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68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4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E9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94620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supportive_family_sports_conversatio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AC958D5-DC79-C1EE-690C-8951DD661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0822"/>
            <a:ext cx="574030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767918" y="1225296"/>
            <a:ext cx="10881360" cy="65836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886968" y="1344168"/>
            <a:ext cx="10479024" cy="315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Извод от CoViS:  </a:t>
            </a: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В извадката на CoViS докладването и споделянето са разпределени почти поравно.</a:t>
            </a:r>
            <a:endParaRPr dirty="0"/>
          </a:p>
        </p:txBody>
      </p:sp>
      <p:sp>
        <p:nvSpPr>
          <p:cNvPr id="98" name="Google Shape;98;p2"/>
          <p:cNvSpPr/>
          <p:nvPr/>
        </p:nvSpPr>
        <p:spPr>
          <a:xfrm>
            <a:off x="777240" y="2148840"/>
            <a:ext cx="2057400" cy="141732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899282" y="2276856"/>
            <a:ext cx="1813317" cy="878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са докладвали или споделили </a:t>
            </a:r>
            <a:endParaRPr sz="1320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опасение</a:t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3063240" y="2148840"/>
            <a:ext cx="2057400" cy="141732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209544" y="2276856"/>
            <a:ext cx="1764792" cy="116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  <a:p>
            <a:pPr marL="0" marR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не са докладвали или споделили</a:t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5486400" y="2011680"/>
            <a:ext cx="5577840" cy="164592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650992" y="2139696"/>
            <a:ext cx="5248656" cy="138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Какво ни показва това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Модулът за докладване е необходим, защото много спортисти все още не предприемат следващи стъпки, а тези, които го правят, често започват неформално, а не по официалните канали.</a:t>
            </a: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777240" y="4069080"/>
            <a:ext cx="3246120" cy="141732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941832" y="4197096"/>
            <a:ext cx="2916936" cy="116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74.7%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Сред докладвалите най-често първият човек, на когото са споделили, е бил съотборник.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4251960" y="4069080"/>
            <a:ext cx="3246120" cy="141732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4416552" y="4197096"/>
            <a:ext cx="2916936" cy="116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16.5%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Някои спортисти първо са споделили с родител или друг член на семейството.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7726679" y="4069080"/>
            <a:ext cx="3337560" cy="141732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7891271" y="4197096"/>
            <a:ext cx="3008376" cy="116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5.1% треньор | 3.8% официално лице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Официалните канали са били много по-рядък първи избор.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650955" y="5860061"/>
            <a:ext cx="1069848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i="1" dirty="0">
                <a:solidFill>
                  <a:srgbClr val="677078"/>
                </a:solidFill>
                <a:latin typeface="Arial"/>
                <a:ea typeface="Arial"/>
                <a:cs typeface="Arial"/>
                <a:sym typeface="Arial"/>
              </a:rPr>
              <a:t>Източник: Анализ на потребностите по CoViS – резултати за докладването.</a:t>
            </a:r>
            <a:endParaRPr dirty="0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BD26D3C5-6B6B-961B-328D-95F84AC08ADD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5395680-29FA-BAA1-1442-776AF5AD538D}"/>
              </a:ext>
            </a:extLst>
          </p:cNvPr>
          <p:cNvSpPr/>
          <p:nvPr/>
        </p:nvSpPr>
        <p:spPr>
          <a:xfrm>
            <a:off x="822960" y="425196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Защо докладването е важно</a:t>
            </a:r>
            <a:endParaRPr lang="en-US" sz="3000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628BA5AE-BB1D-8083-58F0-C487DDFF7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FFCD175F-B58A-EE0A-C50F-5AE4C4966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/>
        </p:nvSpPr>
        <p:spPr>
          <a:xfrm>
            <a:off x="731520" y="429679"/>
            <a:ext cx="102412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Докладването не е същото като доказването</a:t>
            </a:r>
            <a:endParaRPr dirty="0"/>
          </a:p>
        </p:txBody>
      </p:sp>
      <p:sp>
        <p:nvSpPr>
          <p:cNvPr id="120" name="Google Shape;120;p3"/>
          <p:cNvSpPr/>
          <p:nvPr/>
        </p:nvSpPr>
        <p:spPr>
          <a:xfrm>
            <a:off x="731520" y="1417320"/>
            <a:ext cx="2560320" cy="182880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89611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Споделяне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Споделяне с доверено лице какво се е случило или какво тревожи спортиста.</a:t>
            </a: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3566160" y="1417320"/>
            <a:ext cx="2560320" cy="182880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373075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Докладване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Предаване на опасението на лице или орган, отговорен да реагира, регистрира, насочи или ескалира случая.</a:t>
            </a:r>
            <a:endParaRPr/>
          </a:p>
        </p:txBody>
      </p:sp>
      <p:sp>
        <p:nvSpPr>
          <p:cNvPr id="124" name="Google Shape;124;p3"/>
          <p:cNvSpPr/>
          <p:nvPr/>
        </p:nvSpPr>
        <p:spPr>
          <a:xfrm>
            <a:off x="6400800" y="1417320"/>
            <a:ext cx="2560320" cy="182880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656539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Ескалация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Преминаване към по-безопасно или по-високо ниво, когато първият канал не е достатъчен.</a:t>
            </a:r>
            <a:endParaRPr/>
          </a:p>
        </p:txBody>
      </p:sp>
      <p:sp>
        <p:nvSpPr>
          <p:cNvPr id="126" name="Google Shape;126;p3"/>
          <p:cNvSpPr/>
          <p:nvPr/>
        </p:nvSpPr>
        <p:spPr>
          <a:xfrm>
            <a:off x="9235440" y="1417320"/>
            <a:ext cx="2194560" cy="1828800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9400032" y="1545336"/>
            <a:ext cx="1865376" cy="1572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Разследване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Официален процес, провеждан от компетентния орган.</a:t>
            </a:r>
            <a:endParaRPr/>
          </a:p>
        </p:txBody>
      </p:sp>
      <p:sp>
        <p:nvSpPr>
          <p:cNvPr id="128" name="Google Shape;128;p3"/>
          <p:cNvSpPr/>
          <p:nvPr/>
        </p:nvSpPr>
        <p:spPr>
          <a:xfrm>
            <a:off x="731520" y="3749039"/>
            <a:ext cx="10698480" cy="713232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 txBox="1"/>
          <p:nvPr/>
        </p:nvSpPr>
        <p:spPr>
          <a:xfrm>
            <a:off x="932688" y="3858767"/>
            <a:ext cx="10296144" cy="518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Основно послание: 	</a:t>
            </a: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Задачата на спортиста е да сподели, а не да доказва случая.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		Задачата на довереното лице е да изслуша и помогне, а не да разследва.</a:t>
            </a:r>
            <a:endParaRPr dirty="0"/>
          </a:p>
        </p:txBody>
      </p:sp>
      <p:sp>
        <p:nvSpPr>
          <p:cNvPr id="130" name="Google Shape;130;p3"/>
          <p:cNvSpPr/>
          <p:nvPr/>
        </p:nvSpPr>
        <p:spPr>
          <a:xfrm>
            <a:off x="731520" y="4663440"/>
            <a:ext cx="10698480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 txBox="1"/>
          <p:nvPr/>
        </p:nvSpPr>
        <p:spPr>
          <a:xfrm>
            <a:off x="896112" y="4791456"/>
            <a:ext cx="10369296" cy="569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Защо това е важно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Много спортисти мълчат, защото смятат, че трябва да са сигурни, да имат доказателства или да знаят точно какво ще последва. </a:t>
            </a:r>
            <a:endParaRPr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07BD567-9D71-0744-9345-37A994584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0DA6B762-CF93-3562-81C3-1541C5575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51E4926E-157C-363E-71CA-8153488618C9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/>
        </p:nvSpPr>
        <p:spPr>
          <a:xfrm>
            <a:off x="916309" y="412407"/>
            <a:ext cx="5187311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За спортиста</a:t>
            </a:r>
            <a:endParaRPr lang="en-US" dirty="0"/>
          </a:p>
        </p:txBody>
      </p:sp>
      <p:sp>
        <p:nvSpPr>
          <p:cNvPr id="143" name="Google Shape;143;p4"/>
          <p:cNvSpPr/>
          <p:nvPr/>
        </p:nvSpPr>
        <p:spPr>
          <a:xfrm>
            <a:off x="731520" y="1280160"/>
            <a:ext cx="10744200" cy="86868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896112" y="1408176"/>
            <a:ext cx="10415016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Практическа стълбица на CoViS за докладване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Тези стъпки са за спортиста в среда, където официалните структури за защита може да са слаби, неясни или непоследователни.</a:t>
            </a:r>
            <a:endParaRPr/>
          </a:p>
        </p:txBody>
      </p:sp>
      <p:sp>
        <p:nvSpPr>
          <p:cNvPr id="145" name="Google Shape;145;p4"/>
          <p:cNvSpPr/>
          <p:nvPr/>
        </p:nvSpPr>
        <p:spPr>
          <a:xfrm>
            <a:off x="731520" y="2423160"/>
            <a:ext cx="2075688" cy="251460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89611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1. Безопасността е на първо място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При непосредствена опасност поставете безопасността на първо място.</a:t>
            </a:r>
            <a:endParaRPr/>
          </a:p>
        </p:txBody>
      </p:sp>
      <p:sp>
        <p:nvSpPr>
          <p:cNvPr id="147" name="Google Shape;147;p4"/>
          <p:cNvSpPr/>
          <p:nvPr/>
        </p:nvSpPr>
        <p:spPr>
          <a:xfrm>
            <a:off x="2971800" y="2423160"/>
            <a:ext cx="2075688" cy="251460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313639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2. Споделете с доверено лице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Съотборник, родител, член на семейството или друг доверен възрастен може да бъде първата стъпка.</a:t>
            </a:r>
            <a:endParaRPr/>
          </a:p>
        </p:txBody>
      </p:sp>
      <p:sp>
        <p:nvSpPr>
          <p:cNvPr id="149" name="Google Shape;149;p4"/>
          <p:cNvSpPr/>
          <p:nvPr/>
        </p:nvSpPr>
        <p:spPr>
          <a:xfrm>
            <a:off x="5212080" y="2423160"/>
            <a:ext cx="2075688" cy="251460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537667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3. Не оставайте сами с проблема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Не е необходимо да се справяте сами с опасението.</a:t>
            </a:r>
            <a:endParaRPr/>
          </a:p>
        </p:txBody>
      </p:sp>
      <p:sp>
        <p:nvSpPr>
          <p:cNvPr id="151" name="Google Shape;151;p4"/>
          <p:cNvSpPr/>
          <p:nvPr/>
        </p:nvSpPr>
        <p:spPr>
          <a:xfrm>
            <a:off x="7452360" y="2423160"/>
            <a:ext cx="2075688" cy="251460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761695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4. Предайте случая на по-високо ниво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Помогнете опасението да достигне до отговорно лице или орган.</a:t>
            </a:r>
            <a:endParaRPr/>
          </a:p>
        </p:txBody>
      </p:sp>
      <p:sp>
        <p:nvSpPr>
          <p:cNvPr id="153" name="Google Shape;153;p4"/>
          <p:cNvSpPr/>
          <p:nvPr/>
        </p:nvSpPr>
        <p:spPr>
          <a:xfrm>
            <a:off x="9692640" y="2423160"/>
            <a:ext cx="2075688" cy="2514600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985723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5. Проследете случая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Уточнете кой поема отговорност и какво следва.</a:t>
            </a:r>
            <a:endParaRPr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F1C0995-85EE-4590-7321-F9868DE6B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460EC31-29A3-2C1D-D7AE-F637D5A2D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7F48CE16-ECB2-FE7F-AF4D-326968C79FC8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/>
          <p:nvPr/>
        </p:nvSpPr>
        <p:spPr>
          <a:xfrm>
            <a:off x="896112" y="375141"/>
            <a:ext cx="364646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За спортиста</a:t>
            </a:r>
            <a:endParaRPr lang="en-US" dirty="0"/>
          </a:p>
        </p:txBody>
      </p:sp>
      <p:sp>
        <p:nvSpPr>
          <p:cNvPr id="167" name="Google Shape;167;p5"/>
          <p:cNvSpPr txBox="1"/>
          <p:nvPr/>
        </p:nvSpPr>
        <p:spPr>
          <a:xfrm>
            <a:off x="841128" y="942620"/>
            <a:ext cx="10241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Каква информация е полезна?</a:t>
            </a:r>
            <a:endParaRPr sz="2000" dirty="0"/>
          </a:p>
        </p:txBody>
      </p:sp>
      <p:sp>
        <p:nvSpPr>
          <p:cNvPr id="168" name="Google Shape;168;p5"/>
          <p:cNvSpPr/>
          <p:nvPr/>
        </p:nvSpPr>
        <p:spPr>
          <a:xfrm>
            <a:off x="731520" y="1371600"/>
            <a:ext cx="5212080" cy="448056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896112" y="1499616"/>
            <a:ext cx="4882896" cy="4224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Първият сигнал може да бъде прост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Не е необходимо спортистът сам да изготвя подробно официално изложение. За начало е достатъчен кратък и фактологичен сигнал.</a:t>
            </a:r>
            <a:endParaRPr/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какво се е случило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кой е участвал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кога и къде се е случило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дали някой друг е видял или чул случилото се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дали има съобщения, екранни снимки или бележки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дали има непосредствен риск за безопасността</a:t>
            </a: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6217920" y="1371600"/>
            <a:ext cx="5029200" cy="201168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6382512" y="1499616"/>
            <a:ext cx="4700016" cy="175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Важно ограничение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Спортистът не трябва да се изправя срещу човека, да търси доказателства, да убеждава свидетели или да доказва случая, преди да сподели.</a:t>
            </a:r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6217920" y="3657600"/>
            <a:ext cx="5029200" cy="214884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6382512" y="3785616"/>
            <a:ext cx="4700016" cy="189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Ако обичайният канал не е безопасен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Ако човекът с власт е и обичайният контакт за докладване, сигналът не бива да минава отново през него. Може да е нужен друг доверен възрастен, друго длъжностно лице, по-висш орган или външен/обществен канал.</a:t>
            </a:r>
            <a:endParaRPr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1463041-F7BB-4582-9D83-9EF25ADA1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5B85F8E-EB90-E6D8-8097-9F13A9E5D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2E745C2F-B0C6-1D39-6BBA-BCD42C6C6E14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 txBox="1"/>
          <p:nvPr/>
        </p:nvSpPr>
        <p:spPr>
          <a:xfrm>
            <a:off x="829290" y="422350"/>
            <a:ext cx="545710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Ако спортист ви сподели</a:t>
            </a:r>
            <a:endParaRPr lang="en-US" dirty="0"/>
          </a:p>
        </p:txBody>
      </p:sp>
      <p:sp>
        <p:nvSpPr>
          <p:cNvPr id="185" name="Google Shape;185;p6"/>
          <p:cNvSpPr/>
          <p:nvPr/>
        </p:nvSpPr>
        <p:spPr>
          <a:xfrm>
            <a:off x="731520" y="1371600"/>
            <a:ext cx="5669280" cy="2551176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946298" y="1728216"/>
            <a:ext cx="5340096" cy="413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Основна първа реакция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изслушайте спокойно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благодарете на спортиста, че е споделил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фокусирайте се върху непосредствената безопасност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не разследвайте случая сами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не обещавайте пълна тайна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помогнете сигналът да достигне до следващото подходящо ниво</a:t>
            </a:r>
            <a:endParaRPr dirty="0"/>
          </a:p>
        </p:txBody>
      </p:sp>
      <p:sp>
        <p:nvSpPr>
          <p:cNvPr id="187" name="Google Shape;187;p6"/>
          <p:cNvSpPr/>
          <p:nvPr/>
        </p:nvSpPr>
        <p:spPr>
          <a:xfrm>
            <a:off x="6720840" y="1371600"/>
            <a:ext cx="4572000" cy="2148840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6885432" y="1499616"/>
            <a:ext cx="4242816" cy="189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Какво да не казвате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„Сигурен/на ли си?“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„Защо не каза по-рано?“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„Може би е било само шега.“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„Не казвай на никого.“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„Това може да навреди на отбора.“</a:t>
            </a:r>
            <a:endParaRPr/>
          </a:p>
        </p:txBody>
      </p:sp>
      <p:sp>
        <p:nvSpPr>
          <p:cNvPr id="189" name="Google Shape;189;p6"/>
          <p:cNvSpPr/>
          <p:nvPr/>
        </p:nvSpPr>
        <p:spPr>
          <a:xfrm>
            <a:off x="6720840" y="3794760"/>
            <a:ext cx="4572000" cy="196596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6885432" y="3922776"/>
            <a:ext cx="4242816" cy="170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Запазете ясна ролята си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Довереното лице помага сигналът да бъде придвижен. Подробното управление на случая с подход, отчитащ травмата, е част от по-късен етап, а не от първото споделяне на спортиста.</a:t>
            </a:r>
            <a:endParaRPr/>
          </a:p>
        </p:txBody>
      </p:sp>
      <p:pic>
        <p:nvPicPr>
          <p:cNvPr id="196" name="Google Shape;196;p6" descr="a_realistic_softly_lit_illustration_composite_sce_1.png"/>
          <p:cNvPicPr preferRelativeResize="0"/>
          <p:nvPr/>
        </p:nvPicPr>
        <p:blipFill rotWithShape="1">
          <a:blip r:embed="rId3">
            <a:alphaModFix/>
          </a:blip>
          <a:srcRect l="32093"/>
          <a:stretch/>
        </p:blipFill>
        <p:spPr>
          <a:xfrm>
            <a:off x="1733543" y="4101873"/>
            <a:ext cx="2909068" cy="240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2635AE70-7791-06B2-489E-A722CA5AD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3EBEB903-2231-969B-8B8A-8394E1D23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8D709E71-9E97-C1B3-D61D-E374C4523B75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 txBox="1"/>
          <p:nvPr/>
        </p:nvSpPr>
        <p:spPr>
          <a:xfrm>
            <a:off x="865620" y="412367"/>
            <a:ext cx="6586740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Какво се случва след докладването?</a:t>
            </a:r>
          </a:p>
        </p:txBody>
      </p:sp>
      <p:sp>
        <p:nvSpPr>
          <p:cNvPr id="203" name="Google Shape;203;p7"/>
          <p:cNvSpPr/>
          <p:nvPr/>
        </p:nvSpPr>
        <p:spPr>
          <a:xfrm>
            <a:off x="731520" y="1325880"/>
            <a:ext cx="10789920" cy="77724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896112" y="1453896"/>
            <a:ext cx="10460736" cy="521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Подход, ориентиран към спортиста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След докладване на опасение спортистът трябва да бъде информиран и подкрепен, а не оставен без информация.</a:t>
            </a:r>
            <a:endParaRPr/>
          </a:p>
        </p:txBody>
      </p:sp>
      <p:sp>
        <p:nvSpPr>
          <p:cNvPr id="205" name="Google Shape;205;p7"/>
          <p:cNvSpPr/>
          <p:nvPr/>
        </p:nvSpPr>
        <p:spPr>
          <a:xfrm>
            <a:off x="73152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89611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1. Приемане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Отговорно лице или орган приема сигнала.</a:t>
            </a:r>
            <a:endParaRPr/>
          </a:p>
        </p:txBody>
      </p:sp>
      <p:sp>
        <p:nvSpPr>
          <p:cNvPr id="207" name="Google Shape;207;p7"/>
          <p:cNvSpPr/>
          <p:nvPr/>
        </p:nvSpPr>
        <p:spPr>
          <a:xfrm>
            <a:off x="297180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313639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2. Защита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Оценяват се непосредствената безопасност и основната подкрепа.</a:t>
            </a:r>
            <a:endParaRPr/>
          </a:p>
        </p:txBody>
      </p:sp>
      <p:sp>
        <p:nvSpPr>
          <p:cNvPr id="209" name="Google Shape;209;p7"/>
          <p:cNvSpPr/>
          <p:nvPr/>
        </p:nvSpPr>
        <p:spPr>
          <a:xfrm>
            <a:off x="521208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537667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3. Изясняване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Може да се събере основна информация, за да се определи следващата стъпка.</a:t>
            </a:r>
            <a:endParaRPr/>
          </a:p>
        </p:txBody>
      </p:sp>
      <p:sp>
        <p:nvSpPr>
          <p:cNvPr id="211" name="Google Shape;211;p7"/>
          <p:cNvSpPr/>
          <p:nvPr/>
        </p:nvSpPr>
        <p:spPr>
          <a:xfrm>
            <a:off x="745236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761695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4. Насочване / ескалация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Случаят се предава на подходящото ниво.</a:t>
            </a:r>
            <a:endParaRPr/>
          </a:p>
        </p:txBody>
      </p:sp>
      <p:sp>
        <p:nvSpPr>
          <p:cNvPr id="213" name="Google Shape;213;p7"/>
          <p:cNvSpPr/>
          <p:nvPr/>
        </p:nvSpPr>
        <p:spPr>
          <a:xfrm>
            <a:off x="9692640" y="2423160"/>
            <a:ext cx="2075688" cy="2395728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985723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5. Информиране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Спортистът трябва да знае какво следва.</a:t>
            </a:r>
            <a:endParaRPr/>
          </a:p>
        </p:txBody>
      </p:sp>
      <p:sp>
        <p:nvSpPr>
          <p:cNvPr id="215" name="Google Shape;215;p7"/>
          <p:cNvSpPr/>
          <p:nvPr/>
        </p:nvSpPr>
        <p:spPr>
          <a:xfrm>
            <a:off x="731520" y="5166359"/>
            <a:ext cx="10789920" cy="87293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896112" y="5294376"/>
            <a:ext cx="10460736" cy="569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Важно напомняне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Фокусът е върху това как сигналът достига до правилното място. Пълното управление на случая и подкрепата са разгледани в CoViS Модул 4.</a:t>
            </a:r>
            <a:endParaRPr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2C08D72B-657E-9984-4EDA-C1A318451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24B4E31-530D-F91F-31C2-8DA983B2D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ABCB9FA4-F399-9857-AD08-17314BE035D9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/>
        </p:nvSpPr>
        <p:spPr>
          <a:xfrm>
            <a:off x="777240" y="405221"/>
            <a:ext cx="103327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Защо каналите за докладване са важни</a:t>
            </a:r>
            <a:endParaRPr dirty="0"/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677078"/>
                </a:solidFill>
                <a:latin typeface="Arial"/>
                <a:ea typeface="Arial"/>
                <a:cs typeface="Arial"/>
                <a:sym typeface="Arial"/>
              </a:rPr>
              <a:t>Урок от случая „Насар“</a:t>
            </a:r>
            <a:endParaRPr dirty="0"/>
          </a:p>
        </p:txBody>
      </p:sp>
      <p:sp>
        <p:nvSpPr>
          <p:cNvPr id="231" name="Google Shape;231;p8"/>
          <p:cNvSpPr/>
          <p:nvPr/>
        </p:nvSpPr>
        <p:spPr>
          <a:xfrm>
            <a:off x="777240" y="1394459"/>
            <a:ext cx="10789920" cy="74980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9525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932688" y="1581912"/>
            <a:ext cx="1037844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4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Споделянето с възрастни и институции не е достатъчно, ако сигналите не се ескалират, не се разглеждат своевременно и не водят до защитни действия.</a:t>
            </a:r>
            <a:endParaRPr/>
          </a:p>
        </p:txBody>
      </p:sp>
      <p:sp>
        <p:nvSpPr>
          <p:cNvPr id="233" name="Google Shape;233;p8"/>
          <p:cNvSpPr/>
          <p:nvPr/>
        </p:nvSpPr>
        <p:spPr>
          <a:xfrm>
            <a:off x="777240" y="2468880"/>
            <a:ext cx="4069080" cy="1051560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941832" y="2505456"/>
            <a:ext cx="3739896" cy="795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Пропуск 1</a:t>
            </a:r>
            <a:endParaRPr/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Спортисти и семейства са подавали сигнали, но системата не е превръщала последователно споделянето в ефективни действия.</a:t>
            </a:r>
            <a:endParaRPr/>
          </a:p>
        </p:txBody>
      </p:sp>
      <p:sp>
        <p:nvSpPr>
          <p:cNvPr id="235" name="Google Shape;235;p8"/>
          <p:cNvSpPr/>
          <p:nvPr/>
        </p:nvSpPr>
        <p:spPr>
          <a:xfrm>
            <a:off x="777240" y="3675887"/>
            <a:ext cx="4069080" cy="1371600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8"/>
          <p:cNvSpPr txBox="1"/>
          <p:nvPr/>
        </p:nvSpPr>
        <p:spPr>
          <a:xfrm>
            <a:off x="941832" y="3753612"/>
            <a:ext cx="3739896" cy="1115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Пропуск 2</a:t>
            </a:r>
            <a:endParaRPr/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По-късно надзорният орган на ФБР установява сериозни пропуски при разглеждането на твърденията, включително забавяния, неспазване на процедури и неадекватна реакция при продължаващо сексуално насилие над деца.</a:t>
            </a:r>
            <a:endParaRPr/>
          </a:p>
        </p:txBody>
      </p:sp>
      <p:sp>
        <p:nvSpPr>
          <p:cNvPr id="237" name="Google Shape;237;p8"/>
          <p:cNvSpPr/>
          <p:nvPr/>
        </p:nvSpPr>
        <p:spPr>
          <a:xfrm>
            <a:off x="777240" y="5230368"/>
            <a:ext cx="4069080" cy="1053634"/>
          </a:xfrm>
          <a:prstGeom prst="roundRect">
            <a:avLst>
              <a:gd name="adj" fmla="val 16667"/>
            </a:avLst>
          </a:prstGeom>
          <a:solidFill>
            <a:srgbClr val="F9F3E7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8"/>
          <p:cNvSpPr txBox="1"/>
          <p:nvPr/>
        </p:nvSpPr>
        <p:spPr>
          <a:xfrm>
            <a:off x="941832" y="5234748"/>
            <a:ext cx="3739896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Пропуск 3</a:t>
            </a:r>
            <a:endParaRPr dirty="0"/>
          </a:p>
          <a:p>
            <a:pPr marL="0" marR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35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Институциите твърде бавно осъзнават мащаба на вредата и не се отнасят към пострадалите с необходимите грижа и уважение.</a:t>
            </a:r>
            <a:endParaRPr dirty="0"/>
          </a:p>
        </p:txBody>
      </p:sp>
      <p:sp>
        <p:nvSpPr>
          <p:cNvPr id="239" name="Google Shape;239;p8"/>
          <p:cNvSpPr/>
          <p:nvPr/>
        </p:nvSpPr>
        <p:spPr>
          <a:xfrm>
            <a:off x="5074920" y="2423160"/>
            <a:ext cx="6035040" cy="3152615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8"/>
          <p:cNvSpPr/>
          <p:nvPr/>
        </p:nvSpPr>
        <p:spPr>
          <a:xfrm>
            <a:off x="5093830" y="5628043"/>
            <a:ext cx="5943600" cy="621792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9525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 txBox="1"/>
          <p:nvPr/>
        </p:nvSpPr>
        <p:spPr>
          <a:xfrm>
            <a:off x="5093830" y="5676768"/>
            <a:ext cx="6110968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Практически урок: безопасният спорт изисква ясни канали, </a:t>
            </a:r>
            <a:endParaRPr sz="1260" dirty="0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резервни канали и надеждна ескалация отвъд първия възрастен, който чува сигнала.</a:t>
            </a:r>
            <a:endParaRPr dirty="0"/>
          </a:p>
        </p:txBody>
      </p:sp>
      <p:sp>
        <p:nvSpPr>
          <p:cNvPr id="242" name="Google Shape;242;p8"/>
          <p:cNvSpPr txBox="1"/>
          <p:nvPr/>
        </p:nvSpPr>
        <p:spPr>
          <a:xfrm>
            <a:off x="1645920" y="6462309"/>
            <a:ext cx="987552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i="1" dirty="0">
                <a:solidFill>
                  <a:srgbClr val="677078"/>
                </a:solidFill>
                <a:latin typeface="Arial"/>
                <a:ea typeface="Arial"/>
                <a:cs typeface="Arial"/>
                <a:sym typeface="Arial"/>
              </a:rPr>
              <a:t>Източници: U.S. DOJ OIG – проследяващ одит за обработката от ФБР на сигнали за сексуални посегателства (2024); Michigan State University – информация, свързана със случая Nassar.</a:t>
            </a:r>
            <a:endParaRPr dirty="0"/>
          </a:p>
        </p:txBody>
      </p:sp>
      <p:pic>
        <p:nvPicPr>
          <p:cNvPr id="245" name="Google Shape;245;p8" descr="USA Gymnastics Sex Abuse Scandal - Encyclopedia of Indianapol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5564" y="2452549"/>
            <a:ext cx="41275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04D82560-5102-E71A-F13E-7556F2657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A75A93B-D9DB-5D64-99BC-42D30D28A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0D911E49-D038-2DB9-9714-DBC4E3FF0D4D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 txBox="1"/>
          <p:nvPr/>
        </p:nvSpPr>
        <p:spPr>
          <a:xfrm>
            <a:off x="1032439" y="397190"/>
            <a:ext cx="430843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Бариери и подкрепа</a:t>
            </a:r>
            <a:endParaRPr lang="en-US" dirty="0"/>
          </a:p>
        </p:txBody>
      </p:sp>
      <p:sp>
        <p:nvSpPr>
          <p:cNvPr id="252" name="Google Shape;252;p9"/>
          <p:cNvSpPr txBox="1"/>
          <p:nvPr/>
        </p:nvSpPr>
        <p:spPr>
          <a:xfrm>
            <a:off x="1032439" y="995227"/>
            <a:ext cx="79017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Защо хората не докладват – и какво помага</a:t>
            </a:r>
            <a:endParaRPr sz="2000" dirty="0"/>
          </a:p>
        </p:txBody>
      </p:sp>
      <p:sp>
        <p:nvSpPr>
          <p:cNvPr id="253" name="Google Shape;253;p9"/>
          <p:cNvSpPr/>
          <p:nvPr/>
        </p:nvSpPr>
        <p:spPr>
          <a:xfrm>
            <a:off x="731520" y="1571348"/>
            <a:ext cx="5166360" cy="3787934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"/>
          <p:cNvSpPr txBox="1"/>
          <p:nvPr/>
        </p:nvSpPr>
        <p:spPr>
          <a:xfrm>
            <a:off x="947574" y="1732788"/>
            <a:ext cx="4837176" cy="4224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Чести бариери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страх, че няма да им повярват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страх от ответни действия, изключване или клюки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несигурност дали поведението е „достатъчно сериозно“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лоялност към отбора или зависимост от влиятелни хора</a:t>
            </a:r>
            <a:endParaRPr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липса на ясен канал за докладване</a:t>
            </a:r>
            <a:endParaRPr/>
          </a:p>
        </p:txBody>
      </p:sp>
      <p:sp>
        <p:nvSpPr>
          <p:cNvPr id="255" name="Google Shape;255;p9"/>
          <p:cNvSpPr/>
          <p:nvPr/>
        </p:nvSpPr>
        <p:spPr>
          <a:xfrm>
            <a:off x="6135210" y="1538521"/>
            <a:ext cx="5166360" cy="3820761"/>
          </a:xfrm>
          <a:prstGeom prst="roundRect">
            <a:avLst>
              <a:gd name="adj" fmla="val 16667"/>
            </a:avLst>
          </a:prstGeom>
          <a:solidFill>
            <a:srgbClr val="EFF7F4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6291072" y="1662826"/>
            <a:ext cx="4837176" cy="4224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Какво помага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ясна информация на кого да се съобщи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повече от един канал за докладване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доверени съотборници и възрастни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основна поверителност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проследяване след споделяне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ясна възможност за преминаване към по-високо ниво</a:t>
            </a:r>
            <a:endParaRPr dirty="0"/>
          </a:p>
        </p:txBody>
      </p:sp>
      <p:sp>
        <p:nvSpPr>
          <p:cNvPr id="257" name="Google Shape;257;p9"/>
          <p:cNvSpPr/>
          <p:nvPr/>
        </p:nvSpPr>
        <p:spPr>
          <a:xfrm>
            <a:off x="731520" y="5588574"/>
            <a:ext cx="10789920" cy="438912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"/>
          <p:cNvSpPr txBox="1"/>
          <p:nvPr/>
        </p:nvSpPr>
        <p:spPr>
          <a:xfrm>
            <a:off x="947574" y="5663217"/>
            <a:ext cx="10387584" cy="315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Извод:  </a:t>
            </a: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По-доброто докладване не зависи само от смелостта на спортиста, а и от по-безопасни системи.</a:t>
            </a:r>
            <a:endParaRPr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F79DB3B-7099-A150-F936-E2F2E6AF1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4CA4AED2-35E5-80FA-74F7-9D6AD0B8B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E5346DAD-22B4-8929-7678-C2645A342244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 txBox="1"/>
          <p:nvPr/>
        </p:nvSpPr>
        <p:spPr>
          <a:xfrm>
            <a:off x="731520" y="398112"/>
            <a:ext cx="64191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За спортните </a:t>
            </a:r>
            <a:r>
              <a:rPr lang="en-US" sz="2900" b="1" dirty="0" err="1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организации</a:t>
            </a:r>
            <a:endParaRPr lang="en-US" dirty="0"/>
          </a:p>
        </p:txBody>
      </p:sp>
      <p:sp>
        <p:nvSpPr>
          <p:cNvPr id="270" name="Google Shape;270;p10"/>
          <p:cNvSpPr txBox="1"/>
          <p:nvPr/>
        </p:nvSpPr>
        <p:spPr>
          <a:xfrm>
            <a:off x="731520" y="913748"/>
            <a:ext cx="10241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Какво трябва да изградят спортните организации</a:t>
            </a:r>
            <a:endParaRPr sz="2000" dirty="0"/>
          </a:p>
        </p:txBody>
      </p:sp>
      <p:sp>
        <p:nvSpPr>
          <p:cNvPr id="271" name="Google Shape;271;p10"/>
          <p:cNvSpPr/>
          <p:nvPr/>
        </p:nvSpPr>
        <p:spPr>
          <a:xfrm>
            <a:off x="731520" y="1581912"/>
            <a:ext cx="3657600" cy="4041648"/>
          </a:xfrm>
          <a:prstGeom prst="roundRect">
            <a:avLst>
              <a:gd name="adj" fmla="val 16667"/>
            </a:avLst>
          </a:prstGeom>
          <a:solidFill>
            <a:srgbClr val="F6F7F8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0"/>
          <p:cNvSpPr txBox="1"/>
          <p:nvPr/>
        </p:nvSpPr>
        <p:spPr>
          <a:xfrm>
            <a:off x="950266" y="1902604"/>
            <a:ext cx="3328416" cy="4041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Минимални елементи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обучено лице или отговорник по защитата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ясни и видими канали за докладване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повече от едно лице за контакт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основна поверителност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писмени процедури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възможност за ескалация извън клуба</a:t>
            </a:r>
            <a:endParaRPr dirty="0"/>
          </a:p>
        </p:txBody>
      </p:sp>
      <p:sp>
        <p:nvSpPr>
          <p:cNvPr id="273" name="Google Shape;273;p10"/>
          <p:cNvSpPr/>
          <p:nvPr/>
        </p:nvSpPr>
        <p:spPr>
          <a:xfrm>
            <a:off x="4617720" y="1581912"/>
            <a:ext cx="3246120" cy="4041648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0"/>
          <p:cNvSpPr txBox="1"/>
          <p:nvPr/>
        </p:nvSpPr>
        <p:spPr>
          <a:xfrm>
            <a:off x="4749952" y="1939727"/>
            <a:ext cx="2916936" cy="117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Препоръка на CoViS</a:t>
            </a: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Клубовете и федерациите трябва да преминат от неформални практики към ясно определени, обучени и достъпни структури за докладване.</a:t>
            </a:r>
            <a:endParaRPr dirty="0"/>
          </a:p>
        </p:txBody>
      </p:sp>
      <p:sp>
        <p:nvSpPr>
          <p:cNvPr id="275" name="Google Shape;275;p10"/>
          <p:cNvSpPr/>
          <p:nvPr/>
        </p:nvSpPr>
        <p:spPr>
          <a:xfrm>
            <a:off x="700887" y="5725868"/>
            <a:ext cx="10789920" cy="617964"/>
          </a:xfrm>
          <a:prstGeom prst="roundRect">
            <a:avLst>
              <a:gd name="adj" fmla="val 16667"/>
            </a:avLst>
          </a:prstGeom>
          <a:solidFill>
            <a:srgbClr val="F8EFEF"/>
          </a:solidFill>
          <a:ln w="12700" cap="flat" cmpd="sng">
            <a:solidFill>
              <a:srgbClr val="DDDDD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0"/>
          <p:cNvSpPr txBox="1"/>
          <p:nvPr/>
        </p:nvSpPr>
        <p:spPr>
          <a:xfrm>
            <a:off x="932688" y="5837956"/>
            <a:ext cx="10387584" cy="518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Финално послание: </a:t>
            </a:r>
            <a:r>
              <a:rPr lang="en-US" sz="1320" dirty="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Един сигнал никога не трябва да зависи само от един човек. Безопасното докладване изисква канали, резервни канали и система, която действително реагира.</a:t>
            </a:r>
            <a:endParaRPr dirty="0"/>
          </a:p>
        </p:txBody>
      </p:sp>
      <p:pic>
        <p:nvPicPr>
          <p:cNvPr id="282" name="Google Shape;28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8159" y="211718"/>
            <a:ext cx="4011575" cy="5411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110DAF96-2027-3ADC-0842-40551B3EB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CC93414-142A-26ED-6F49-534C3BF92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D7DFE369-7EAC-5190-3254-B996E1BF996F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Финансирано от Европейския съюз. Изразените възгледи и мнения обаче са единствено на автора/авторите и не отразяват непременно възгледите на Европейския съюз или на Европейската изпълнителна агенция за образование и култура (EACEA). Нито Европейският съюз, нито EACEA могат да бъдат държани отговорни за тях.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1160</Words>
  <Application>Microsoft Office PowerPoint</Application>
  <PresentationFormat>Ευρεία οθόνη</PresentationFormat>
  <Paragraphs>128</Paragraphs>
  <Slides>11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Vasileios Barkoukis</cp:lastModifiedBy>
  <cp:revision>8</cp:revision>
  <dcterms:created xsi:type="dcterms:W3CDTF">2026-08-08T12:19:18Z</dcterms:created>
  <dcterms:modified xsi:type="dcterms:W3CDTF">2026-09-19T15:42:13Z</dcterms:modified>
</cp:coreProperties>
</file>