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14"/>
  </p:notesMasterIdLst>
  <p:sldIdLst>
    <p:sldId id="256" r:id="rId2"/>
    <p:sldId id="270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66" r:id="rId11"/>
    <p:sldId id="279" r:id="rId12"/>
    <p:sldId id="268" r:id="rId13"/>
  </p:sldIdLst>
  <p:sldSz cx="12192000" cy="6858000"/>
  <p:notesSz cx="6858000" cy="12192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24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10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simple message: this module is about recognising concern early, not proving guilt.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9D6C32-2305-FCE3-90E9-CBAF5988E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77092AF-6227-6299-0C6E-67EE464F4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89574A7-8425-C461-EDBA-4BF33AA2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2162965-18E1-C023-184E-4CC39B25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161DB7D-0818-8CEF-56B2-DCC0CAC1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9880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747F43-B3F2-E828-B221-B9A60DE2B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7114AC3-982E-868C-BC89-E3D3C2C0A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CD7A6A3-DCE1-1B78-1793-9BFF947A1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BE080F-02CF-5BF8-6F10-BE466A3CF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A0E8650-5127-FBA2-079E-6D34594F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234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25ACB-2D12-2F69-F5CC-86408E884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FA76BCC-AC3B-D723-F9A9-3CF6CF373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F3DE23B-2259-F9DC-BBB6-7517E697B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B254554-A814-69BF-C596-CEF2A0BC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8DD652F-036A-1FA9-5AF1-187FF29F9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9846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396E13-53F2-776D-A7CE-A6FCD32C8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CC3098-357D-ECE2-00DB-A2DB9AFFC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F3F6BF3-3B15-0022-70DB-DF6EFED97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3DF3B27-DF98-CA11-6DB2-930234F3C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980637F-E4BA-4FF5-0937-053B9B3D6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F2824AC-EDD2-7FE4-99AE-8BDBF9B2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8130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41B3FA-C49C-4EBA-281B-5BB4100EB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38A6477-E243-8609-4FF2-93FD44ADB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30657E8-6C1D-931C-D938-0708EA065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C79554F-751C-83E6-4435-D1C6450859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B67EC03-527B-228D-CF77-E1415D0E88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81DF060-2716-9E1E-FEE4-23F0F6C61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4AB89C9-573A-D833-287A-22BBC03BC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C08D2D2-DDD0-20CA-34BE-8176061CD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8707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8E89AB-14CE-5C46-4BE1-8BBA7BDCF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ADECA58-5F5E-C0BD-2C65-CE60891BA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E9AA94E-943D-FAAB-4211-46C506A90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AAEFC79-0D53-F586-906F-F2C55EFCD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4367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66B9784-416B-D4AE-C779-C3E9059D7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10C89D8-CE10-DA6A-9C7F-DFEFD69E1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FD0FBA3-F9FB-2326-425C-3F00122F9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957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D6ACD0-06A8-09DA-62AC-4B98E6550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871446-6344-CD3D-3F8A-CE6FD629C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647A5DA-2FD9-0231-DB1B-11141A68D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CB66BC1-97F7-8E0D-6951-A3976938E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6C84F60-AE3B-6402-E30C-0CA72B46D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CB35FB8-48A4-8E94-7B7C-0D8085EB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2916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F55EA82-AD59-73EC-B0FB-A600FC505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A4C75AA-C0A7-1F97-E254-308CBFA32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78053A9-F897-3283-7E69-AC3A06EF2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C4F4A5A-4BEE-4294-82E3-54A96368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FDBABFA-FEAE-8341-B967-CD4FCB8C2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A39874F-456A-BABB-CCAF-20ECB994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1513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869A12-F744-D134-2EAC-514CCD760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DE2B8C1-25AC-DF30-7CB5-ABD6319AEB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88A6357-7CF7-2B5A-7D17-826C4BE0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348470E-42BA-5788-0BDA-8717660B1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8C4F666-9029-23F8-116C-ADAEFA66C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9556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7187307E-6B5C-0786-FB60-7726160ABC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DC156E7-483D-FEAD-D1DA-691840109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EA29E9-C75B-8E45-E915-35A83C18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A57935E-0C0B-C925-F393-0AEE73444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876DA1B-998F-0DCE-5111-0C3C71BE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061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17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6164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1064B79-07B7-400C-CCE3-B4EF76A6D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B8CF212-1E4F-28B2-879C-538DC9F06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B1877A-F261-0183-9C06-38CF41A94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F052BF-4110-AE08-E93C-BF18775C1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D2C8B33-8767-B12D-9617-D8238816E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9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e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5" name="Text 2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CoViS Модул 4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Справяне с насилието
в спорта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/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914400" y="3611880"/>
            <a:ext cx="43891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Безопасност, подкрепа, възстановяване и връщане на контрола след насилие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r>
              <a:rPr sz="900">
                <a:solidFill>
                  <a:srgbClr val="666666"/>
                </a:solidFill>
                <a:latin typeface="Arial"/>
              </a:rPr>
              <a:t>1</a:t>
            </a:r>
            <a:endParaRPr lang="en-US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B83019E-680B-0EBC-A884-CE4E7C6DC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3" y="0"/>
            <a:ext cx="703278" cy="703278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AE70BE4-E476-A044-CD47-1080468E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71821"/>
            <a:ext cx="1722268" cy="41185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F7597DBC-C5A6-13D8-FF5B-E56837C18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175" y="25680"/>
            <a:ext cx="541894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26789" y="481181"/>
            <a:ext cx="1086901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Справяне с насилието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76656" y="1318124"/>
            <a:ext cx="10869017" cy="413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Как да реагираме, да потърсим подкрепа и да се възстановим след инцидент</a:t>
            </a:r>
            <a:endParaRPr lang="en-US" sz="2600" dirty="0"/>
          </a:p>
        </p:txBody>
      </p:sp>
      <p:sp>
        <p:nvSpPr>
          <p:cNvPr id="6" name="Text 2"/>
          <p:cNvSpPr/>
          <p:nvPr/>
        </p:nvSpPr>
        <p:spPr>
          <a:xfrm>
            <a:off x="603504" y="1997069"/>
            <a:ext cx="1086901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Този модул разглежда какво се случва след преживяно насилие и как спортисти, съотборници, треньори и спортни организации могат да реагират подходящо.</a:t>
            </a:r>
            <a:endParaRPr lang="en-US" sz="1600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19799" y="2846241"/>
            <a:ext cx="351274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785095" y="3011541"/>
            <a:ext cx="318214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Безопасност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4297837" y="2846241"/>
            <a:ext cx="351284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0" name="Text 6"/>
          <p:cNvSpPr/>
          <p:nvPr/>
        </p:nvSpPr>
        <p:spPr>
          <a:xfrm>
            <a:off x="4463135" y="3011541"/>
            <a:ext cx="318224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Подкрепа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975976" y="2846241"/>
            <a:ext cx="351274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2" name="Text 8"/>
          <p:cNvSpPr/>
          <p:nvPr/>
        </p:nvSpPr>
        <p:spPr>
          <a:xfrm>
            <a:off x="8141273" y="3011541"/>
            <a:ext cx="318214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Доверие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619798" y="3600601"/>
            <a:ext cx="535176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4" name="Text 10"/>
          <p:cNvSpPr/>
          <p:nvPr/>
        </p:nvSpPr>
        <p:spPr>
          <a:xfrm>
            <a:off x="785095" y="3765901"/>
            <a:ext cx="50211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Възстановяване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136857" y="3600601"/>
            <a:ext cx="535186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6" name="Text 12"/>
          <p:cNvSpPr/>
          <p:nvPr/>
        </p:nvSpPr>
        <p:spPr>
          <a:xfrm>
            <a:off x="6302155" y="3765901"/>
            <a:ext cx="50212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Достъп до помощ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619799" y="4723172"/>
            <a:ext cx="114786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267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Основен фокус: Безопасност • Подкрепа • Доверие • Възстановяване • Достъп до помощ</a:t>
            </a:r>
            <a:r>
              <a:rPr lang="en-US" sz="1267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267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BD9FCB02-0C8B-7C10-305F-C9BC5257A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41ADA48C-EBCD-E0C1-5122-8A3390024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3" name="Shape 0">
            <a:extLst>
              <a:ext uri="{FF2B5EF4-FFF2-40B4-BE49-F238E27FC236}">
                <a16:creationId xmlns:a16="http://schemas.microsoft.com/office/drawing/2014/main" id="{7908963A-1842-4675-CC0C-87E78FDBA07C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79176" y="475136"/>
            <a:ext cx="10869017" cy="46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933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Какво се случва след инцидент?</a:t>
            </a:r>
            <a:endParaRPr lang="en-US" sz="2933" dirty="0"/>
          </a:p>
        </p:txBody>
      </p:sp>
      <p:sp>
        <p:nvSpPr>
          <p:cNvPr id="5" name="Text 1"/>
          <p:cNvSpPr/>
          <p:nvPr/>
        </p:nvSpPr>
        <p:spPr>
          <a:xfrm>
            <a:off x="729356" y="1174443"/>
            <a:ext cx="10869017" cy="609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7000"/>
              </a:lnSpc>
              <a:spcAft>
                <a:spcPts val="1200"/>
              </a:spcAft>
            </a:pPr>
            <a:r>
              <a:rPr lang="en-US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Хората могат да реагират на насилието по много различни начини.
Спортистът може да изпитва:</a:t>
            </a:r>
            <a:endParaRPr lang="en-US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7000"/>
              </a:lnSpc>
            </a:pPr>
            <a:r>
              <a:rPr lang="en-US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/>
            </a:r>
          </a:p>
        </p:txBody>
      </p:sp>
      <p:sp>
        <p:nvSpPr>
          <p:cNvPr id="6" name="Shape 2"/>
          <p:cNvSpPr/>
          <p:nvPr/>
        </p:nvSpPr>
        <p:spPr>
          <a:xfrm>
            <a:off x="638186" y="2337145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7" name="Text 3"/>
          <p:cNvSpPr/>
          <p:nvPr/>
        </p:nvSpPr>
        <p:spPr>
          <a:xfrm>
            <a:off x="788007" y="2486966"/>
            <a:ext cx="50669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Страх</a:t>
            </a:r>
            <a:endParaRPr lang="en-US" sz="1467" dirty="0"/>
          </a:p>
        </p:txBody>
      </p:sp>
      <p:sp>
        <p:nvSpPr>
          <p:cNvPr id="8" name="Shape 4"/>
          <p:cNvSpPr/>
          <p:nvPr/>
        </p:nvSpPr>
        <p:spPr>
          <a:xfrm>
            <a:off x="6140559" y="2337145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9" name="Text 5"/>
          <p:cNvSpPr/>
          <p:nvPr/>
        </p:nvSpPr>
        <p:spPr>
          <a:xfrm>
            <a:off x="6290379" y="2486966"/>
            <a:ext cx="50670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Гняв</a:t>
            </a:r>
            <a:endParaRPr lang="en-US" sz="1467" dirty="0"/>
          </a:p>
        </p:txBody>
      </p:sp>
      <p:sp>
        <p:nvSpPr>
          <p:cNvPr id="10" name="Shape 6"/>
          <p:cNvSpPr/>
          <p:nvPr/>
        </p:nvSpPr>
        <p:spPr>
          <a:xfrm>
            <a:off x="638186" y="3006772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1" name="Text 7"/>
          <p:cNvSpPr/>
          <p:nvPr/>
        </p:nvSpPr>
        <p:spPr>
          <a:xfrm>
            <a:off x="788007" y="3156594"/>
            <a:ext cx="50669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Срам или неудобство</a:t>
            </a:r>
            <a:endParaRPr lang="en-US" sz="1467" dirty="0"/>
          </a:p>
        </p:txBody>
      </p:sp>
      <p:sp>
        <p:nvSpPr>
          <p:cNvPr id="12" name="Shape 8"/>
          <p:cNvSpPr/>
          <p:nvPr/>
        </p:nvSpPr>
        <p:spPr>
          <a:xfrm>
            <a:off x="6140559" y="3006772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3" name="Text 9"/>
          <p:cNvSpPr/>
          <p:nvPr/>
        </p:nvSpPr>
        <p:spPr>
          <a:xfrm>
            <a:off x="6290379" y="3156594"/>
            <a:ext cx="50670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Объркване</a:t>
            </a:r>
            <a:endParaRPr lang="en-US" sz="1467" dirty="0"/>
          </a:p>
        </p:txBody>
      </p:sp>
      <p:sp>
        <p:nvSpPr>
          <p:cNvPr id="14" name="Shape 10"/>
          <p:cNvSpPr/>
          <p:nvPr/>
        </p:nvSpPr>
        <p:spPr>
          <a:xfrm>
            <a:off x="638186" y="3676400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5" name="Text 11"/>
          <p:cNvSpPr/>
          <p:nvPr/>
        </p:nvSpPr>
        <p:spPr>
          <a:xfrm>
            <a:off x="788007" y="3826220"/>
            <a:ext cx="50669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Вина</a:t>
            </a:r>
            <a:endParaRPr lang="en-US" sz="1467" dirty="0"/>
          </a:p>
        </p:txBody>
      </p:sp>
      <p:sp>
        <p:nvSpPr>
          <p:cNvPr id="16" name="Shape 12"/>
          <p:cNvSpPr/>
          <p:nvPr/>
        </p:nvSpPr>
        <p:spPr>
          <a:xfrm>
            <a:off x="6140559" y="3676400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7" name="Text 13"/>
          <p:cNvSpPr/>
          <p:nvPr/>
        </p:nvSpPr>
        <p:spPr>
          <a:xfrm>
            <a:off x="6290379" y="3826220"/>
            <a:ext cx="50670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Загуба на доверие</a:t>
            </a:r>
            <a:endParaRPr lang="en-US" sz="1467" dirty="0"/>
          </a:p>
        </p:txBody>
      </p:sp>
      <p:sp>
        <p:nvSpPr>
          <p:cNvPr id="18" name="Shape 14"/>
          <p:cNvSpPr/>
          <p:nvPr/>
        </p:nvSpPr>
        <p:spPr>
          <a:xfrm>
            <a:off x="638186" y="4346027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9" name="Text 15"/>
          <p:cNvSpPr/>
          <p:nvPr/>
        </p:nvSpPr>
        <p:spPr>
          <a:xfrm>
            <a:off x="788007" y="4495848"/>
            <a:ext cx="50669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Намалена мотивация</a:t>
            </a:r>
            <a:endParaRPr lang="en-US" sz="1467" dirty="0"/>
          </a:p>
        </p:txBody>
      </p:sp>
      <p:sp>
        <p:nvSpPr>
          <p:cNvPr id="20" name="Shape 16"/>
          <p:cNvSpPr/>
          <p:nvPr/>
        </p:nvSpPr>
        <p:spPr>
          <a:xfrm>
            <a:off x="6140559" y="4346027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21" name="Text 17"/>
          <p:cNvSpPr/>
          <p:nvPr/>
        </p:nvSpPr>
        <p:spPr>
          <a:xfrm>
            <a:off x="6290379" y="4495848"/>
            <a:ext cx="50670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Чувство за несигурност в спортната среда</a:t>
            </a:r>
            <a:endParaRPr lang="en-US" sz="1467" dirty="0"/>
          </a:p>
        </p:txBody>
      </p:sp>
      <p:sp>
        <p:nvSpPr>
          <p:cNvPr id="22" name="Text 18"/>
          <p:cNvSpPr/>
          <p:nvPr/>
        </p:nvSpPr>
        <p:spPr>
          <a:xfrm>
            <a:off x="661491" y="5166516"/>
            <a:ext cx="10869017" cy="609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7000"/>
              </a:lnSpc>
              <a:spcAft>
                <a:spcPts val="1200"/>
              </a:spcAft>
            </a:pPr>
            <a:r>
              <a:rPr lang="en-US" sz="1600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Няма една „правилна“ реакция.
Различните реакции не определят колко сериозно е било преживяното.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7000"/>
              </a:lnSpc>
            </a:pPr>
            <a:r>
              <a:rPr lang="en-US" sz="16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136F791D-9203-475A-E34A-C735B55ED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E47F3810-8CFD-690D-F2AB-991EF602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50" name="Shape 0">
            <a:extLst>
              <a:ext uri="{FF2B5EF4-FFF2-40B4-BE49-F238E27FC236}">
                <a16:creationId xmlns:a16="http://schemas.microsoft.com/office/drawing/2014/main" id="{2F404FA6-0771-B710-7299-D0A81EF27982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16471" y="502149"/>
            <a:ext cx="10869017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0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Незабавна реакция: Какво е на първо място?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835868" y="1128118"/>
            <a:ext cx="11478617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n-US" dirty="0">
                <a:solidFill>
                  <a:srgbClr val="6E2D0C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След инцидент приоритет са безопасността и подкрепата. Пет основни стъпки:</a:t>
            </a:r>
            <a:endParaRPr lang="en-US" dirty="0">
              <a:solidFill>
                <a:srgbClr val="6E2D0C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676656" y="1677295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01</a:t>
            </a:r>
            <a:endParaRPr lang="en-US" sz="1200" dirty="0"/>
          </a:p>
        </p:txBody>
      </p:sp>
      <p:sp>
        <p:nvSpPr>
          <p:cNvPr id="7" name="Shape 3"/>
          <p:cNvSpPr/>
          <p:nvPr/>
        </p:nvSpPr>
        <p:spPr>
          <a:xfrm>
            <a:off x="676657" y="1921670"/>
            <a:ext cx="3526036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676657" y="2037260"/>
            <a:ext cx="3526036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Осигурете безопасност</a:t>
            </a:r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676657" y="2366666"/>
            <a:ext cx="3526036" cy="48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Отдалечете се от опасната ситуация, когато е възможно.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348047" y="1677295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4348047" y="1921670"/>
            <a:ext cx="3526135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2" name="Text 8"/>
          <p:cNvSpPr/>
          <p:nvPr/>
        </p:nvSpPr>
        <p:spPr>
          <a:xfrm>
            <a:off x="4348047" y="2037260"/>
            <a:ext cx="352613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Запазете важната информация</a:t>
            </a: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4348047" y="2366667"/>
            <a:ext cx="3526135" cy="720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Запазете съобщения, екранни снимки или основна информация за инцидента, когато е уместно и безопасно.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8019537" y="1677295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03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8019538" y="1921670"/>
            <a:ext cx="3526135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6" name="Text 12"/>
          <p:cNvSpPr/>
          <p:nvPr/>
        </p:nvSpPr>
        <p:spPr>
          <a:xfrm>
            <a:off x="8019538" y="2037260"/>
            <a:ext cx="352613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Потърсете подкрепа</a:t>
            </a: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8019538" y="2366667"/>
            <a:ext cx="3526135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Говорете с човек, на когото имате доверие.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676656" y="3349229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04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676656" y="3593605"/>
            <a:ext cx="5361781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20" name="Text 16"/>
          <p:cNvSpPr/>
          <p:nvPr/>
        </p:nvSpPr>
        <p:spPr>
          <a:xfrm>
            <a:off x="676656" y="3709196"/>
            <a:ext cx="536178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Обмислете възможностите за докладване</a:t>
            </a:r>
            <a:endParaRPr lang="en-US" dirty="0"/>
          </a:p>
        </p:txBody>
      </p:sp>
      <p:sp>
        <p:nvSpPr>
          <p:cNvPr id="21" name="Text 17"/>
          <p:cNvSpPr/>
          <p:nvPr/>
        </p:nvSpPr>
        <p:spPr>
          <a:xfrm>
            <a:off x="676656" y="4038601"/>
            <a:ext cx="5361781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Информирайте се какви канали за докладване са налични.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6183792" y="3349229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05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6183792" y="3593605"/>
            <a:ext cx="536188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24" name="Text 20"/>
          <p:cNvSpPr/>
          <p:nvPr/>
        </p:nvSpPr>
        <p:spPr>
          <a:xfrm>
            <a:off x="6183792" y="3709196"/>
            <a:ext cx="5361880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Последваща подкрепа</a:t>
            </a:r>
            <a:endParaRPr lang="en-US" dirty="0"/>
          </a:p>
        </p:txBody>
      </p:sp>
      <p:sp>
        <p:nvSpPr>
          <p:cNvPr id="25" name="Text 21"/>
          <p:cNvSpPr/>
          <p:nvPr/>
        </p:nvSpPr>
        <p:spPr>
          <a:xfrm>
            <a:off x="6183792" y="4038601"/>
            <a:ext cx="5361880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Подкрепа може да е необходима и след първия разговор.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676657" y="4558706"/>
            <a:ext cx="10869017" cy="593824"/>
          </a:xfrm>
          <a:prstGeom prst="roundRect">
            <a:avLst>
              <a:gd name="adj" fmla="val 23501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l-GR" sz="2400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68" y="4796532"/>
            <a:ext cx="344521" cy="275546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180389" y="4742757"/>
            <a:ext cx="10819904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n-US" sz="16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Запомнете: Безопасността е на първо място.</a:t>
            </a:r>
            <a:endParaRPr lang="en-US" sz="1600" dirty="0"/>
          </a:p>
        </p:txBody>
      </p:sp>
      <p:pic>
        <p:nvPicPr>
          <p:cNvPr id="30" name="Εικόνα 29">
            <a:extLst>
              <a:ext uri="{FF2B5EF4-FFF2-40B4-BE49-F238E27FC236}">
                <a16:creationId xmlns:a16="http://schemas.microsoft.com/office/drawing/2014/main" id="{E9808696-CEE7-14EE-56A1-C7C06DC6F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32" name="Εικόνα 31">
            <a:extLst>
              <a:ext uri="{FF2B5EF4-FFF2-40B4-BE49-F238E27FC236}">
                <a16:creationId xmlns:a16="http://schemas.microsoft.com/office/drawing/2014/main" id="{A5D231E9-F351-ADD7-494E-A7DE7921A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34" name="Shape 0">
            <a:extLst>
              <a:ext uri="{FF2B5EF4-FFF2-40B4-BE49-F238E27FC236}">
                <a16:creationId xmlns:a16="http://schemas.microsoft.com/office/drawing/2014/main" id="{EC7113FE-FCFF-E43C-815C-24CD36906C8B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44614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50702" y="456315"/>
            <a:ext cx="6297017" cy="46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933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Как да подкрепим спортист</a:t>
            </a:r>
            <a:endParaRPr lang="en-US" sz="2933" dirty="0"/>
          </a:p>
        </p:txBody>
      </p:sp>
      <p:sp>
        <p:nvSpPr>
          <p:cNvPr id="6" name="Text 1"/>
          <p:cNvSpPr/>
          <p:nvPr/>
        </p:nvSpPr>
        <p:spPr>
          <a:xfrm>
            <a:off x="811312" y="1105614"/>
            <a:ext cx="690661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7000"/>
              </a:lnSpc>
            </a:pPr>
            <a:r>
              <a:rPr lang="en-US" dirty="0">
                <a:solidFill>
                  <a:srgbClr val="6E2D0C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Когато спортист ви сподели за насилие:</a:t>
            </a:r>
            <a:endParaRPr lang="en-US" dirty="0">
              <a:solidFill>
                <a:srgbClr val="6E2D0C"/>
              </a:solidFill>
            </a:endParaRPr>
          </a:p>
        </p:txBody>
      </p:sp>
      <p:sp>
        <p:nvSpPr>
          <p:cNvPr id="7" name="Shape 2"/>
          <p:cNvSpPr/>
          <p:nvPr/>
        </p:nvSpPr>
        <p:spPr>
          <a:xfrm>
            <a:off x="553542" y="1833661"/>
            <a:ext cx="3181548" cy="2839443"/>
          </a:xfrm>
          <a:prstGeom prst="roundRect">
            <a:avLst>
              <a:gd name="adj" fmla="val 7602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el-GR" sz="2400" dirty="0"/>
          </a:p>
        </p:txBody>
      </p:sp>
      <p:sp>
        <p:nvSpPr>
          <p:cNvPr id="8" name="Text 3"/>
          <p:cNvSpPr/>
          <p:nvPr/>
        </p:nvSpPr>
        <p:spPr>
          <a:xfrm>
            <a:off x="703362" y="1969493"/>
            <a:ext cx="2881908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00000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НАПРАВЕТЕ:</a:t>
            </a:r>
            <a:endParaRPr lang="en-US" sz="1467" dirty="0"/>
          </a:p>
        </p:txBody>
      </p:sp>
      <p:sp>
        <p:nvSpPr>
          <p:cNvPr id="9" name="Text 4"/>
          <p:cNvSpPr/>
          <p:nvPr/>
        </p:nvSpPr>
        <p:spPr>
          <a:xfrm>
            <a:off x="703362" y="2339479"/>
            <a:ext cx="2881908" cy="1982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✓ Изслушайте
✓ Приемете опасението сериозно
✓ Запазете спокойствие
✓ Уважавайте нуждите на човека
✓ Попитайте как можете да помогнете
✓ Помогнете за достъп до подходяща подкрепа</a:t>
            </a:r>
            <a:endParaRPr lang="en-US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  <a:p>
            <a:pPr>
              <a:lnSpc>
                <a:spcPct val="127000"/>
              </a:lnSpc>
            </a:pPr>
            <a:r>
              <a:rPr lang="en-US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</p:txBody>
      </p:sp>
      <p:sp>
        <p:nvSpPr>
          <p:cNvPr id="10" name="Text 5"/>
          <p:cNvSpPr/>
          <p:nvPr/>
        </p:nvSpPr>
        <p:spPr>
          <a:xfrm>
            <a:off x="3999211" y="1969493"/>
            <a:ext cx="2965648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НЕ ПРАВЕТЕ:</a:t>
            </a:r>
            <a:endParaRPr lang="en-US" sz="1467" dirty="0"/>
          </a:p>
        </p:txBody>
      </p:sp>
      <p:sp>
        <p:nvSpPr>
          <p:cNvPr id="11" name="Text 6"/>
          <p:cNvSpPr/>
          <p:nvPr/>
        </p:nvSpPr>
        <p:spPr>
          <a:xfrm>
            <a:off x="3999211" y="2339479"/>
            <a:ext cx="2965648" cy="2211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✗ Не обвинявайте
✗ Не съдете
✗ Не омаловажавайте преживяното
✗ Не настоявайте да ви разкажат всичко
✗ Не обещавайте резултати, които не можете да гарантирате
✗ Не се опитвайте сами да разследвате ситуацията</a:t>
            </a:r>
            <a:endParaRPr lang="en-US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  <a:p>
            <a:pPr>
              <a:lnSpc>
                <a:spcPct val="127000"/>
              </a:lnSpc>
            </a:pPr>
            <a:r>
              <a:rPr lang="en-US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133" dirty="0"/>
          </a:p>
        </p:txBody>
      </p:sp>
      <p:sp>
        <p:nvSpPr>
          <p:cNvPr id="12" name="Shape 7"/>
          <p:cNvSpPr/>
          <p:nvPr/>
        </p:nvSpPr>
        <p:spPr>
          <a:xfrm>
            <a:off x="661493" y="4825902"/>
            <a:ext cx="6297017" cy="561479"/>
          </a:xfrm>
          <a:prstGeom prst="roundRect">
            <a:avLst>
              <a:gd name="adj" fmla="val 24026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l-GR" sz="240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12" y="5020369"/>
            <a:ext cx="337146" cy="2696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48458" y="4999136"/>
            <a:ext cx="626983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7000"/>
              </a:lnSpc>
            </a:pPr>
            <a:r>
              <a:rPr lang="en-US" sz="16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Първата ви роля е да подкрепите – не да разследвате.</a:t>
            </a:r>
            <a:endParaRPr lang="en-US" sz="1600" dirty="0"/>
          </a:p>
        </p:txBody>
      </p:sp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B9840A2B-2995-5AAE-77EF-7C78AF3E0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04093A01-7E1F-5B1F-F59C-104FC3DF0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0" name="Shape 0">
            <a:extLst>
              <a:ext uri="{FF2B5EF4-FFF2-40B4-BE49-F238E27FC236}">
                <a16:creationId xmlns:a16="http://schemas.microsoft.com/office/drawing/2014/main" id="{CBAEC3C9-B169-F870-CAB0-8CF0F3C3F0E6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63302" y="417183"/>
            <a:ext cx="10869017" cy="500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133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Доверени лица и мрежи за подкрепа</a:t>
            </a:r>
            <a:endParaRPr lang="en-US" sz="3133" dirty="0"/>
          </a:p>
        </p:txBody>
      </p:sp>
      <p:sp>
        <p:nvSpPr>
          <p:cNvPr id="5" name="Text 1"/>
          <p:cNvSpPr/>
          <p:nvPr/>
        </p:nvSpPr>
        <p:spPr>
          <a:xfrm>
            <a:off x="863302" y="1265977"/>
            <a:ext cx="11478617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1000"/>
              </a:lnSpc>
            </a:pPr>
            <a:r>
              <a:rPr lang="en-US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С кого може да разговаря спортистът?</a:t>
            </a:r>
            <a:endParaRPr lang="en-US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38186" y="1932335"/>
            <a:ext cx="5469831" cy="2093615"/>
          </a:xfrm>
          <a:prstGeom prst="roundRect">
            <a:avLst>
              <a:gd name="adj" fmla="val 11020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7" name="Text 3"/>
          <p:cNvSpPr/>
          <p:nvPr/>
        </p:nvSpPr>
        <p:spPr>
          <a:xfrm>
            <a:off x="798324" y="2087513"/>
            <a:ext cx="514955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533" dirty="0">
                <a:solidFill>
                  <a:srgbClr val="000000"/>
                </a:solidFill>
                <a:latin typeface="Calibri" panose="020F0502020204030204" pitchFamily="34" charset="0"/>
                <a:ea typeface="Fraunces ExtraBold" pitchFamily="34" charset="-122"/>
                <a:cs typeface="Calibri" panose="020F0502020204030204" pitchFamily="34" charset="0"/>
              </a:rPr>
              <a:t>В спорта:</a:t>
            </a:r>
            <a:endParaRPr lang="en-US" sz="153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798324" y="2493021"/>
            <a:ext cx="5149552" cy="1478657"/>
          </a:xfrm>
          <a:prstGeom prst="rect">
            <a:avLst/>
          </a:prstGeom>
          <a:noFill/>
          <a:ln/>
        </p:spPr>
        <p:txBody>
          <a:bodyPr wrap="square" lIns="0" tIns="64091" rIns="0" bIns="0" rtlCol="0" anchor="t">
            <a:normAutofit/>
          </a:bodyPr>
          <a:lstStyle/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Доверен съотборник
Треньор или доверен член на екипа
Отговорник по защита/благополучие
Представител на клуб или федерация
Медицински или психологически специалист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6389896" y="2087513"/>
            <a:ext cx="5239048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533" dirty="0">
                <a:solidFill>
                  <a:srgbClr val="3B4540"/>
                </a:solidFill>
                <a:latin typeface="Calibri" panose="020F0502020204030204" pitchFamily="34" charset="0"/>
                <a:ea typeface="Fraunces ExtraBold" pitchFamily="34" charset="-122"/>
                <a:cs typeface="Calibri" panose="020F0502020204030204" pitchFamily="34" charset="0"/>
              </a:rPr>
              <a:t>Извън спорта:</a:t>
            </a:r>
            <a:endParaRPr lang="en-US" sz="153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6389896" y="2493021"/>
            <a:ext cx="5239048" cy="1478657"/>
          </a:xfrm>
          <a:prstGeom prst="rect">
            <a:avLst/>
          </a:prstGeom>
          <a:noFill/>
          <a:ln/>
        </p:spPr>
        <p:txBody>
          <a:bodyPr wrap="square" lIns="0" tIns="64091" rIns="0" bIns="0" rtlCol="0" anchor="t">
            <a:normAutofit/>
          </a:bodyPr>
          <a:lstStyle/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Член на семейството
Доверен приятел или възрастен
Психолог или консултант
Медицински специалист
Специализирана услуга за подкрепа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753578" y="4200475"/>
            <a:ext cx="10869017" cy="1105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1000"/>
              </a:lnSpc>
              <a:spcAft>
                <a:spcPts val="1333"/>
              </a:spcAft>
            </a:pPr>
            <a:r>
              <a:rPr lang="en-US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Помислете:
С кои хора бих се чувствал/а в безопасност да разговарям?
Важно е да имате повече от една възможност.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1000"/>
              </a:lnSpc>
              <a:spcAft>
                <a:spcPts val="1333"/>
              </a:spcAft>
            </a:pPr>
            <a:r>
              <a:rPr lang="en-US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/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1000"/>
              </a:lnSpc>
            </a:pPr>
            <a:r>
              <a:rPr lang="en-US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r>
              <a:rPr lang="en-US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200" dirty="0"/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F6DFDA8-524C-BB20-47ED-D4A499CBB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F6717BB2-29BF-E7C4-BC6F-2019230B4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9" name="Shape 0">
            <a:extLst>
              <a:ext uri="{FF2B5EF4-FFF2-40B4-BE49-F238E27FC236}">
                <a16:creationId xmlns:a16="http://schemas.microsoft.com/office/drawing/2014/main" id="{A1DFE5EF-84BC-240C-C4FA-FD8AE42F11F7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422775" y="660004"/>
            <a:ext cx="396746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endParaRPr lang="en-US" sz="1267" dirty="0"/>
          </a:p>
        </p:txBody>
      </p:sp>
      <p:sp>
        <p:nvSpPr>
          <p:cNvPr id="5" name="Text 1"/>
          <p:cNvSpPr/>
          <p:nvPr/>
        </p:nvSpPr>
        <p:spPr>
          <a:xfrm>
            <a:off x="966292" y="442281"/>
            <a:ext cx="10869017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Възстановяването е процес</a:t>
            </a:r>
            <a:endParaRPr lang="en-US" sz="3200" dirty="0"/>
          </a:p>
        </p:txBody>
      </p:sp>
      <p:sp>
        <p:nvSpPr>
          <p:cNvPr id="6" name="Text 2"/>
          <p:cNvSpPr/>
          <p:nvPr/>
        </p:nvSpPr>
        <p:spPr>
          <a:xfrm>
            <a:off x="966291" y="1192366"/>
            <a:ext cx="10869017" cy="1135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2000"/>
              </a:lnSpc>
              <a:spcAft>
                <a:spcPts val="1400"/>
              </a:spcAft>
            </a:pPr>
            <a:r>
              <a:rPr lang="en-US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Възстановяването е различно за всеки човек.
НЯМА фиксиран срок. НЯМА един правилен начин за възстановяване.
Подкрепата трябва да помогне на спортиста да възстанови:</a:t>
            </a:r>
            <a:endParaRPr lang="en-US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2000"/>
              </a:lnSpc>
              <a:spcAft>
                <a:spcPts val="1400"/>
              </a:spcAft>
            </a:pPr>
            <a:r>
              <a:rPr lang="en-US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r>
              <a:rPr lang="en-US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/>
            </a:r>
            <a:r>
              <a:rPr lang="en-US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r>
              <a:rPr lang="en-US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/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2000"/>
              </a:lnSpc>
            </a:pPr>
            <a:r>
              <a:rPr lang="en-US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/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61493" y="2833634"/>
            <a:ext cx="5354340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824211" y="2996353"/>
            <a:ext cx="5028903" cy="254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БЕЗОПАСНОСТ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824211" y="3346794"/>
            <a:ext cx="50289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n-US" sz="1267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„Чувствам се защитен/а.“</a:t>
            </a:r>
            <a:endParaRPr lang="en-US" sz="1267" dirty="0"/>
          </a:p>
        </p:txBody>
      </p:sp>
      <p:sp>
        <p:nvSpPr>
          <p:cNvPr id="10" name="Shape 6"/>
          <p:cNvSpPr/>
          <p:nvPr/>
        </p:nvSpPr>
        <p:spPr>
          <a:xfrm>
            <a:off x="6176070" y="2833634"/>
            <a:ext cx="5354439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1" name="Text 7"/>
          <p:cNvSpPr/>
          <p:nvPr/>
        </p:nvSpPr>
        <p:spPr>
          <a:xfrm>
            <a:off x="6338789" y="2996353"/>
            <a:ext cx="5029001" cy="254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КОНТРОЛ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6338789" y="3346794"/>
            <a:ext cx="502900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n-US" sz="1267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„Моят глас и избор имат значение.“</a:t>
            </a:r>
            <a:endParaRPr lang="en-US" sz="1267" dirty="0"/>
          </a:p>
        </p:txBody>
      </p:sp>
      <p:sp>
        <p:nvSpPr>
          <p:cNvPr id="13" name="Shape 9"/>
          <p:cNvSpPr/>
          <p:nvPr/>
        </p:nvSpPr>
        <p:spPr>
          <a:xfrm>
            <a:off x="661493" y="3928215"/>
            <a:ext cx="5354340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4" name="Text 10"/>
          <p:cNvSpPr/>
          <p:nvPr/>
        </p:nvSpPr>
        <p:spPr>
          <a:xfrm>
            <a:off x="824211" y="4090934"/>
            <a:ext cx="5028903" cy="254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ДОВЕРИЕ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824211" y="4441375"/>
            <a:ext cx="50289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n-US" sz="1267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„Знам, че има хора, които ще ме подкрепят.“</a:t>
            </a:r>
            <a:endParaRPr lang="en-US" sz="1267" dirty="0"/>
          </a:p>
        </p:txBody>
      </p:sp>
      <p:sp>
        <p:nvSpPr>
          <p:cNvPr id="16" name="Shape 12"/>
          <p:cNvSpPr/>
          <p:nvPr/>
        </p:nvSpPr>
        <p:spPr>
          <a:xfrm>
            <a:off x="6176070" y="3928215"/>
            <a:ext cx="5354439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7" name="Text 13"/>
          <p:cNvSpPr/>
          <p:nvPr/>
        </p:nvSpPr>
        <p:spPr>
          <a:xfrm>
            <a:off x="6338789" y="4090934"/>
            <a:ext cx="5029001" cy="254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УВЕРЕНОСТ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338789" y="4441375"/>
            <a:ext cx="502900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n-US" sz="1267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„Мога да участвам, без да се чувствам обвиняван/а или съден/а.“</a:t>
            </a:r>
            <a:endParaRPr lang="en-US" sz="1267" dirty="0"/>
          </a:p>
        </p:txBody>
      </p:sp>
      <p:sp>
        <p:nvSpPr>
          <p:cNvPr id="19" name="Text 15"/>
          <p:cNvSpPr/>
          <p:nvPr/>
        </p:nvSpPr>
        <p:spPr>
          <a:xfrm>
            <a:off x="824211" y="5266652"/>
            <a:ext cx="1147861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n-US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Не притискайте човека просто да „продължи напред“.</a:t>
            </a:r>
            <a:endParaRPr lang="en-US" dirty="0"/>
          </a:p>
        </p:txBody>
      </p:sp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2CF03572-4F13-6698-3CA2-C8B159799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C394D6A9-B44C-B5EA-E760-FAB102425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6DD7CAAC-0B1C-9F90-1FCC-99AF2B589094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416524" y="642739"/>
            <a:ext cx="3980061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endParaRPr lang="en-US" sz="1200" dirty="0"/>
          </a:p>
        </p:txBody>
      </p:sp>
      <p:sp>
        <p:nvSpPr>
          <p:cNvPr id="5" name="Text 1"/>
          <p:cNvSpPr/>
          <p:nvPr/>
        </p:nvSpPr>
        <p:spPr>
          <a:xfrm>
            <a:off x="908149" y="451664"/>
            <a:ext cx="10869017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0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Завръщане към спорта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835522" y="1166753"/>
            <a:ext cx="10869017" cy="884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9000"/>
              </a:lnSpc>
              <a:spcAft>
                <a:spcPts val="1267"/>
              </a:spcAft>
            </a:pPr>
            <a:r>
              <a:rPr lang="en-US" dirty="0">
                <a:solidFill>
                  <a:srgbClr val="6E2D0C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Завръщането към тренировки или състезания може да е важна част от възстановяването, но трябва да подкрепя безопасността и благополучието на спортиста.
Когато е подходящо, подкрепата може да включва:</a:t>
            </a:r>
            <a:endParaRPr lang="en-US" dirty="0">
              <a:solidFill>
                <a:srgbClr val="6E2D0C"/>
              </a:solidFill>
            </a:endParaRPr>
          </a:p>
          <a:p>
            <a:pPr>
              <a:lnSpc>
                <a:spcPct val="129000"/>
              </a:lnSpc>
            </a:pPr>
            <a:r>
              <a:rPr lang="en-US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dirty="0"/>
          </a:p>
        </p:txBody>
      </p:sp>
      <p:sp>
        <p:nvSpPr>
          <p:cNvPr id="7" name="Shape 3"/>
          <p:cNvSpPr/>
          <p:nvPr/>
        </p:nvSpPr>
        <p:spPr>
          <a:xfrm>
            <a:off x="734219" y="2550637"/>
            <a:ext cx="5361781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908249" y="2724666"/>
            <a:ext cx="50137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Промени в организацията на тренировките</a:t>
            </a:r>
            <a:endParaRPr lang="en-US" sz="1467" dirty="0"/>
          </a:p>
        </p:txBody>
      </p:sp>
      <p:sp>
        <p:nvSpPr>
          <p:cNvPr id="9" name="Shape 5"/>
          <p:cNvSpPr/>
          <p:nvPr/>
        </p:nvSpPr>
        <p:spPr>
          <a:xfrm>
            <a:off x="6241355" y="2550637"/>
            <a:ext cx="5361880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0" name="Text 6"/>
          <p:cNvSpPr/>
          <p:nvPr/>
        </p:nvSpPr>
        <p:spPr>
          <a:xfrm>
            <a:off x="6415385" y="2724666"/>
            <a:ext cx="50138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Допълнителен надзор</a:t>
            </a:r>
            <a:endParaRPr lang="en-US" sz="1467" dirty="0"/>
          </a:p>
        </p:txBody>
      </p:sp>
      <p:sp>
        <p:nvSpPr>
          <p:cNvPr id="11" name="Shape 7"/>
          <p:cNvSpPr/>
          <p:nvPr/>
        </p:nvSpPr>
        <p:spPr>
          <a:xfrm>
            <a:off x="734219" y="3286243"/>
            <a:ext cx="5361781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2" name="Text 8"/>
          <p:cNvSpPr/>
          <p:nvPr/>
        </p:nvSpPr>
        <p:spPr>
          <a:xfrm>
            <a:off x="908249" y="3460274"/>
            <a:ext cx="50137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Достъп до доверено лице</a:t>
            </a:r>
            <a:endParaRPr lang="en-US" sz="1467" dirty="0"/>
          </a:p>
        </p:txBody>
      </p:sp>
      <p:sp>
        <p:nvSpPr>
          <p:cNvPr id="13" name="Shape 9"/>
          <p:cNvSpPr/>
          <p:nvPr/>
        </p:nvSpPr>
        <p:spPr>
          <a:xfrm>
            <a:off x="6241355" y="3286243"/>
            <a:ext cx="5361880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4" name="Text 10"/>
          <p:cNvSpPr/>
          <p:nvPr/>
        </p:nvSpPr>
        <p:spPr>
          <a:xfrm>
            <a:off x="6415385" y="3460274"/>
            <a:ext cx="50138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Ясна комуникация</a:t>
            </a:r>
            <a:endParaRPr lang="en-US" sz="1467" dirty="0"/>
          </a:p>
        </p:txBody>
      </p:sp>
      <p:sp>
        <p:nvSpPr>
          <p:cNvPr id="15" name="Shape 11"/>
          <p:cNvSpPr/>
          <p:nvPr/>
        </p:nvSpPr>
        <p:spPr>
          <a:xfrm>
            <a:off x="734219" y="4021851"/>
            <a:ext cx="5361781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6" name="Text 12"/>
          <p:cNvSpPr/>
          <p:nvPr/>
        </p:nvSpPr>
        <p:spPr>
          <a:xfrm>
            <a:off x="908249" y="4195882"/>
            <a:ext cx="50137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Продължаваща последваща подкрепа</a:t>
            </a:r>
            <a:endParaRPr lang="en-US" sz="1467" dirty="0"/>
          </a:p>
        </p:txBody>
      </p:sp>
      <p:sp>
        <p:nvSpPr>
          <p:cNvPr id="17" name="Shape 13"/>
          <p:cNvSpPr/>
          <p:nvPr/>
        </p:nvSpPr>
        <p:spPr>
          <a:xfrm>
            <a:off x="6241355" y="4021851"/>
            <a:ext cx="5361880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8" name="Text 14"/>
          <p:cNvSpPr/>
          <p:nvPr/>
        </p:nvSpPr>
        <p:spPr>
          <a:xfrm>
            <a:off x="6415385" y="4195882"/>
            <a:ext cx="50138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Професионална подкрепа при нужда</a:t>
            </a:r>
            <a:endParaRPr lang="en-US" sz="1467" dirty="0"/>
          </a:p>
        </p:txBody>
      </p:sp>
      <p:sp>
        <p:nvSpPr>
          <p:cNvPr id="19" name="Text 15"/>
          <p:cNvSpPr/>
          <p:nvPr/>
        </p:nvSpPr>
        <p:spPr>
          <a:xfrm>
            <a:off x="908148" y="4892377"/>
            <a:ext cx="10869017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9000"/>
              </a:lnSpc>
              <a:spcAft>
                <a:spcPts val="1267"/>
              </a:spcAft>
            </a:pPr>
            <a:r>
              <a:rPr lang="en-US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Основен принцип: Спортистът не трябва да избира между получаването на подкрепа и продължаването на спорта, който цени.</a:t>
            </a:r>
            <a:r>
              <a:rPr lang="en-US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/>
            </a:r>
            <a:endParaRPr lang="en-US" dirty="0"/>
          </a:p>
        </p:txBody>
      </p:sp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45B56F30-40C0-5B1E-84D3-8370B8F39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03EAE75E-0242-A0DA-B523-5F09EA2D8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70A24DD1-CAE3-A61A-BB77-AF4EE7DB36CC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44614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68049" y="465852"/>
            <a:ext cx="6297017" cy="436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733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Къде спортистът може да намери подкрепа?</a:t>
            </a:r>
            <a:endParaRPr lang="en-US" sz="2733" dirty="0"/>
          </a:p>
        </p:txBody>
      </p:sp>
      <p:sp>
        <p:nvSpPr>
          <p:cNvPr id="6" name="Text 1"/>
          <p:cNvSpPr/>
          <p:nvPr/>
        </p:nvSpPr>
        <p:spPr>
          <a:xfrm>
            <a:off x="818455" y="1170682"/>
            <a:ext cx="6906617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3000"/>
              </a:lnSpc>
            </a:pPr>
            <a:r>
              <a:rPr lang="en-US" b="1" dirty="0">
                <a:solidFill>
                  <a:srgbClr val="6E2D0C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Подкрепа може да бъде получена от:</a:t>
            </a:r>
            <a:endParaRPr lang="en-US" dirty="0">
              <a:solidFill>
                <a:srgbClr val="6E2D0C"/>
              </a:solidFill>
            </a:endParaRPr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" y="1672449"/>
            <a:ext cx="697707" cy="979388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492035" y="1661642"/>
            <a:ext cx="548163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СПОРТНА ОРГАНИЗАЦИЯ</a:t>
            </a:r>
            <a:endParaRPr lang="en-US" dirty="0"/>
          </a:p>
        </p:txBody>
      </p:sp>
      <p:sp>
        <p:nvSpPr>
          <p:cNvPr id="9" name="Text 3"/>
          <p:cNvSpPr/>
          <p:nvPr/>
        </p:nvSpPr>
        <p:spPr>
          <a:xfrm>
            <a:off x="1492037" y="1936129"/>
            <a:ext cx="567302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Отговорник по защита/благополучие · Определено лице за контакт · Доверен член на екипа · Клуб/федерация · Медицински или психологически специалист</a:t>
            </a:r>
            <a:endParaRPr lang="en-US" sz="14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6" y="2651837"/>
            <a:ext cx="697707" cy="118526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492035" y="2816352"/>
            <a:ext cx="548163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ВЪНШНА ПОДКРЕПА</a:t>
            </a:r>
            <a:endParaRPr lang="en-US" dirty="0"/>
          </a:p>
        </p:txBody>
      </p:sp>
      <p:sp>
        <p:nvSpPr>
          <p:cNvPr id="12" name="Text 5"/>
          <p:cNvSpPr/>
          <p:nvPr/>
        </p:nvSpPr>
        <p:spPr>
          <a:xfrm>
            <a:off x="1492035" y="3090672"/>
            <a:ext cx="5481639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Консултативни/психологически услуги · Медицински специалисти · Специализирани организации за подкрепа · Служби за закрила на детето, когато е приложимо · Съответни публични органи</a:t>
            </a:r>
            <a:endParaRPr lang="en-US" sz="140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" y="3837104"/>
            <a:ext cx="697707" cy="97938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478409" y="4133087"/>
            <a:ext cx="548163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ПЛАТФОРМА CoViS</a:t>
            </a:r>
            <a:endParaRPr lang="en-US" sz="1600" dirty="0"/>
          </a:p>
        </p:txBody>
      </p:sp>
      <p:sp>
        <p:nvSpPr>
          <p:cNvPr id="15" name="Text 7"/>
          <p:cNvSpPr/>
          <p:nvPr/>
        </p:nvSpPr>
        <p:spPr>
          <a:xfrm>
            <a:off x="1492035" y="4389120"/>
            <a:ext cx="5673029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Информация за подкрепа · Контакти по държави · Насоки за докладване · Налични канали за подкрепа</a:t>
            </a:r>
            <a:endParaRPr lang="en-US" sz="1400" dirty="0"/>
          </a:p>
        </p:txBody>
      </p:sp>
      <p:sp>
        <p:nvSpPr>
          <p:cNvPr id="16" name="Shape 8"/>
          <p:cNvSpPr/>
          <p:nvPr/>
        </p:nvSpPr>
        <p:spPr>
          <a:xfrm>
            <a:off x="346680" y="5085187"/>
            <a:ext cx="7085252" cy="532773"/>
          </a:xfrm>
          <a:prstGeom prst="roundRect">
            <a:avLst>
              <a:gd name="adj" fmla="val 25161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l-GR" sz="240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58461" y="5216509"/>
            <a:ext cx="337758" cy="270128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796219" y="5120640"/>
            <a:ext cx="631368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3000"/>
              </a:lnSpc>
            </a:pPr>
            <a:r>
              <a:rPr lang="en-US" sz="16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Ако първият човек не помогне, потърсете друг подходящ източник на подкрепа.</a:t>
            </a:r>
            <a:endParaRPr lang="en-US" sz="1600" dirty="0"/>
          </a:p>
        </p:txBody>
      </p:sp>
      <p:sp>
        <p:nvSpPr>
          <p:cNvPr id="20" name="Shape 0">
            <a:extLst>
              <a:ext uri="{FF2B5EF4-FFF2-40B4-BE49-F238E27FC236}">
                <a16:creationId xmlns:a16="http://schemas.microsoft.com/office/drawing/2014/main" id="{8EB5F94B-61FD-E93C-3235-4E47796D2D56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D619FEBD-5AA1-246D-EA8B-A42DE41366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9BF096B6-7BA5-3BFF-26B7-AE86200BEC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909390" y="434245"/>
            <a:ext cx="1086901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Запомнете 5-те принципа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03504" y="1240004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01</a:t>
            </a:r>
            <a:endParaRPr lang="en-US" sz="1267" dirty="0"/>
          </a:p>
        </p:txBody>
      </p:sp>
      <p:sp>
        <p:nvSpPr>
          <p:cNvPr id="6" name="Shape 2"/>
          <p:cNvSpPr/>
          <p:nvPr/>
        </p:nvSpPr>
        <p:spPr>
          <a:xfrm>
            <a:off x="530353" y="1504352"/>
            <a:ext cx="351274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7" name="Text 3"/>
          <p:cNvSpPr/>
          <p:nvPr/>
        </p:nvSpPr>
        <p:spPr>
          <a:xfrm>
            <a:off x="530353" y="1625102"/>
            <a:ext cx="35127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БЕЗОПАСНОСТ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530353" y="1982785"/>
            <a:ext cx="35127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Защитете човека от допълнителна вреда.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4208391" y="1242415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02</a:t>
            </a:r>
            <a:endParaRPr lang="en-US" sz="1267" dirty="0"/>
          </a:p>
        </p:txBody>
      </p:sp>
      <p:sp>
        <p:nvSpPr>
          <p:cNvPr id="10" name="Shape 6"/>
          <p:cNvSpPr/>
          <p:nvPr/>
        </p:nvSpPr>
        <p:spPr>
          <a:xfrm>
            <a:off x="4208391" y="1504352"/>
            <a:ext cx="351284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1" name="Text 7"/>
          <p:cNvSpPr/>
          <p:nvPr/>
        </p:nvSpPr>
        <p:spPr>
          <a:xfrm>
            <a:off x="4208391" y="1625102"/>
            <a:ext cx="3512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ИЗСЛУШАЙТЕ</a:t>
            </a: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4208391" y="1982785"/>
            <a:ext cx="3512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Изслушайте без осъждане.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7886529" y="1242415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03</a:t>
            </a:r>
            <a:endParaRPr lang="en-US" sz="1267" dirty="0"/>
          </a:p>
        </p:txBody>
      </p:sp>
      <p:sp>
        <p:nvSpPr>
          <p:cNvPr id="14" name="Shape 10"/>
          <p:cNvSpPr/>
          <p:nvPr/>
        </p:nvSpPr>
        <p:spPr>
          <a:xfrm>
            <a:off x="7886530" y="1504352"/>
            <a:ext cx="351274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5" name="Text 11"/>
          <p:cNvSpPr/>
          <p:nvPr/>
        </p:nvSpPr>
        <p:spPr>
          <a:xfrm>
            <a:off x="7886530" y="1625102"/>
            <a:ext cx="35127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ПОДКРЕПЕТЕ</a:t>
            </a: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7886530" y="1982786"/>
            <a:ext cx="35127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Помогнете на човека да получи подходяща помощ.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530352" y="2801340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04</a:t>
            </a:r>
            <a:endParaRPr lang="en-US" sz="1267" dirty="0"/>
          </a:p>
        </p:txBody>
      </p:sp>
      <p:sp>
        <p:nvSpPr>
          <p:cNvPr id="18" name="Shape 14"/>
          <p:cNvSpPr/>
          <p:nvPr/>
        </p:nvSpPr>
        <p:spPr>
          <a:xfrm>
            <a:off x="530352" y="3063277"/>
            <a:ext cx="535176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9" name="Text 15"/>
          <p:cNvSpPr/>
          <p:nvPr/>
        </p:nvSpPr>
        <p:spPr>
          <a:xfrm>
            <a:off x="530352" y="3208930"/>
            <a:ext cx="507492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ИЗБОР И КОНТРОЛ</a:t>
            </a:r>
            <a:endParaRPr lang="en-US" dirty="0"/>
          </a:p>
        </p:txBody>
      </p:sp>
      <p:sp>
        <p:nvSpPr>
          <p:cNvPr id="20" name="Text 16"/>
          <p:cNvSpPr/>
          <p:nvPr/>
        </p:nvSpPr>
        <p:spPr>
          <a:xfrm>
            <a:off x="530352" y="3541711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Включвайте човека във вземането на решения, когато е възможно.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6172200" y="2801340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05</a:t>
            </a:r>
            <a:endParaRPr lang="en-US" sz="1267" dirty="0"/>
          </a:p>
        </p:txBody>
      </p:sp>
      <p:sp>
        <p:nvSpPr>
          <p:cNvPr id="22" name="Shape 18"/>
          <p:cNvSpPr/>
          <p:nvPr/>
        </p:nvSpPr>
        <p:spPr>
          <a:xfrm>
            <a:off x="6172200" y="3063277"/>
            <a:ext cx="507492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23" name="Text 19"/>
          <p:cNvSpPr/>
          <p:nvPr/>
        </p:nvSpPr>
        <p:spPr>
          <a:xfrm>
            <a:off x="6172200" y="3184028"/>
            <a:ext cx="507492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ПОСЛЕДВАЩА ПОДКРЕПА</a:t>
            </a:r>
            <a:endParaRPr lang="en-US" dirty="0"/>
          </a:p>
        </p:txBody>
      </p:sp>
      <p:sp>
        <p:nvSpPr>
          <p:cNvPr id="24" name="Text 20"/>
          <p:cNvSpPr/>
          <p:nvPr/>
        </p:nvSpPr>
        <p:spPr>
          <a:xfrm>
            <a:off x="6172200" y="3541711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Подкрепата трябва да продължи, когато е необходима.</a:t>
            </a:r>
            <a:endParaRPr lang="en-US" sz="1400" dirty="0"/>
          </a:p>
        </p:txBody>
      </p:sp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A15B30C9-1B1C-77FB-D45E-6C18DF148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9A858A83-753C-53C0-D161-7F316820B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30" name="Shape 0">
            <a:extLst>
              <a:ext uri="{FF2B5EF4-FFF2-40B4-BE49-F238E27FC236}">
                <a16:creationId xmlns:a16="http://schemas.microsoft.com/office/drawing/2014/main" id="{5DC499B8-B288-4CD8-3D8C-3FA722A911F2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92606" cy="61378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33492" y="1872853"/>
            <a:ext cx="355639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endParaRPr lang="en-US" sz="1267" dirty="0"/>
          </a:p>
        </p:txBody>
      </p:sp>
      <p:sp>
        <p:nvSpPr>
          <p:cNvPr id="6" name="Text 1"/>
          <p:cNvSpPr/>
          <p:nvPr/>
        </p:nvSpPr>
        <p:spPr>
          <a:xfrm>
            <a:off x="5087579" y="984102"/>
            <a:ext cx="629701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200" dirty="0">
                <a:solidFill>
                  <a:srgbClr val="6E2D0C"/>
                </a:solidFill>
                <a:latin typeface="Fraunces ExtraBold" pitchFamily="34" charset="0"/>
                <a:ea typeface="Fraunces ExtraBold" pitchFamily="34" charset="-122"/>
              </a:rPr>
              <a:t>За ефективно справяне с насилието в спорта</a:t>
            </a:r>
            <a:endParaRPr lang="en-US" sz="3200" dirty="0">
              <a:solidFill>
                <a:srgbClr val="6E2D0C"/>
              </a:solidFill>
            </a:endParaRPr>
          </a:p>
        </p:txBody>
      </p:sp>
      <p:sp>
        <p:nvSpPr>
          <p:cNvPr id="7" name="Text 2"/>
          <p:cNvSpPr/>
          <p:nvPr/>
        </p:nvSpPr>
        <p:spPr>
          <a:xfrm>
            <a:off x="5087579" y="1827683"/>
            <a:ext cx="6297017" cy="1430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3000"/>
              </a:lnSpc>
              <a:spcAft>
                <a:spcPts val="1400"/>
              </a:spcAft>
            </a:pPr>
            <a:r>
              <a:rPr lang="en-US" sz="20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Не е необходимо да се справяте с насилието сами.
Изслушвайте. Приемайте опасенията сериозно. Търсете подкрепа.
Заедно спортисти, треньори, съотборници и спортни организации могат да създадат по-безопасна и подкрепяща спортна среда.</a:t>
            </a:r>
            <a:endParaRPr lang="en-US" sz="2000" dirty="0"/>
          </a:p>
          <a:p>
            <a:pPr>
              <a:lnSpc>
                <a:spcPct val="133000"/>
              </a:lnSpc>
              <a:spcAft>
                <a:spcPts val="1400"/>
              </a:spcAft>
            </a:pPr>
            <a:r>
              <a:rPr lang="en-US" sz="20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/>
            </a:r>
            <a:endParaRPr lang="en-US" sz="2000" dirty="0"/>
          </a:p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/>
            </a:r>
            <a:endParaRPr lang="en-US" sz="1600" dirty="0"/>
          </a:p>
        </p:txBody>
      </p:sp>
      <p:sp>
        <p:nvSpPr>
          <p:cNvPr id="8" name="Shape 3"/>
          <p:cNvSpPr/>
          <p:nvPr/>
        </p:nvSpPr>
        <p:spPr>
          <a:xfrm>
            <a:off x="5004553" y="4139477"/>
            <a:ext cx="6297017" cy="19051"/>
          </a:xfrm>
          <a:prstGeom prst="roundRect">
            <a:avLst>
              <a:gd name="adj" fmla="val 49998"/>
            </a:avLst>
          </a:prstGeom>
          <a:solidFill>
            <a:srgbClr val="405449">
              <a:alpha val="50000"/>
            </a:srgbClr>
          </a:solidFill>
          <a:ln/>
        </p:spPr>
        <p:txBody>
          <a:bodyPr/>
          <a:lstStyle/>
          <a:p>
            <a:endParaRPr lang="el-GR" sz="2400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3172F4DE-FF91-61C4-06DC-B3D2EAA9C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6C542EA5-F928-2C07-4D2B-A8C9C9D4F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Финансирано от Европейския съюз. Изразените възгледи и мнения обаче са единствено на автора/авторите и не отразяват непременно възгледите на Европейския съюз или на Европейската изпълнителна агенция за образование и култура (EACEA). Нито Европейският съюз, нито EACEA могат да бъдат държани отговорни за тях.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803</Words>
  <Application>Microsoft Office PowerPoint</Application>
  <PresentationFormat>Ευρεία οθόνη</PresentationFormat>
  <Paragraphs>144</Paragraphs>
  <Slides>12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Fraunces ExtraBold</vt:lpstr>
      <vt:lpstr>Fraunces Light</vt:lpstr>
      <vt:lpstr>Nobile</vt:lpstr>
      <vt:lpstr>Nobile Bold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Vasileios Barkoukis</cp:lastModifiedBy>
  <cp:revision>9</cp:revision>
  <dcterms:created xsi:type="dcterms:W3CDTF">2026-08-08T12:19:18Z</dcterms:created>
  <dcterms:modified xsi:type="dcterms:W3CDTF">2026-09-19T16:10:30Z</dcterms:modified>
</cp:coreProperties>
</file>