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11.jpg" ContentType="image/jpg"/>
  <Override PartName="/ppt/media/image12.jpg" ContentType="image/jpg"/>
  <Override PartName="/ppt/media/image13.jpg" ContentType="image/jpg"/>
  <Override PartName="/ppt/media/image14.jpg" ContentType="image/jpg"/>
  <Override PartName="/ppt/media/image6.jpg" ContentType="image/jpg"/>
  <Override PartName="/ppt/media/image8.jpg" ContentType="image/jpg"/>
  <Override PartName="/ppt/media/image9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66" r:id="rId11"/>
    <p:sldId id="279" r:id="rId12"/>
    <p:sldId id="280" r:id="rId13"/>
    <p:sldId id="281" r:id="rId14"/>
    <p:sldId id="268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24"/>
    <p:restoredTop sz="94610"/>
  </p:normalViewPr>
  <p:slideViewPr>
    <p:cSldViewPr snapToGrid="0" snapToObjects="1">
      <p:cViewPr varScale="1">
        <p:scale>
          <a:sx n="108" d="100"/>
          <a:sy n="108" d="100"/>
        </p:scale>
        <p:origin x="3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0185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simple message: this module is about recognising concern early, not proving guilt.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trainees do not need to memorise one perfect answer. The pathway helps them pause, assess safety, and choose an action that fits the situation.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examples from sport: sexualised jokes, gender stereotypes in coaching feedback, humiliating banter. Emphasise that bystanders help set the tone of the environment.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participants to think about ambiguous situations, not just obvious serious incidents. The goal is to notice patterns that may undermine dignity, equality or safety.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clear that intervention does not always mean confrontation. Even small responses can shift norms and make people feel less alone.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barriers without blaming participants. Ask which barrier would be most likely to stop them and which support would make action easier.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 the four strategies and explain that different situations require different choices. The best option is not necessarily the most confrontational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trainees to develop their own words. Encourage short, calm and realistic phrases that fit their context.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banter as informal joking or teasing. Explain that the issue is when it becomes sexualised, humiliating, discriminatory or normalises stereotypes.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Emphasise that supportive responses should be centred on the person affected. The aim is to listen, validate and respect autonomy, while recognising safeguarding responsibilities where relevant.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power in sport: selection, playing time, treatment, reputation, career opportunities. Safer action may involve a captain, another coach, a safeguarding officer or trusted person.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teams need explicit expectations so people do not assume they are alone in objecting to harmful behaviour. Make positive team norms visible.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with personal commitment. Invite participants to write down one concrete action they can use in their sport environment.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6510528"/>
            <a:ext cx="11201400" cy="0"/>
          </a:xfrm>
          <a:prstGeom prst="line">
            <a:avLst/>
          </a:prstGeom>
          <a:noFill/>
          <a:ln w="12700">
            <a:solidFill>
              <a:srgbClr val="E9E4E4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80">
                <a:solidFill>
                  <a:srgbClr val="6F6F6F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80">
                <a:solidFill>
                  <a:srgbClr val="6F6F6F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jp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jp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877824" y="652420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5" name="Text 2"/>
          <p:cNvSpPr/>
          <p:nvPr/>
        </p:nvSpPr>
        <p:spPr>
          <a:xfrm>
            <a:off x="1280160" y="672084"/>
            <a:ext cx="4480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CoViS Модул 3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877824" y="1371600"/>
            <a:ext cx="45720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4000" b="1" dirty="0"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Действия на свидетеля в спорта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943153" y="3623731"/>
            <a:ext cx="438912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5E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 реакция при неподходящо поведение</a:t>
            </a:r>
            <a:r>
              <a:rPr lang="en-US" sz="1900" dirty="0" err="1">
                <a:solidFill>
                  <a:srgbClr val="5E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/>
            </a:r>
            <a:endParaRPr lang="en-US" sz="1900" dirty="0"/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9B83019E-680B-0EBC-A884-CE4E7C6DC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83" y="0"/>
            <a:ext cx="703278" cy="703278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CAE70BE4-E476-A044-CD47-1080468E08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71821"/>
            <a:ext cx="1722268" cy="411859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F60A4CA6-E71A-3B25-F294-732AFED966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2179" y="5424"/>
            <a:ext cx="5449822" cy="684501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11480"/>
            <a:ext cx="69494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62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Практически подход за превенция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969264"/>
            <a:ext cx="6492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2606D"/>
                </a:solidFill>
              </a:rPr>
              <a:t>Действието на свидетеля е поредица от решения – не единичен героичен акт.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731520" y="1600200"/>
            <a:ext cx="1719072" cy="2606040"/>
          </a:xfrm>
          <a:prstGeom prst="roundRect">
            <a:avLst>
              <a:gd name="adj" fmla="val 4255"/>
            </a:avLst>
          </a:prstGeom>
          <a:solidFill>
            <a:srgbClr val="F3F7FB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Shape 4"/>
          <p:cNvSpPr/>
          <p:nvPr/>
        </p:nvSpPr>
        <p:spPr>
          <a:xfrm>
            <a:off x="731520" y="1600200"/>
            <a:ext cx="73152" cy="260604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/>
          <p:nvPr/>
        </p:nvSpPr>
        <p:spPr>
          <a:xfrm>
            <a:off x="896112" y="1709928"/>
            <a:ext cx="1408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ЗАБЕЛЕЖЕТЕ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896112" y="2039112"/>
            <a:ext cx="1408176" cy="2075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Какво се случва?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2615184" y="1600200"/>
            <a:ext cx="1719072" cy="26060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hape 8"/>
          <p:cNvSpPr/>
          <p:nvPr/>
        </p:nvSpPr>
        <p:spPr>
          <a:xfrm>
            <a:off x="2615184" y="1600200"/>
            <a:ext cx="73152" cy="2606040"/>
          </a:xfrm>
          <a:prstGeom prst="rect">
            <a:avLst/>
          </a:prstGeom>
          <a:solidFill>
            <a:srgbClr val="2C7A7B"/>
          </a:solidFill>
          <a:ln w="12700">
            <a:solidFill>
              <a:srgbClr val="2C7A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Text 9"/>
          <p:cNvSpPr/>
          <p:nvPr/>
        </p:nvSpPr>
        <p:spPr>
          <a:xfrm>
            <a:off x="2779776" y="1709928"/>
            <a:ext cx="1408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ПРЕЦЕНЕТЕ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2779776" y="2039112"/>
            <a:ext cx="1408176" cy="2075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Защо е важно?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498848" y="1600200"/>
            <a:ext cx="1719072" cy="2606040"/>
          </a:xfrm>
          <a:prstGeom prst="roundRect">
            <a:avLst>
              <a:gd name="adj" fmla="val 4255"/>
            </a:avLst>
          </a:prstGeom>
          <a:solidFill>
            <a:srgbClr val="F3F7FB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Shape 12"/>
          <p:cNvSpPr/>
          <p:nvPr/>
        </p:nvSpPr>
        <p:spPr>
          <a:xfrm>
            <a:off x="4498848" y="1600200"/>
            <a:ext cx="73152" cy="260604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Text 13"/>
          <p:cNvSpPr/>
          <p:nvPr/>
        </p:nvSpPr>
        <p:spPr>
          <a:xfrm>
            <a:off x="4663440" y="1709928"/>
            <a:ext cx="1408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ПРЕОДОЛЕЙТЕ БАРИЕРИТЕ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4663440" y="2039112"/>
            <a:ext cx="1408176" cy="2075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Какво възпира реакцията?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382512" y="1600200"/>
            <a:ext cx="1719072" cy="26060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Shape 16"/>
          <p:cNvSpPr/>
          <p:nvPr/>
        </p:nvSpPr>
        <p:spPr>
          <a:xfrm>
            <a:off x="6382512" y="1600200"/>
            <a:ext cx="73152" cy="2606040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Text 17"/>
          <p:cNvSpPr/>
          <p:nvPr/>
        </p:nvSpPr>
        <p:spPr>
          <a:xfrm>
            <a:off x="6547104" y="1709928"/>
            <a:ext cx="1408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ИЗБЕРЕТЕ РЕАКЦИЯ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547104" y="2039112"/>
            <a:ext cx="1408176" cy="2075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Коя възможност е най-безопасна?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8266176" y="1600200"/>
            <a:ext cx="1719072" cy="2606040"/>
          </a:xfrm>
          <a:prstGeom prst="roundRect">
            <a:avLst>
              <a:gd name="adj" fmla="val 4255"/>
            </a:avLst>
          </a:prstGeom>
          <a:solidFill>
            <a:srgbClr val="F3F7FB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2" name="Shape 20"/>
          <p:cNvSpPr/>
          <p:nvPr/>
        </p:nvSpPr>
        <p:spPr>
          <a:xfrm>
            <a:off x="8266176" y="1600200"/>
            <a:ext cx="73152" cy="2606040"/>
          </a:xfrm>
          <a:prstGeom prst="rect">
            <a:avLst/>
          </a:prstGeom>
          <a:solidFill>
            <a:srgbClr val="162336"/>
          </a:solidFill>
          <a:ln w="12700">
            <a:solidFill>
              <a:srgbClr val="16233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3" name="Text 21"/>
          <p:cNvSpPr/>
          <p:nvPr/>
        </p:nvSpPr>
        <p:spPr>
          <a:xfrm>
            <a:off x="8430768" y="1709928"/>
            <a:ext cx="1408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ПОДКРЕПЕТЕ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8430768" y="2039112"/>
            <a:ext cx="1408176" cy="2075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Кой се нуждае от подкрепа?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10149840" y="1600200"/>
            <a:ext cx="1719072" cy="26060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6" name="Shape 24"/>
          <p:cNvSpPr/>
          <p:nvPr/>
        </p:nvSpPr>
        <p:spPr>
          <a:xfrm>
            <a:off x="10149840" y="1600200"/>
            <a:ext cx="73152" cy="2606040"/>
          </a:xfrm>
          <a:prstGeom prst="rect">
            <a:avLst/>
          </a:prstGeom>
          <a:solidFill>
            <a:srgbClr val="2C7A7B"/>
          </a:solidFill>
          <a:ln w="12700">
            <a:solidFill>
              <a:srgbClr val="2C7A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7" name="Text 25"/>
          <p:cNvSpPr/>
          <p:nvPr/>
        </p:nvSpPr>
        <p:spPr>
          <a:xfrm>
            <a:off x="10314432" y="1709928"/>
            <a:ext cx="1408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ЗАТВЪРДЕТЕ КУЛТУРАТА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10314432" y="2039112"/>
            <a:ext cx="1408176" cy="2075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Каква норма изграждаме?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1920240" y="4892040"/>
            <a:ext cx="8275320" cy="658368"/>
          </a:xfrm>
          <a:prstGeom prst="rect">
            <a:avLst/>
          </a:prstGeom>
          <a:solidFill>
            <a:srgbClr val="162336"/>
          </a:solidFill>
          <a:ln>
            <a:solidFill>
              <a:srgbClr val="162336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Най-добрата реакция е безопасна, пропорционална и намалява вредата.</a:t>
            </a:r>
            <a:endParaRPr lang="en-US" sz="2000" dirty="0"/>
          </a:p>
        </p:txBody>
      </p:sp>
      <p:pic>
        <p:nvPicPr>
          <p:cNvPr id="34" name="Εικόνα 33">
            <a:extLst>
              <a:ext uri="{FF2B5EF4-FFF2-40B4-BE49-F238E27FC236}">
                <a16:creationId xmlns:a16="http://schemas.microsoft.com/office/drawing/2014/main" id="{54D8E17A-3576-2C16-266C-1FFFE3F9C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36" name="Εικόνα 35">
            <a:extLst>
              <a:ext uri="{FF2B5EF4-FFF2-40B4-BE49-F238E27FC236}">
                <a16:creationId xmlns:a16="http://schemas.microsoft.com/office/drawing/2014/main" id="{7BCF8095-3665-930E-638C-9509C0656C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38" name="Shape 1">
            <a:extLst>
              <a:ext uri="{FF2B5EF4-FFF2-40B4-BE49-F238E27FC236}">
                <a16:creationId xmlns:a16="http://schemas.microsoft.com/office/drawing/2014/main" id="{E4653E4B-2D58-62EE-011B-FAF9B482CDDC}"/>
              </a:ext>
            </a:extLst>
          </p:cNvPr>
          <p:cNvSpPr/>
          <p:nvPr/>
        </p:nvSpPr>
        <p:spPr>
          <a:xfrm>
            <a:off x="287635" y="256032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38186" y="411480"/>
            <a:ext cx="69494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62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Защо свидетелите имат значение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38186" y="969264"/>
            <a:ext cx="6492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2606D"/>
                </a:solidFill>
              </a:rPr>
              <a:t>Реакциите на съотборници и персонал влияят върху това какво се приема за нормално.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658368" y="1417320"/>
            <a:ext cx="6217920" cy="3291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>• Свидетели могат да бъдат спортисти, треньори, специалисти, доброволци или друг спортен персонал
• Мълчанието може да направи сексисткото, унизително или нарушаващо границите поведение да изглежда приемливо
• Малките действия могат да затвърдят уважението, равенството и безопасността
• Реакцията на свидетеля е важна още преди сериозни инциденти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/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/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/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58368" y="5074920"/>
            <a:ext cx="6172200" cy="658368"/>
          </a:xfrm>
          <a:prstGeom prst="rect">
            <a:avLst/>
          </a:prstGeom>
          <a:solidFill>
            <a:srgbClr val="2C7A7B"/>
          </a:solidFill>
          <a:ln>
            <a:solidFill>
              <a:srgbClr val="2C7A7B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И мълчанието, и действието оформят отборната култура.</a:t>
            </a:r>
            <a:endParaRPr lang="en-US" sz="2000" dirty="0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AF245202-0A33-CE8B-859E-CBC58BACAE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490" r="28158" b="12882"/>
          <a:stretch>
            <a:fillRect/>
          </a:stretch>
        </p:blipFill>
        <p:spPr>
          <a:xfrm>
            <a:off x="7050864" y="975537"/>
            <a:ext cx="4966255" cy="4175406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55364CB1-E78B-5E82-D69A-8E04FA9D32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3DED7ABB-459C-0CE3-4C7C-3D592E3441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14" name="Shape 1">
            <a:extLst>
              <a:ext uri="{FF2B5EF4-FFF2-40B4-BE49-F238E27FC236}">
                <a16:creationId xmlns:a16="http://schemas.microsoft.com/office/drawing/2014/main" id="{79354136-4A69-D1AE-4142-EC3EA36B2D2D}"/>
              </a:ext>
            </a:extLst>
          </p:cNvPr>
          <p:cNvSpPr/>
          <p:nvPr/>
        </p:nvSpPr>
        <p:spPr>
          <a:xfrm>
            <a:off x="329717" y="201168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548640" y="411480"/>
            <a:ext cx="69494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 err="1">
                <a:solidFill>
                  <a:srgbClr val="162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Разпознаване кога е нужна реакция</a:t>
            </a:r>
            <a:r>
              <a:rPr lang="en-US" sz="2600" b="1" dirty="0">
                <a:solidFill>
                  <a:srgbClr val="162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/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969264"/>
            <a:ext cx="6492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2606D"/>
                </a:solidFill>
              </a:rPr>
              <a:t>Ранното разпознаване дава повече възможности за безопасна намеса.</a:t>
            </a:r>
            <a:endParaRPr lang="en-US" sz="1350" dirty="0"/>
          </a:p>
        </p:txBody>
      </p:sp>
      <p:pic>
        <p:nvPicPr>
          <p:cNvPr id="5" name="Image 0" descr="/mnt/data/bystander_assets/field_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40" y="502920"/>
            <a:ext cx="4023360" cy="56235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58368" y="1417320"/>
            <a:ext cx="2880360" cy="1051560"/>
          </a:xfrm>
          <a:prstGeom prst="roundRect">
            <a:avLst>
              <a:gd name="adj" fmla="val 6957"/>
            </a:avLst>
          </a:prstGeom>
          <a:solidFill>
            <a:srgbClr val="F7FB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Shape 4"/>
          <p:cNvSpPr/>
          <p:nvPr/>
        </p:nvSpPr>
        <p:spPr>
          <a:xfrm>
            <a:off x="658368" y="1417320"/>
            <a:ext cx="73152" cy="105156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/>
          <p:nvPr/>
        </p:nvSpPr>
        <p:spPr>
          <a:xfrm>
            <a:off x="822960" y="1527048"/>
            <a:ext cx="25694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Език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822960" y="1856232"/>
            <a:ext cx="256946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Сексистки шеги, сексуализирани коментари, обиди, основани на пола, унизителни „закачки“.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3703320" y="1417320"/>
            <a:ext cx="2880360" cy="1051560"/>
          </a:xfrm>
          <a:prstGeom prst="roundRect">
            <a:avLst>
              <a:gd name="adj" fmla="val 6957"/>
            </a:avLst>
          </a:prstGeom>
          <a:solidFill>
            <a:srgbClr val="F7FB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Shape 8"/>
          <p:cNvSpPr/>
          <p:nvPr/>
        </p:nvSpPr>
        <p:spPr>
          <a:xfrm>
            <a:off x="3703320" y="1417320"/>
            <a:ext cx="73152" cy="1051560"/>
          </a:xfrm>
          <a:prstGeom prst="rect">
            <a:avLst/>
          </a:prstGeom>
          <a:solidFill>
            <a:srgbClr val="2C7A7B"/>
          </a:solidFill>
          <a:ln w="12700">
            <a:solidFill>
              <a:srgbClr val="2C7A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9"/>
          <p:cNvSpPr/>
          <p:nvPr/>
        </p:nvSpPr>
        <p:spPr>
          <a:xfrm>
            <a:off x="3867912" y="1527048"/>
            <a:ext cx="25694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Натиск и граници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3867912" y="1856232"/>
            <a:ext cx="256946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Сексуален натиск, натрапчиви въпроси, ненужен физически контакт, настойчиви съобщения.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58368" y="2761488"/>
            <a:ext cx="2880360" cy="1051560"/>
          </a:xfrm>
          <a:prstGeom prst="roundRect">
            <a:avLst>
              <a:gd name="adj" fmla="val 6957"/>
            </a:avLst>
          </a:prstGeom>
          <a:solidFill>
            <a:srgbClr val="FFF8F2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Shape 12"/>
          <p:cNvSpPr/>
          <p:nvPr/>
        </p:nvSpPr>
        <p:spPr>
          <a:xfrm>
            <a:off x="658368" y="2761488"/>
            <a:ext cx="73152" cy="105156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3"/>
          <p:cNvSpPr/>
          <p:nvPr/>
        </p:nvSpPr>
        <p:spPr>
          <a:xfrm>
            <a:off x="822960" y="2871216"/>
            <a:ext cx="25694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Култура сред връстниците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822960" y="3200400"/>
            <a:ext cx="256946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Унизителни ритуали за приемане, засрамване заради тялото, хомофобски или трансфобски подигравки.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3703320" y="2761488"/>
            <a:ext cx="2880360" cy="1051560"/>
          </a:xfrm>
          <a:prstGeom prst="roundRect">
            <a:avLst>
              <a:gd name="adj" fmla="val 6957"/>
            </a:avLst>
          </a:prstGeom>
          <a:solidFill>
            <a:srgbClr val="FFF8F2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Shape 16"/>
          <p:cNvSpPr/>
          <p:nvPr/>
        </p:nvSpPr>
        <p:spPr>
          <a:xfrm>
            <a:off x="3703320" y="2761488"/>
            <a:ext cx="73152" cy="1051560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Text 17"/>
          <p:cNvSpPr/>
          <p:nvPr/>
        </p:nvSpPr>
        <p:spPr>
          <a:xfrm>
            <a:off x="3867912" y="2871216"/>
            <a:ext cx="25694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Дисбаланс на власт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3867912" y="3200400"/>
            <a:ext cx="256946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Ситуации, в които засегнатият човек може да чувства, че не може да възрази или откаже.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658368" y="4709160"/>
            <a:ext cx="5943600" cy="658368"/>
          </a:xfrm>
          <a:prstGeom prst="rect">
            <a:avLst/>
          </a:prstGeom>
          <a:solidFill>
            <a:srgbClr val="162336"/>
          </a:solidFill>
          <a:ln>
            <a:solidFill>
              <a:srgbClr val="162336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50" b="1" dirty="0">
                <a:solidFill>
                  <a:srgbClr val="FFFFFF"/>
                </a:solidFill>
              </a:rPr>
              <a:t>Попитайте: Някой подложен ли е на неуважение, натиск, унижение или сексуализиране?</a:t>
            </a:r>
            <a:endParaRPr lang="en-US" sz="1850" dirty="0"/>
          </a:p>
        </p:txBody>
      </p:sp>
      <p:pic>
        <p:nvPicPr>
          <p:cNvPr id="24" name="Εικόνα 23">
            <a:extLst>
              <a:ext uri="{FF2B5EF4-FFF2-40B4-BE49-F238E27FC236}">
                <a16:creationId xmlns:a16="http://schemas.microsoft.com/office/drawing/2014/main" id="{687B24E1-C242-987C-0D11-6A26FD67D1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7" name="Εικόνα 26">
            <a:extLst>
              <a:ext uri="{FF2B5EF4-FFF2-40B4-BE49-F238E27FC236}">
                <a16:creationId xmlns:a16="http://schemas.microsoft.com/office/drawing/2014/main" id="{E64A0063-68DF-CE95-875C-E0D687FA58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29" name="Shape 1">
            <a:extLst>
              <a:ext uri="{FF2B5EF4-FFF2-40B4-BE49-F238E27FC236}">
                <a16:creationId xmlns:a16="http://schemas.microsoft.com/office/drawing/2014/main" id="{ACB92787-B1B4-076C-0906-C51743534683}"/>
              </a:ext>
            </a:extLst>
          </p:cNvPr>
          <p:cNvSpPr/>
          <p:nvPr/>
        </p:nvSpPr>
        <p:spPr>
          <a:xfrm>
            <a:off x="270295" y="201168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38186" y="411480"/>
            <a:ext cx="69494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62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Защо да се намесим?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38186" y="969264"/>
            <a:ext cx="6492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2606D"/>
                </a:solidFill>
              </a:rPr>
              <a:t>Действието на свидетеля помага вредното поведение да не се превърне в модел.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658368" y="1417320"/>
            <a:ext cx="6172200" cy="3337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>• Показва, че вредното поведение не съответства на ценностите на отбора
• Може да спре продължаването или ескалацията на поведението
• Показва подкрепа към засегнатия човек
• Укрепва доверието и споделената отговорност в отбора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/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/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/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58368" y="5074920"/>
            <a:ext cx="6035040" cy="5486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E76F51"/>
                </a:solidFill>
              </a:rPr>
              <a:t>Безопасната и пропорционална реакция може да има значение.</a:t>
            </a:r>
            <a:endParaRPr lang="en-US" sz="2200" dirty="0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35231516-D612-F3D9-9A92-2B518F9521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741" t="12353" r="33843"/>
          <a:stretch>
            <a:fillRect/>
          </a:stretch>
        </p:blipFill>
        <p:spPr>
          <a:xfrm>
            <a:off x="7351776" y="659219"/>
            <a:ext cx="3941064" cy="5531428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9E4AD2CC-9674-825E-593D-B0B137BA00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6D9520EF-58BC-E188-FD3A-BB3B7AC8BC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14" name="Shape 1">
            <a:extLst>
              <a:ext uri="{FF2B5EF4-FFF2-40B4-BE49-F238E27FC236}">
                <a16:creationId xmlns:a16="http://schemas.microsoft.com/office/drawing/2014/main" id="{6FEE1A16-3292-F519-D9CC-B09D110B8322}"/>
              </a:ext>
            </a:extLst>
          </p:cNvPr>
          <p:cNvSpPr/>
          <p:nvPr/>
        </p:nvSpPr>
        <p:spPr>
          <a:xfrm>
            <a:off x="320040" y="201168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AFB"/>
          </a:solidFill>
          <a:ln w="12700">
            <a:solidFill>
              <a:srgbClr val="F9FAF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548640" y="411480"/>
            <a:ext cx="69494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62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Защо хората понякога не се намесват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969264"/>
            <a:ext cx="6492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2606D"/>
                </a:solidFill>
              </a:rPr>
              <a:t>Колебанието е често срещано – подготовката улеснява реакцията.</a:t>
            </a:r>
            <a:endParaRPr lang="en-US" sz="1350" dirty="0"/>
          </a:p>
        </p:txBody>
      </p:sp>
      <p:pic>
        <p:nvPicPr>
          <p:cNvPr id="5" name="Image 0" descr="/mnt/data/bystander_assets/conference_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40" y="502920"/>
            <a:ext cx="4023360" cy="56235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58368" y="1444752"/>
            <a:ext cx="269748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Shape 4"/>
          <p:cNvSpPr/>
          <p:nvPr/>
        </p:nvSpPr>
        <p:spPr>
          <a:xfrm>
            <a:off x="658368" y="1444752"/>
            <a:ext cx="73152" cy="96012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/>
          <p:nvPr/>
        </p:nvSpPr>
        <p:spPr>
          <a:xfrm>
            <a:off x="822960" y="1554480"/>
            <a:ext cx="23865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Несигурност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822960" y="1883664"/>
            <a:ext cx="238658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„Може би не съм разбрал/а правилно.“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3630168" y="1444752"/>
            <a:ext cx="269748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Shape 8"/>
          <p:cNvSpPr/>
          <p:nvPr/>
        </p:nvSpPr>
        <p:spPr>
          <a:xfrm>
            <a:off x="3630168" y="1444752"/>
            <a:ext cx="73152" cy="960120"/>
          </a:xfrm>
          <a:prstGeom prst="rect">
            <a:avLst/>
          </a:prstGeom>
          <a:solidFill>
            <a:srgbClr val="2C7A7B"/>
          </a:solidFill>
          <a:ln w="12700">
            <a:solidFill>
              <a:srgbClr val="2C7A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9"/>
          <p:cNvSpPr/>
          <p:nvPr/>
        </p:nvSpPr>
        <p:spPr>
          <a:xfrm>
            <a:off x="3794760" y="1554480"/>
            <a:ext cx="23865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Размиване на отговорността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3794760" y="1883664"/>
            <a:ext cx="238658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„Изглежда, че за останалите това е нормално.“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58368" y="2862072"/>
            <a:ext cx="269748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Shape 12"/>
          <p:cNvSpPr/>
          <p:nvPr/>
        </p:nvSpPr>
        <p:spPr>
          <a:xfrm>
            <a:off x="658368" y="2862072"/>
            <a:ext cx="73152" cy="96012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3"/>
          <p:cNvSpPr/>
          <p:nvPr/>
        </p:nvSpPr>
        <p:spPr>
          <a:xfrm>
            <a:off x="822960" y="2971800"/>
            <a:ext cx="23865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Социална цена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822960" y="3300984"/>
            <a:ext cx="238658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„Може да навредя на отношенията в отбора.“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3630168" y="2862072"/>
            <a:ext cx="269748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Shape 16"/>
          <p:cNvSpPr/>
          <p:nvPr/>
        </p:nvSpPr>
        <p:spPr>
          <a:xfrm>
            <a:off x="3630168" y="2862072"/>
            <a:ext cx="73152" cy="960120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Text 17"/>
          <p:cNvSpPr/>
          <p:nvPr/>
        </p:nvSpPr>
        <p:spPr>
          <a:xfrm>
            <a:off x="3794760" y="2971800"/>
            <a:ext cx="23865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Власт и безопасност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3794760" y="3300984"/>
            <a:ext cx="238658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„Ами ако това засегне мястото или възможностите ми?“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868680" y="4800600"/>
            <a:ext cx="5486400" cy="658368"/>
          </a:xfrm>
          <a:prstGeom prst="rect">
            <a:avLst/>
          </a:prstGeom>
          <a:solidFill>
            <a:srgbClr val="2C7A7B"/>
          </a:solidFill>
          <a:ln>
            <a:solidFill>
              <a:srgbClr val="2C7A7B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Назовете бариерата → изберете по-безопасен начин за действие.</a:t>
            </a:r>
            <a:endParaRPr lang="en-US" sz="2000" dirty="0"/>
          </a:p>
        </p:txBody>
      </p:sp>
      <p:pic>
        <p:nvPicPr>
          <p:cNvPr id="24" name="Εικόνα 23">
            <a:extLst>
              <a:ext uri="{FF2B5EF4-FFF2-40B4-BE49-F238E27FC236}">
                <a16:creationId xmlns:a16="http://schemas.microsoft.com/office/drawing/2014/main" id="{F5153CCF-ED21-B104-5F0C-CB5AD3D26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7" name="Εικόνα 26">
            <a:extLst>
              <a:ext uri="{FF2B5EF4-FFF2-40B4-BE49-F238E27FC236}">
                <a16:creationId xmlns:a16="http://schemas.microsoft.com/office/drawing/2014/main" id="{14105FB9-0E2E-42B7-A343-91D2B139CD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29" name="Shape 1">
            <a:extLst>
              <a:ext uri="{FF2B5EF4-FFF2-40B4-BE49-F238E27FC236}">
                <a16:creationId xmlns:a16="http://schemas.microsoft.com/office/drawing/2014/main" id="{69E21E5B-5055-5361-68EF-9DDACC38058C}"/>
              </a:ext>
            </a:extLst>
          </p:cNvPr>
          <p:cNvSpPr/>
          <p:nvPr/>
        </p:nvSpPr>
        <p:spPr>
          <a:xfrm>
            <a:off x="270295" y="256032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11480"/>
            <a:ext cx="69494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62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Избор на безопасна реакция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969264"/>
            <a:ext cx="6492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2606D"/>
                </a:solidFill>
              </a:rPr>
              <a:t>Намесата невинаги означава пряка конфронтация.</a:t>
            </a:r>
            <a:endParaRPr lang="en-US" sz="1350" dirty="0"/>
          </a:p>
        </p:txBody>
      </p:sp>
      <p:pic>
        <p:nvPicPr>
          <p:cNvPr id="5" name="Image 0" descr="/mnt/data/bystander_assets/meeting_w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325880"/>
            <a:ext cx="4754880" cy="26700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806440" y="1325880"/>
            <a:ext cx="2514600" cy="1051560"/>
          </a:xfrm>
          <a:prstGeom prst="roundRect">
            <a:avLst>
              <a:gd name="adj" fmla="val 6957"/>
            </a:avLst>
          </a:prstGeom>
          <a:solidFill>
            <a:srgbClr val="FFF8F2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Shape 4"/>
          <p:cNvSpPr/>
          <p:nvPr/>
        </p:nvSpPr>
        <p:spPr>
          <a:xfrm>
            <a:off x="5806440" y="1325880"/>
            <a:ext cx="73152" cy="105156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/>
          <p:nvPr/>
        </p:nvSpPr>
        <p:spPr>
          <a:xfrm>
            <a:off x="5971032" y="1435608"/>
            <a:ext cx="22037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ДИРЕКТНО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971032" y="1764792"/>
            <a:ext cx="220370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Спокойно назовете поведението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8549640" y="1325880"/>
            <a:ext cx="2514600" cy="1051560"/>
          </a:xfrm>
          <a:prstGeom prst="roundRect">
            <a:avLst>
              <a:gd name="adj" fmla="val 6957"/>
            </a:avLst>
          </a:prstGeom>
          <a:solidFill>
            <a:srgbClr val="F7FB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Shape 8"/>
          <p:cNvSpPr/>
          <p:nvPr/>
        </p:nvSpPr>
        <p:spPr>
          <a:xfrm>
            <a:off x="8549640" y="1325880"/>
            <a:ext cx="73152" cy="105156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9"/>
          <p:cNvSpPr/>
          <p:nvPr/>
        </p:nvSpPr>
        <p:spPr>
          <a:xfrm>
            <a:off x="8714232" y="1435608"/>
            <a:ext cx="22037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ОТВЛЕЧЕТЕ ВНИМАНИЕТО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8714232" y="1764792"/>
            <a:ext cx="220370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Прекъснете или променете ситуацията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5806440" y="2816352"/>
            <a:ext cx="2514600" cy="1051560"/>
          </a:xfrm>
          <a:prstGeom prst="roundRect">
            <a:avLst>
              <a:gd name="adj" fmla="val 6957"/>
            </a:avLst>
          </a:prstGeom>
          <a:solidFill>
            <a:srgbClr val="FFF8F2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Shape 12"/>
          <p:cNvSpPr/>
          <p:nvPr/>
        </p:nvSpPr>
        <p:spPr>
          <a:xfrm>
            <a:off x="5806440" y="2816352"/>
            <a:ext cx="73152" cy="1051560"/>
          </a:xfrm>
          <a:prstGeom prst="rect">
            <a:avLst/>
          </a:prstGeom>
          <a:solidFill>
            <a:srgbClr val="2C7A7B"/>
          </a:solidFill>
          <a:ln w="12700">
            <a:solidFill>
              <a:srgbClr val="2C7A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3"/>
          <p:cNvSpPr/>
          <p:nvPr/>
        </p:nvSpPr>
        <p:spPr>
          <a:xfrm>
            <a:off x="5971032" y="2926080"/>
            <a:ext cx="22037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ПОТЪРСЕТЕ ПОДКРЕПА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5971032" y="3255264"/>
            <a:ext cx="220370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Включете човек, който е в по-добра позиция да реагира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8549640" y="2816352"/>
            <a:ext cx="2514600" cy="1051560"/>
          </a:xfrm>
          <a:prstGeom prst="roundRect">
            <a:avLst>
              <a:gd name="adj" fmla="val 6957"/>
            </a:avLst>
          </a:prstGeom>
          <a:solidFill>
            <a:srgbClr val="F7FB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Shape 16"/>
          <p:cNvSpPr/>
          <p:nvPr/>
        </p:nvSpPr>
        <p:spPr>
          <a:xfrm>
            <a:off x="8549640" y="2816352"/>
            <a:ext cx="73152" cy="1051560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Text 17"/>
          <p:cNvSpPr/>
          <p:nvPr/>
        </p:nvSpPr>
        <p:spPr>
          <a:xfrm>
            <a:off x="8714232" y="2926080"/>
            <a:ext cx="22037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ОТЛОЖЕНО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8714232" y="3255264"/>
            <a:ext cx="220370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Реагирайте по-късно, когато е по-безопасно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1874520" y="4892040"/>
            <a:ext cx="8366760" cy="658368"/>
          </a:xfrm>
          <a:prstGeom prst="rect">
            <a:avLst/>
          </a:prstGeom>
          <a:solidFill>
            <a:srgbClr val="162336"/>
          </a:solidFill>
          <a:ln>
            <a:solidFill>
              <a:srgbClr val="162336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Изберете реакцията, която най-вероятно ще намали вредата безопасно.</a:t>
            </a:r>
            <a:endParaRPr lang="en-US" sz="2000" dirty="0"/>
          </a:p>
        </p:txBody>
      </p:sp>
      <p:pic>
        <p:nvPicPr>
          <p:cNvPr id="24" name="Εικόνα 23">
            <a:extLst>
              <a:ext uri="{FF2B5EF4-FFF2-40B4-BE49-F238E27FC236}">
                <a16:creationId xmlns:a16="http://schemas.microsoft.com/office/drawing/2014/main" id="{7455DD45-E406-FD9F-D6EE-0A5E745B5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7" name="Εικόνα 26">
            <a:extLst>
              <a:ext uri="{FF2B5EF4-FFF2-40B4-BE49-F238E27FC236}">
                <a16:creationId xmlns:a16="http://schemas.microsoft.com/office/drawing/2014/main" id="{60C6CF5D-6C12-3268-8999-12AAB1B005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29" name="Shape 1">
            <a:extLst>
              <a:ext uri="{FF2B5EF4-FFF2-40B4-BE49-F238E27FC236}">
                <a16:creationId xmlns:a16="http://schemas.microsoft.com/office/drawing/2014/main" id="{43077574-038F-F568-2073-7C8C5AFA2553}"/>
              </a:ext>
            </a:extLst>
          </p:cNvPr>
          <p:cNvSpPr/>
          <p:nvPr/>
        </p:nvSpPr>
        <p:spPr>
          <a:xfrm>
            <a:off x="287635" y="201168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11480"/>
            <a:ext cx="69494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62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Четирите възможности за реакция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969264"/>
            <a:ext cx="6492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2606D"/>
                </a:solidFill>
              </a:rPr>
              <a:t>Практически фрази и действия, които обучаемите могат да използват.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2514600" cy="1828800"/>
          </a:xfrm>
          <a:prstGeom prst="roundRect">
            <a:avLst>
              <a:gd name="adj" fmla="val 4000"/>
            </a:avLst>
          </a:prstGeom>
          <a:solidFill>
            <a:srgbClr val="F7FB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Shape 4"/>
          <p:cNvSpPr/>
          <p:nvPr/>
        </p:nvSpPr>
        <p:spPr>
          <a:xfrm>
            <a:off x="685800" y="1417320"/>
            <a:ext cx="73152" cy="18288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/>
          <p:nvPr/>
        </p:nvSpPr>
        <p:spPr>
          <a:xfrm>
            <a:off x="850392" y="1527048"/>
            <a:ext cx="22037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Директно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850392" y="1856232"/>
            <a:ext cx="2203704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„Този коментар не е подходящ.“
„Нека не говорим така за съотборниците си.“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/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520440" y="1417320"/>
            <a:ext cx="2514600" cy="1828800"/>
          </a:xfrm>
          <a:prstGeom prst="roundRect">
            <a:avLst>
              <a:gd name="adj" fmla="val 4000"/>
            </a:avLst>
          </a:prstGeom>
          <a:solidFill>
            <a:srgbClr val="F7FB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hape 8"/>
          <p:cNvSpPr/>
          <p:nvPr/>
        </p:nvSpPr>
        <p:spPr>
          <a:xfrm>
            <a:off x="3520440" y="1417320"/>
            <a:ext cx="73152" cy="1828800"/>
          </a:xfrm>
          <a:prstGeom prst="rect">
            <a:avLst/>
          </a:prstGeom>
          <a:solidFill>
            <a:srgbClr val="2C7A7B"/>
          </a:solidFill>
          <a:ln w="12700">
            <a:solidFill>
              <a:srgbClr val="2C7A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Text 9"/>
          <p:cNvSpPr/>
          <p:nvPr/>
        </p:nvSpPr>
        <p:spPr>
          <a:xfrm>
            <a:off x="3685032" y="1527048"/>
            <a:ext cx="22037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Отвличане на вниманието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3685032" y="1856232"/>
            <a:ext cx="2203704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Сменете темата; помолете някого за помощ; насочете групата към друга дейност.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355080" y="1417320"/>
            <a:ext cx="2514600" cy="1828800"/>
          </a:xfrm>
          <a:prstGeom prst="roundRect">
            <a:avLst>
              <a:gd name="adj" fmla="val 4000"/>
            </a:avLst>
          </a:prstGeom>
          <a:solidFill>
            <a:srgbClr val="FFF8F2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Shape 12"/>
          <p:cNvSpPr/>
          <p:nvPr/>
        </p:nvSpPr>
        <p:spPr>
          <a:xfrm>
            <a:off x="6355080" y="1417320"/>
            <a:ext cx="73152" cy="182880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Text 13"/>
          <p:cNvSpPr/>
          <p:nvPr/>
        </p:nvSpPr>
        <p:spPr>
          <a:xfrm>
            <a:off x="6519672" y="1527048"/>
            <a:ext cx="22037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Потърсете подкрепа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6519672" y="1856232"/>
            <a:ext cx="2203704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Обърнете се към капитан, треньор, мениджър на отбора, специалист или отговорник по защитата.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189720" y="1417320"/>
            <a:ext cx="2514600" cy="1828800"/>
          </a:xfrm>
          <a:prstGeom prst="roundRect">
            <a:avLst>
              <a:gd name="adj" fmla="val 4000"/>
            </a:avLst>
          </a:prstGeom>
          <a:solidFill>
            <a:srgbClr val="FFF8F2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Shape 16"/>
          <p:cNvSpPr/>
          <p:nvPr/>
        </p:nvSpPr>
        <p:spPr>
          <a:xfrm>
            <a:off x="9189720" y="1417320"/>
            <a:ext cx="73152" cy="1828800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Text 17"/>
          <p:cNvSpPr/>
          <p:nvPr/>
        </p:nvSpPr>
        <p:spPr>
          <a:xfrm>
            <a:off x="9354312" y="1527048"/>
            <a:ext cx="22037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Отложено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9354312" y="1856232"/>
            <a:ext cx="2203704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Поговорете по-късно: „Забелязах какво се случи. Добре ли си?“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5760720" y="4224528"/>
            <a:ext cx="5349240" cy="1143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62336"/>
                </a:solidFill>
              </a:rPr>
              <a:t>Коя стратегия би била най-безопасна при по-старши спортист или треньор?</a:t>
            </a:r>
            <a:endParaRPr lang="en-US" sz="2200" dirty="0"/>
          </a:p>
        </p:txBody>
      </p:sp>
      <p:pic>
        <p:nvPicPr>
          <p:cNvPr id="23" name="Εικόνα 22">
            <a:extLst>
              <a:ext uri="{FF2B5EF4-FFF2-40B4-BE49-F238E27FC236}">
                <a16:creationId xmlns:a16="http://schemas.microsoft.com/office/drawing/2014/main" id="{FE58C85A-A010-EFE7-6B1F-DCD1FDFF1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725153"/>
            <a:ext cx="4389120" cy="2467566"/>
          </a:xfrm>
          <a:prstGeom prst="rect">
            <a:avLst/>
          </a:prstGeom>
        </p:spPr>
      </p:pic>
      <p:pic>
        <p:nvPicPr>
          <p:cNvPr id="24" name="Εικόνα 23">
            <a:extLst>
              <a:ext uri="{FF2B5EF4-FFF2-40B4-BE49-F238E27FC236}">
                <a16:creationId xmlns:a16="http://schemas.microsoft.com/office/drawing/2014/main" id="{7511CE5B-B67B-55AD-41D9-1619D86F0B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7" name="Εικόνα 26">
            <a:extLst>
              <a:ext uri="{FF2B5EF4-FFF2-40B4-BE49-F238E27FC236}">
                <a16:creationId xmlns:a16="http://schemas.microsoft.com/office/drawing/2014/main" id="{ACD440BF-51E0-56D4-2D93-1B0D35C905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29" name="Shape 1">
            <a:extLst>
              <a:ext uri="{FF2B5EF4-FFF2-40B4-BE49-F238E27FC236}">
                <a16:creationId xmlns:a16="http://schemas.microsoft.com/office/drawing/2014/main" id="{7C5598CB-4CE2-0A73-99F9-D75AFB0D0509}"/>
              </a:ext>
            </a:extLst>
          </p:cNvPr>
          <p:cNvSpPr/>
          <p:nvPr/>
        </p:nvSpPr>
        <p:spPr>
          <a:xfrm>
            <a:off x="287635" y="256032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85800" y="411480"/>
            <a:ext cx="69494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62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Оспорване на „закачките“ и вредните норми, свързани с пола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85800" y="961629"/>
            <a:ext cx="6492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2606D"/>
                </a:solidFill>
              </a:rPr>
              <a:t>Ежедневният език е реална възможност за превенция.</a:t>
            </a:r>
            <a:endParaRPr lang="en-US" sz="1350" dirty="0"/>
          </a:p>
        </p:txBody>
      </p:sp>
      <p:pic>
        <p:nvPicPr>
          <p:cNvPr id="5" name="Image 0" descr="/mnt/data/bystander_assets/locker_group2_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40" y="502920"/>
            <a:ext cx="4023360" cy="5623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58368" y="1417320"/>
            <a:ext cx="6172200" cy="2788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>• Сексистките шеги и сексуализираните коментари могат да направят неуважението да изглежда нормално
• Вредният език може да бъде отхвърлен като „просто закачка“
• Кратките, спокойни въпроси могат да прекъснат нормата без ескалация
• Приобщаващият език е пример за уважение, равенство и достойнство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/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/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/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58368" y="4462272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2336"/>
                </a:solidFill>
              </a:rPr>
              <a:t>Опитайте фрази като: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58368" y="4818888"/>
            <a:ext cx="608076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</a:rPr>
              <a:t>„Какво имаш предвид?“
„Не е нужно да използваме пола като обида.“
„Нека обратната връзка е за представянето.“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</a:rPr>
              <a:t/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</a:rPr>
              <a:t/>
            </a:r>
            <a:endParaRPr lang="en-US" sz="1600" dirty="0"/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4D5A5A57-32CF-1A83-77BA-DD26490278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171AD734-D3A5-E6A9-3476-4C9EAF5092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15" name="Shape 1">
            <a:extLst>
              <a:ext uri="{FF2B5EF4-FFF2-40B4-BE49-F238E27FC236}">
                <a16:creationId xmlns:a16="http://schemas.microsoft.com/office/drawing/2014/main" id="{D599F63C-67F4-ACF6-24E3-13A6690236AA}"/>
              </a:ext>
            </a:extLst>
          </p:cNvPr>
          <p:cNvSpPr/>
          <p:nvPr/>
        </p:nvSpPr>
        <p:spPr>
          <a:xfrm>
            <a:off x="397764" y="228600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58368" y="402336"/>
            <a:ext cx="69494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62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Подкрепа на засегнатия човек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58368" y="978408"/>
            <a:ext cx="6492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2606D"/>
                </a:solidFill>
              </a:rPr>
              <a:t>Действието на свидетеля може да означава и грижа, подкрепа и възстановяване на автономността.</a:t>
            </a:r>
            <a:endParaRPr lang="en-US" sz="1350" dirty="0"/>
          </a:p>
        </p:txBody>
      </p:sp>
      <p:pic>
        <p:nvPicPr>
          <p:cNvPr id="5" name="Image 0" descr="/mnt/data/bystander_assets/support_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40" y="502920"/>
            <a:ext cx="4023360" cy="56235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58368" y="1417320"/>
            <a:ext cx="283464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Shape 4"/>
          <p:cNvSpPr/>
          <p:nvPr/>
        </p:nvSpPr>
        <p:spPr>
          <a:xfrm>
            <a:off x="658368" y="1417320"/>
            <a:ext cx="73152" cy="1097280"/>
          </a:xfrm>
          <a:prstGeom prst="rect">
            <a:avLst/>
          </a:prstGeom>
          <a:solidFill>
            <a:srgbClr val="2C7A7B"/>
          </a:solidFill>
          <a:ln w="12700">
            <a:solidFill>
              <a:srgbClr val="2C7A7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/>
          <p:nvPr/>
        </p:nvSpPr>
        <p:spPr>
          <a:xfrm>
            <a:off x="822960" y="1527048"/>
            <a:ext cx="25237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Поговорете насаме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822960" y="1856232"/>
            <a:ext cx="25237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„Забелязах какво се случи по-рано. Добре ли си?“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3703320" y="1417320"/>
            <a:ext cx="283464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Shape 8"/>
          <p:cNvSpPr/>
          <p:nvPr/>
        </p:nvSpPr>
        <p:spPr>
          <a:xfrm>
            <a:off x="3703320" y="1417320"/>
            <a:ext cx="73152" cy="109728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9"/>
          <p:cNvSpPr/>
          <p:nvPr/>
        </p:nvSpPr>
        <p:spPr>
          <a:xfrm>
            <a:off x="3867912" y="1527048"/>
            <a:ext cx="25237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Изслушайте без обвинение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3867912" y="1856232"/>
            <a:ext cx="25237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Не съдете, не разследвайте и не настоявайте за подробности.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58368" y="2788920"/>
            <a:ext cx="283464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Shape 12"/>
          <p:cNvSpPr/>
          <p:nvPr/>
        </p:nvSpPr>
        <p:spPr>
          <a:xfrm>
            <a:off x="658368" y="2788920"/>
            <a:ext cx="73152" cy="1097280"/>
          </a:xfrm>
          <a:prstGeom prst="rect">
            <a:avLst/>
          </a:prstGeom>
          <a:solidFill>
            <a:srgbClr val="E76F51"/>
          </a:solidFill>
          <a:ln w="12700">
            <a:solidFill>
              <a:srgbClr val="E76F5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3"/>
          <p:cNvSpPr/>
          <p:nvPr/>
        </p:nvSpPr>
        <p:spPr>
          <a:xfrm>
            <a:off x="822960" y="2898648"/>
            <a:ext cx="25237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Уважавайте избора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822960" y="3227832"/>
            <a:ext cx="25237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Попитайте какво би било полезно. Не оказвайте натиск за конкретно действие.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3703320" y="2788920"/>
            <a:ext cx="283464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Shape 16"/>
          <p:cNvSpPr/>
          <p:nvPr/>
        </p:nvSpPr>
        <p:spPr>
          <a:xfrm>
            <a:off x="3703320" y="2788920"/>
            <a:ext cx="73152" cy="1097280"/>
          </a:xfrm>
          <a:prstGeom prst="rect">
            <a:avLst/>
          </a:prstGeom>
          <a:solidFill>
            <a:srgbClr val="F4A261"/>
          </a:solidFill>
          <a:ln w="12700">
            <a:solidFill>
              <a:srgbClr val="F4A2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Text 17"/>
          <p:cNvSpPr/>
          <p:nvPr/>
        </p:nvSpPr>
        <p:spPr>
          <a:xfrm>
            <a:off x="3867912" y="2898648"/>
            <a:ext cx="25237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62336"/>
                </a:solidFill>
              </a:rPr>
              <a:t>Възстановете безопасността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3867912" y="3227832"/>
            <a:ext cx="25237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</a:rPr>
              <a:t>Помогнете им да напуснат неудобната ситуация или да намерят подходяща подкрепа.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658368" y="4800600"/>
            <a:ext cx="5852160" cy="658368"/>
          </a:xfrm>
          <a:prstGeom prst="rect">
            <a:avLst/>
          </a:prstGeom>
          <a:solidFill>
            <a:srgbClr val="162336"/>
          </a:solidFill>
          <a:ln>
            <a:solidFill>
              <a:srgbClr val="162336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50" b="1" dirty="0">
                <a:solidFill>
                  <a:srgbClr val="FFFFFF"/>
                </a:solidFill>
              </a:rPr>
              <a:t>Ролята на свидетеля не е да разследва, а да подкрепя.</a:t>
            </a:r>
            <a:endParaRPr lang="en-US" sz="1850" dirty="0"/>
          </a:p>
        </p:txBody>
      </p:sp>
      <p:pic>
        <p:nvPicPr>
          <p:cNvPr id="24" name="Εικόνα 23">
            <a:extLst>
              <a:ext uri="{FF2B5EF4-FFF2-40B4-BE49-F238E27FC236}">
                <a16:creationId xmlns:a16="http://schemas.microsoft.com/office/drawing/2014/main" id="{46C220F2-7559-EDE7-537A-B2593F2AAD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7" name="Εικόνα 26">
            <a:extLst>
              <a:ext uri="{FF2B5EF4-FFF2-40B4-BE49-F238E27FC236}">
                <a16:creationId xmlns:a16="http://schemas.microsoft.com/office/drawing/2014/main" id="{BD67D41A-C9B9-3F39-4DC9-CC8CBAD78F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29" name="Shape 1">
            <a:extLst>
              <a:ext uri="{FF2B5EF4-FFF2-40B4-BE49-F238E27FC236}">
                <a16:creationId xmlns:a16="http://schemas.microsoft.com/office/drawing/2014/main" id="{CC3FA108-465D-D151-185C-FD7E39C16452}"/>
              </a:ext>
            </a:extLst>
          </p:cNvPr>
          <p:cNvSpPr/>
          <p:nvPr/>
        </p:nvSpPr>
        <p:spPr>
          <a:xfrm>
            <a:off x="303883" y="256032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85800" y="411480"/>
            <a:ext cx="69494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62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Власт, безопасност и колективна отговорност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85800" y="960120"/>
            <a:ext cx="6492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2606D"/>
                </a:solidFill>
              </a:rPr>
              <a:t>Когато е намесен авторитет, непряката реакция може да е по-безопасна.</a:t>
            </a:r>
            <a:endParaRPr lang="en-US" sz="1350" dirty="0"/>
          </a:p>
        </p:txBody>
      </p:sp>
      <p:pic>
        <p:nvPicPr>
          <p:cNvPr id="5" name="Image 0" descr="/mnt/data/bystander_assets/meeting_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40" y="502920"/>
            <a:ext cx="4023360" cy="5623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58368" y="1417320"/>
            <a:ext cx="6172200" cy="2606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>• Попитайте: кой има власт в тази ситуация?
• Безопасна ли е пряката намеса за всички?
• Кой друг би могъл да повлияе на ситуацията?
• Какво действие намалява вредата, без да увеличава риска?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/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/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/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58368" y="4617720"/>
            <a:ext cx="6172200" cy="731520"/>
          </a:xfrm>
          <a:prstGeom prst="rect">
            <a:avLst/>
          </a:prstGeom>
          <a:solidFill>
            <a:srgbClr val="E76F51"/>
          </a:solidFill>
          <a:ln>
            <a:solidFill>
              <a:srgbClr val="E76F51">
                <a:alpha val="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Ефективното действие не се измерва с това колко конфронтационно е.</a:t>
            </a:r>
            <a:endParaRPr lang="en-US" sz="1900" dirty="0"/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C232DFA5-9334-5201-55E1-F16997AF05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103D9D60-7376-9AB9-8D68-48465E13C5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14" name="Shape 1">
            <a:extLst>
              <a:ext uri="{FF2B5EF4-FFF2-40B4-BE49-F238E27FC236}">
                <a16:creationId xmlns:a16="http://schemas.microsoft.com/office/drawing/2014/main" id="{7FE840E1-5A11-8448-4232-9BEEF943CEEB}"/>
              </a:ext>
            </a:extLst>
          </p:cNvPr>
          <p:cNvSpPr/>
          <p:nvPr/>
        </p:nvSpPr>
        <p:spPr>
          <a:xfrm>
            <a:off x="329184" y="256032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11480"/>
            <a:ext cx="69494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623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Създаване на отборна култура, в която хората реагират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969264"/>
            <a:ext cx="6492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2606D"/>
                </a:solidFill>
              </a:rPr>
              <a:t>Индивидуалните умения се прилагат по-лесно, когато отборът подкрепя намесата.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658368" y="1417320"/>
            <a:ext cx="6172200" cy="3017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>• Уважителната намеса се цени, а не се приема като нелоялност
• Лидерите дават пример със стандартите, които очакват от другите
• Отборът отхвърля сексизма, сексуализирането и унизителните „традиции“
• Уважителното изразяване на позиция се приема като ангажираност към отбора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/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/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</a:rPr>
              <a:t/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58368" y="47548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2336"/>
                </a:solidFill>
              </a:rPr>
              <a:t>Примери за отборни стандарти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58368" y="5102352"/>
            <a:ext cx="61722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</a:rPr>
              <a:t>„Реагираме на неуважението, без да унижаваме хората.“
„Подкрепата към съотборниците се цени.“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</a:rPr>
              <a:t/>
            </a:r>
            <a:endParaRPr lang="en-US" sz="1600" dirty="0"/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A20D1433-0F47-1B74-4C84-C5858B2422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392"/>
          <a:stretch>
            <a:fillRect/>
          </a:stretch>
        </p:blipFill>
        <p:spPr>
          <a:xfrm>
            <a:off x="7315199" y="514350"/>
            <a:ext cx="3785191" cy="5829300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933CD27E-1F04-68A6-28EF-21AF129C1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82C14D96-E079-E16E-C468-1184D57D08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15" name="Shape 1">
            <a:extLst>
              <a:ext uri="{FF2B5EF4-FFF2-40B4-BE49-F238E27FC236}">
                <a16:creationId xmlns:a16="http://schemas.microsoft.com/office/drawing/2014/main" id="{D6F773A2-B981-F07B-4063-7ACA4CD1CBF9}"/>
              </a:ext>
            </a:extLst>
          </p:cNvPr>
          <p:cNvSpPr/>
          <p:nvPr/>
        </p:nvSpPr>
        <p:spPr>
          <a:xfrm>
            <a:off x="274321" y="273787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mnt/data/bystander_assets/empty_gym_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502920"/>
            <a:ext cx="4160520" cy="56235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08660" y="685800"/>
            <a:ext cx="6172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3200" b="1" dirty="0"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Подкрепата от свидетелите започва преди да настъпи вреда.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777240" y="1993037"/>
            <a:ext cx="6035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dirty="0"/>
              <a:t>Изграждайте уважение. Защитавайте автономността. Укрепвайте границите. Подкрепяйте действието.</a:t>
            </a:r>
          </a:p>
        </p:txBody>
      </p:sp>
      <p:sp>
        <p:nvSpPr>
          <p:cNvPr id="6" name="Text 3"/>
          <p:cNvSpPr/>
          <p:nvPr/>
        </p:nvSpPr>
        <p:spPr>
          <a:xfrm>
            <a:off x="777240" y="30632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A261"/>
                </a:solidFill>
              </a:rPr>
              <a:t>Финален размисъл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77240" y="3474720"/>
            <a:ext cx="6217920" cy="1143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/>
              <a:t>Кое поведение ще оспорите, как ще подкрепите съотборник и коя отборна норма ще затвърдите?</a:t>
            </a:r>
            <a:endParaRPr lang="en-US" sz="2300" dirty="0"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3A745E10-49DD-6F48-08AD-FA8B28B9C96D}"/>
              </a:ext>
            </a:extLst>
          </p:cNvPr>
          <p:cNvSpPr/>
          <p:nvPr/>
        </p:nvSpPr>
        <p:spPr>
          <a:xfrm>
            <a:off x="420624" y="652420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>
            <a:extLst>
              <a:ext uri="{FF2B5EF4-FFF2-40B4-BE49-F238E27FC236}">
                <a16:creationId xmlns:a16="http://schemas.microsoft.com/office/drawing/2014/main" id="{3BB9527C-F750-A842-AE82-D1F5C2456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1062" y="2227602"/>
            <a:ext cx="2505075" cy="5429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F75253-7E20-9C10-3AE5-7E9B458C02AB}"/>
              </a:ext>
            </a:extLst>
          </p:cNvPr>
          <p:cNvSpPr txBox="1"/>
          <p:nvPr/>
        </p:nvSpPr>
        <p:spPr>
          <a:xfrm>
            <a:off x="3061362" y="3210311"/>
            <a:ext cx="60945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/>
              <a:t>Финансирано от Европейския съюз. Изразените възгледи и мнения са единствено на автора/авторите и не отразяват непременно възгледите на Европейския съюз или на Европейската изпълнителна агенция за образование и култура (EACEA). Нито Европейският съюз, нито EACEA могат да бъдат държани отговорни за тях.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63318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1261</Words>
  <Application>Microsoft Office PowerPoint</Application>
  <PresentationFormat>Ευρεία οθόνη</PresentationFormat>
  <Paragraphs>160</Paragraphs>
  <Slides>14</Slides>
  <Notes>13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17" baseType="lpstr">
      <vt:lpstr>Aptos Display</vt:lpstr>
      <vt:lpstr>Arial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CoViS – Combating Violence in Sport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CoViS Module 1: Recognising Harassment in Sport</dc:title>
  <dc:subject>Module 1: Recognising Harassment in Sport</dc:subject>
  <dc:creator>CoViS Project Consortium</dc:creator>
  <cp:lastModifiedBy>Vasileios Barkoukis</cp:lastModifiedBy>
  <cp:revision>8</cp:revision>
  <dcterms:created xsi:type="dcterms:W3CDTF">2026-08-08T12:19:18Z</dcterms:created>
  <dcterms:modified xsi:type="dcterms:W3CDTF">2026-09-19T15:24:02Z</dcterms:modified>
</cp:coreProperties>
</file>