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2" r:id="rId1"/>
  </p:sldMasterIdLst>
  <p:notesMasterIdLst>
    <p:notesMasterId r:id="rId17"/>
  </p:notesMasterIdLst>
  <p:sldIdLst>
    <p:sldId id="256" r:id="rId2"/>
    <p:sldId id="277" r:id="rId3"/>
    <p:sldId id="278" r:id="rId4"/>
    <p:sldId id="279" r:id="rId5"/>
    <p:sldId id="280" r:id="rId6"/>
    <p:sldId id="281" r:id="rId7"/>
    <p:sldId id="282" r:id="rId8"/>
    <p:sldId id="283" r:id="rId9"/>
    <p:sldId id="284" r:id="rId10"/>
    <p:sldId id="266" r:id="rId11"/>
    <p:sldId id="285" r:id="rId12"/>
    <p:sldId id="286" r:id="rId13"/>
    <p:sldId id="287" r:id="rId14"/>
    <p:sldId id="270" r:id="rId15"/>
    <p:sldId id="268" r:id="rId16"/>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124"/>
    <p:restoredTop sz="94610"/>
  </p:normalViewPr>
  <p:slideViewPr>
    <p:cSldViewPr snapToGrid="0" snapToObjects="1">
      <p:cViewPr varScale="1">
        <p:scale>
          <a:sx n="108" d="100"/>
          <a:sy n="108" d="100"/>
        </p:scale>
        <p:origin x="3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018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simple message: this module is about recognising concern early, not proving guilt.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primary prevention is proactive. It includes challenging harmful stereotypes, building respectful communication, supporting healthy boundaries, and shaping organisational environments in which dignity and equality are part of everyday sport.</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introduce a social and organisational lens. Harmful behaviour is more likely where disrespect, sexualisation, excessive control or unequal power are normalised. Prevention therefore means changing environments and routines, not only blaming individuals after harm occurs.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 is to give participants a positive model. Ask: What would an athlete see, hear and experience in a relationship based on these ingredients? Encourage practical examples from coaching, treatment, training and peer interactions.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cases: selection, playing time, access to treatment, travel, scholarships or personal attention. Ask whether the person in authority is using power in a way that supports autonomy and fairness, or in a way that creates dependency or pressure.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Invite participants to identify common phrases in sport that may be normalised but reinforce gender stereotypes or humiliation. Emphasise that the goal is not silence; it is communication that supports dignity, equality and performance development.</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group to think of phrases or messages that might be intended as humour or motivation, but could contribute to disrespectful norms. Then invite safer alternatives. Emphasise digital communication: group chats and private messages should follow the same standards as face-to-face communication.</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examples from the sport context: changing rooms, team travel, celebrations, group chats and initiation rituals. Emphasise that new athletes often learn team culture from senior athletes and captains, so positive role modelling matters.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can introduce a short group task. Ask participants to write two or three concrete team standards. Keep them positive and practical. For example: We do not use gender or sexuality to humiliate others; We do not share images without permission; We communicate respectfully in team chats.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ASP broadly: coaches, doctors, physiotherapists, psychologists, nutritionists, strength and conditioning staff, team managers and other professionals. The key principle is that closeness and trust are not problems when professional boundaries are clear and power is managed responsibly.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a practical discussion slide. Ask participants to identify where boundaries might become unclear in their setting. Then ask how the situation could be organised differently without reducing effective coaching or support.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Emphasise organisational responsibility. Even motivated individuals work inside routines, spaces, policies and informal cultures. Organisations can reduce risk by clarifying expectations and redesigning contexts where power imbalance, privacy or lack of oversight may increase ambiguity.</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for applied thinking. Ask participants to choose the situation most relevant to their sport and propose specific safeguards. The aim is to plan necessary interactions in ways that protect privacy, autonomy and professional boundaries.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beyond a list of prohibitions. Ask participants: What should an athlete actually experience in a safe and respectful sport environment? Emphasise that prevention culture is created through repeated everyday practices.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4241574469"/>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933634449"/>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C764DE79-268F-4C1A-8933-263129D2AF90}"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259343504"/>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895072354"/>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9/19/2026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421178640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9/19/2026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4005091120"/>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040704453"/>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C764DE79-268F-4C1A-8933-263129D2AF90}" type="datetimeFigureOut">
              <a:rPr lang="en-US" dirty="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330470828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C764DE79-268F-4C1A-8933-263129D2AF90}" type="datetimeFigureOut">
              <a:rPr lang="en-US" dirty="0"/>
              <a:t>9/19/2026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866542699"/>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0881889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2491240656"/>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ASTER">
    <p:bg>
      <p:bgPr>
        <a:solidFill>
          <a:srgbClr val="FFFFFF"/>
        </a:solidFill>
        <a:effectLst/>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780">
                <a:solidFill>
                  <a:srgbClr val="6F6F6F"/>
                </a:solidFill>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258145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85585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9/19/2026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lgn="l"/>
            <a:fld id="{F7021451-1387-4CA6-816F-3879F97B5CBC}" type="slidenum">
              <a:rPr lang="en-US" b="0" smtClean="0"/>
              <a:t>‹#›</a:t>
            </a:fld>
            <a:endParaRPr lang="en-US"/>
          </a:p>
        </p:txBody>
      </p:sp>
    </p:spTree>
    <p:extLst>
      <p:ext uri="{BB962C8B-B14F-4D97-AF65-F5344CB8AC3E}">
        <p14:creationId xmlns:p14="http://schemas.microsoft.com/office/powerpoint/2010/main" val="1280604877"/>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image" Target="../media/image8.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4" name="Shape 1"/>
          <p:cNvSpPr/>
          <p:nvPr/>
        </p:nvSpPr>
        <p:spPr>
          <a:xfrm>
            <a:off x="877824" y="652420"/>
            <a:ext cx="164592" cy="713232"/>
          </a:xfrm>
          <a:prstGeom prst="rect">
            <a:avLst/>
          </a:prstGeom>
          <a:solidFill>
            <a:srgbClr val="A64F4F"/>
          </a:solidFill>
          <a:ln w="12700">
            <a:solidFill>
              <a:srgbClr val="A64F4F"/>
            </a:solidFill>
            <a:prstDash val="solid"/>
          </a:ln>
        </p:spPr>
        <p:txBody>
          <a:bodyPr/>
          <a:lstStyle/>
          <a:p>
            <a:endParaRPr lang="sr-Latn-RS"/>
          </a:p>
        </p:txBody>
      </p:sp>
      <p:sp>
        <p:nvSpPr>
          <p:cNvPr id="5" name="Text 2"/>
          <p:cNvSpPr/>
          <p:nvPr/>
        </p:nvSpPr>
        <p:spPr>
          <a:xfrm>
            <a:off x="1280160" y="672084"/>
            <a:ext cx="4480560" cy="384048"/>
          </a:xfrm>
          <a:prstGeom prst="rect">
            <a:avLst/>
          </a:prstGeom>
          <a:noFill/>
          <a:ln/>
        </p:spPr>
        <p:txBody>
          <a:bodyPr wrap="square" lIns="0" tIns="0" rIns="0" bIns="0" rtlCol="0" anchor="ctr"/>
          <a:lstStyle/>
          <a:p>
            <a:pPr marL="0" indent="0">
              <a:buNone/>
            </a:pPr>
            <a:r>
              <a:rPr lang="en-US" sz="2400" b="1" dirty="0">
                <a:solidFill>
                  <a:srgbClr val="A64F4F"/>
                </a:solidFill>
                <a:latin typeface="Arial" pitchFamily="34" charset="0"/>
                <a:ea typeface="Arial" pitchFamily="34" charset="-122"/>
                <a:cs typeface="Arial" pitchFamily="34" charset="-120"/>
              </a:rPr>
              <a:t>CoViS Модул 2</a:t>
            </a:r>
            <a:endParaRPr lang="en-US" sz="2400" dirty="0"/>
          </a:p>
        </p:txBody>
      </p:sp>
      <p:sp>
        <p:nvSpPr>
          <p:cNvPr id="6" name="Text 3"/>
          <p:cNvSpPr/>
          <p:nvPr/>
        </p:nvSpPr>
        <p:spPr>
          <a:xfrm>
            <a:off x="877824" y="1371600"/>
            <a:ext cx="4572000" cy="1920240"/>
          </a:xfrm>
          <a:prstGeom prst="rect">
            <a:avLst/>
          </a:prstGeom>
          <a:noFill/>
          <a:ln/>
        </p:spPr>
        <p:txBody>
          <a:bodyPr wrap="square" lIns="0" tIns="0" rIns="0" bIns="0" rtlCol="0" anchor="ctr">
            <a:normAutofit/>
          </a:bodyPr>
          <a:lstStyle/>
          <a:p>
            <a:pPr marL="0" indent="0">
              <a:buNone/>
            </a:pPr>
            <a:r>
              <a:rPr lang="en-US" sz="3900" b="1" dirty="0">
                <a:solidFill>
                  <a:srgbClr val="1F2933"/>
                </a:solidFill>
                <a:latin typeface="Arial" pitchFamily="34" charset="0"/>
                <a:ea typeface="Arial" pitchFamily="34" charset="-122"/>
                <a:cs typeface="Arial" pitchFamily="34" charset="-120"/>
              </a:rPr>
              <a:t>Превенция на насилието в спорта</a:t>
            </a:r>
          </a:p>
        </p:txBody>
      </p:sp>
      <p:sp>
        <p:nvSpPr>
          <p:cNvPr id="7" name="Text 4"/>
          <p:cNvSpPr/>
          <p:nvPr/>
        </p:nvSpPr>
        <p:spPr>
          <a:xfrm>
            <a:off x="914400" y="3611880"/>
            <a:ext cx="4389120" cy="713232"/>
          </a:xfrm>
          <a:prstGeom prst="rect">
            <a:avLst/>
          </a:prstGeom>
          <a:noFill/>
          <a:ln/>
        </p:spPr>
        <p:txBody>
          <a:bodyPr wrap="square" lIns="254" tIns="254" rIns="254" bIns="254" rtlCol="0" anchor="ctr">
            <a:normAutofit/>
          </a:bodyPr>
          <a:lstStyle/>
          <a:p>
            <a:pPr marL="0" indent="0">
              <a:buNone/>
            </a:pPr>
            <a:r>
              <a:rPr lang="en-US" sz="1900" dirty="0">
                <a:solidFill>
                  <a:srgbClr val="5E6770"/>
                </a:solidFill>
                <a:latin typeface="Arial" pitchFamily="34" charset="0"/>
                <a:ea typeface="Arial" pitchFamily="34" charset="-122"/>
                <a:cs typeface="Arial" pitchFamily="34" charset="-120"/>
              </a:rPr>
              <a:t>Изграждане на уважителна, равнопоставена и по-безопасна спортна среда</a:t>
            </a:r>
          </a:p>
        </p:txBody>
      </p:sp>
      <p:sp>
        <p:nvSpPr>
          <p:cNvPr id="25" name="Slide Number Placeholder 0"/>
          <p:cNvSpPr>
            <a:spLocks noGrp="1"/>
          </p:cNvSpPr>
          <p:nvPr>
            <p:ph type="sldNum" sz="quarter" idx="4294967295"/>
          </p:nvPr>
        </p:nvSpPr>
        <p:spPr>
          <a:xfrm>
            <a:off x="11475720" y="6583680"/>
            <a:ext cx="800000" cy="300000"/>
          </a:xfrm>
          <a:prstGeom prst="rect">
            <a:avLst/>
          </a:prstGeom>
          <a:extLst>
            <a:ext uri="{C572A759-6A51-4108-AA02-DFA0A04FC94B}">
              <ma14:wrappingTextBoxFlag xmlns:ma14="http://schemas.microsoft.com/office/mac/drawingml/2011/main" xmlns="" val="0"/>
            </a:ext>
          </a:extLst>
        </p:spPr>
        <p:txBody>
          <a:bodyPr/>
          <a:lstStyle>
            <a:lvl1pPr>
              <a:defRPr sz="780">
                <a:solidFill>
                  <a:srgbClr val="6F6F6F"/>
                </a:solidFill>
                <a:latin typeface="Arial"/>
                <a:ea typeface="Arial"/>
                <a:cs typeface="Arial"/>
              </a:defRPr>
            </a:lvl1pPr>
          </a:lstStyle>
          <a:p>
            <a:pPr algn="r"/>
            <a:r>
              <a:rPr sz="900">
                <a:solidFill>
                  <a:srgbClr val="666666"/>
                </a:solidFill>
                <a:latin typeface="Arial"/>
              </a:rPr>
              <a:t>1</a:t>
            </a:r>
            <a:endParaRPr lang="en-US"/>
          </a:p>
        </p:txBody>
      </p:sp>
      <p:pic>
        <p:nvPicPr>
          <p:cNvPr id="12" name="Εικόνα 11">
            <a:extLst>
              <a:ext uri="{FF2B5EF4-FFF2-40B4-BE49-F238E27FC236}">
                <a16:creationId xmlns:a16="http://schemas.microsoft.com/office/drawing/2014/main" id="{9B83019E-680B-0EBC-A884-CE4E7C6DCAA4}"/>
              </a:ext>
            </a:extLst>
          </p:cNvPr>
          <p:cNvPicPr>
            <a:picLocks noChangeAspect="1"/>
          </p:cNvPicPr>
          <p:nvPr/>
        </p:nvPicPr>
        <p:blipFill>
          <a:blip r:embed="rId3"/>
          <a:stretch>
            <a:fillRect/>
          </a:stretch>
        </p:blipFill>
        <p:spPr>
          <a:xfrm>
            <a:off x="30883" y="0"/>
            <a:ext cx="703278" cy="703278"/>
          </a:xfrm>
          <a:prstGeom prst="rect">
            <a:avLst/>
          </a:prstGeom>
        </p:spPr>
      </p:pic>
      <p:pic>
        <p:nvPicPr>
          <p:cNvPr id="13" name="Εικόνα 12">
            <a:extLst>
              <a:ext uri="{FF2B5EF4-FFF2-40B4-BE49-F238E27FC236}">
                <a16:creationId xmlns:a16="http://schemas.microsoft.com/office/drawing/2014/main" id="{CAE70BE4-E476-A044-CD47-1080468E08D3}"/>
              </a:ext>
            </a:extLst>
          </p:cNvPr>
          <p:cNvPicPr>
            <a:picLocks noChangeAspect="1"/>
          </p:cNvPicPr>
          <p:nvPr/>
        </p:nvPicPr>
        <p:blipFill>
          <a:blip r:embed="rId4"/>
          <a:stretch>
            <a:fillRect/>
          </a:stretch>
        </p:blipFill>
        <p:spPr>
          <a:xfrm>
            <a:off x="1" y="6471821"/>
            <a:ext cx="1722268" cy="411859"/>
          </a:xfrm>
          <a:prstGeom prst="rect">
            <a:avLst/>
          </a:prstGeom>
        </p:spPr>
      </p:pic>
      <p:pic>
        <p:nvPicPr>
          <p:cNvPr id="15" name="Εικόνα 14">
            <a:extLst>
              <a:ext uri="{FF2B5EF4-FFF2-40B4-BE49-F238E27FC236}">
                <a16:creationId xmlns:a16="http://schemas.microsoft.com/office/drawing/2014/main" id="{2783FAC7-39EA-01F6-9A5A-285F0201AE19}"/>
              </a:ext>
            </a:extLst>
          </p:cNvPr>
          <p:cNvPicPr>
            <a:picLocks noChangeAspect="1"/>
          </p:cNvPicPr>
          <p:nvPr/>
        </p:nvPicPr>
        <p:blipFill>
          <a:blip r:embed="rId5"/>
          <a:stretch>
            <a:fillRect/>
          </a:stretch>
        </p:blipFill>
        <p:spPr>
          <a:xfrm>
            <a:off x="5900927" y="0"/>
            <a:ext cx="6291072"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1. Разбиране на превенцията</a:t>
            </a:r>
            <a:endParaRPr lang="en-US" sz="850" dirty="0"/>
          </a:p>
        </p:txBody>
      </p:sp>
      <p:sp>
        <p:nvSpPr>
          <p:cNvPr id="4" name="Text 2"/>
          <p:cNvSpPr/>
          <p:nvPr/>
        </p:nvSpPr>
        <p:spPr>
          <a:xfrm>
            <a:off x="777240" y="382983"/>
            <a:ext cx="6675120" cy="493776"/>
          </a:xfrm>
          <a:prstGeom prst="rect">
            <a:avLst/>
          </a:prstGeom>
          <a:noFill/>
          <a:ln/>
        </p:spPr>
        <p:txBody>
          <a:bodyPr wrap="square" lIns="254" tIns="254" rIns="254" bIns="254" rtlCol="0" anchor="ctr">
            <a:normAutofit fontScale="85000" lnSpcReduction="1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Първичната превенция започва преди да настъпи вреда</a:t>
            </a:r>
            <a:endParaRPr lang="en-US" sz="3100" dirty="0"/>
          </a:p>
        </p:txBody>
      </p:sp>
      <p:sp>
        <p:nvSpPr>
          <p:cNvPr id="5" name="Text 3"/>
          <p:cNvSpPr/>
          <p:nvPr/>
        </p:nvSpPr>
        <p:spPr>
          <a:xfrm>
            <a:off x="777240" y="959055"/>
            <a:ext cx="5806440" cy="237744"/>
          </a:xfrm>
          <a:prstGeom prst="rect">
            <a:avLst/>
          </a:prstGeom>
          <a:noFill/>
          <a:ln/>
        </p:spPr>
        <p:txBody>
          <a:bodyPr wrap="square" lIns="254" tIns="254" rIns="254" bIns="254" rtlCol="0" anchor="ctr">
            <a:normAutofit fontScale="85000" lnSpcReduction="10000"/>
          </a:bodyPr>
          <a:lstStyle/>
          <a:p>
            <a:pPr marL="0" indent="0">
              <a:buNone/>
            </a:pPr>
            <a:r>
              <a:rPr lang="en-US" sz="1280" dirty="0">
                <a:solidFill>
                  <a:srgbClr val="0F5D64"/>
                </a:solidFill>
                <a:latin typeface="Aptos" pitchFamily="34" charset="0"/>
                <a:ea typeface="Aptos" pitchFamily="34" charset="-122"/>
                <a:cs typeface="Aptos" pitchFamily="34" charset="-120"/>
              </a:rPr>
              <a:t>Въпросът не е само „какво е забранено?“, а „какви условия намаляват вероятността от насилие, основано на пола?“</a:t>
            </a:r>
            <a:endParaRPr lang="en-US" sz="1280" dirty="0"/>
          </a:p>
        </p:txBody>
      </p:sp>
      <p:sp>
        <p:nvSpPr>
          <p:cNvPr id="6" name="Shape 4"/>
          <p:cNvSpPr/>
          <p:nvPr/>
        </p:nvSpPr>
        <p:spPr>
          <a:xfrm>
            <a:off x="777240" y="1600200"/>
            <a:ext cx="3154680" cy="3474720"/>
          </a:xfrm>
          <a:prstGeom prst="roundRect">
            <a:avLst>
              <a:gd name="adj" fmla="val 2319"/>
            </a:avLst>
          </a:prstGeom>
          <a:solidFill>
            <a:srgbClr val="FFFFFF"/>
          </a:solidFill>
          <a:ln w="12700">
            <a:solidFill>
              <a:srgbClr val="EEDFCB"/>
            </a:solidFill>
            <a:prstDash val="solid"/>
          </a:ln>
        </p:spPr>
        <p:txBody>
          <a:bodyPr/>
          <a:lstStyle/>
          <a:p>
            <a:endParaRPr lang="el-GR"/>
          </a:p>
        </p:txBody>
      </p:sp>
      <p:sp>
        <p:nvSpPr>
          <p:cNvPr id="7" name="Text 5"/>
          <p:cNvSpPr/>
          <p:nvPr/>
        </p:nvSpPr>
        <p:spPr>
          <a:xfrm>
            <a:off x="1005840" y="1920240"/>
            <a:ext cx="2697480" cy="502920"/>
          </a:xfrm>
          <a:prstGeom prst="rect">
            <a:avLst/>
          </a:prstGeom>
          <a:noFill/>
          <a:ln/>
        </p:spPr>
        <p:txBody>
          <a:bodyPr wrap="square" lIns="0" tIns="0" rIns="0" bIns="0" rtlCol="0" anchor="ctr"/>
          <a:lstStyle/>
          <a:p>
            <a:pPr marL="0" indent="0" algn="ctr">
              <a:buNone/>
            </a:pPr>
            <a:r>
              <a:rPr lang="en-US" sz="2600" b="1" dirty="0">
                <a:solidFill>
                  <a:srgbClr val="0F5D64"/>
                </a:solidFill>
              </a:rPr>
              <a:t>Разпознайте</a:t>
            </a:r>
            <a:endParaRPr lang="en-US" sz="2600" dirty="0"/>
          </a:p>
        </p:txBody>
      </p:sp>
      <p:sp>
        <p:nvSpPr>
          <p:cNvPr id="8" name="Text 6"/>
          <p:cNvSpPr/>
          <p:nvPr/>
        </p:nvSpPr>
        <p:spPr>
          <a:xfrm>
            <a:off x="1143000" y="2743200"/>
            <a:ext cx="2423160" cy="1325880"/>
          </a:xfrm>
          <a:prstGeom prst="rect">
            <a:avLst/>
          </a:prstGeom>
          <a:noFill/>
          <a:ln/>
        </p:spPr>
        <p:txBody>
          <a:bodyPr wrap="square" lIns="381" tIns="381" rIns="381" bIns="381" rtlCol="0" anchor="ctr">
            <a:normAutofit/>
          </a:bodyPr>
          <a:lstStyle/>
          <a:p>
            <a:pPr marL="0" indent="0" algn="ctr">
              <a:buNone/>
            </a:pPr>
            <a:r>
              <a:rPr lang="en-US" sz="1900" dirty="0">
                <a:solidFill>
                  <a:srgbClr val="1F2933"/>
                </a:solidFill>
              </a:rPr>
              <a:t>норми, които превръщат неуважението в нещо нормално</a:t>
            </a:r>
            <a:endParaRPr lang="en-US" sz="1900" dirty="0"/>
          </a:p>
        </p:txBody>
      </p:sp>
      <p:sp>
        <p:nvSpPr>
          <p:cNvPr id="9" name="Text 7"/>
          <p:cNvSpPr/>
          <p:nvPr/>
        </p:nvSpPr>
        <p:spPr>
          <a:xfrm>
            <a:off x="2084832" y="4270248"/>
            <a:ext cx="548640" cy="457200"/>
          </a:xfrm>
          <a:prstGeom prst="rect">
            <a:avLst/>
          </a:prstGeom>
          <a:noFill/>
          <a:ln/>
        </p:spPr>
        <p:txBody>
          <a:bodyPr wrap="square" lIns="0" tIns="0" rIns="0" bIns="0" rtlCol="0" anchor="ctr"/>
          <a:lstStyle/>
          <a:p>
            <a:pPr marL="0" indent="0" algn="ctr">
              <a:buNone/>
            </a:pPr>
            <a:r>
              <a:rPr lang="en-US" sz="2800" b="1" dirty="0">
                <a:solidFill>
                  <a:srgbClr val="D89B3D"/>
                </a:solidFill>
              </a:rPr>
              <a:t>1</a:t>
            </a:r>
            <a:endParaRPr lang="en-US" sz="2800" dirty="0"/>
          </a:p>
        </p:txBody>
      </p:sp>
      <p:sp>
        <p:nvSpPr>
          <p:cNvPr id="10" name="Shape 8"/>
          <p:cNvSpPr/>
          <p:nvPr/>
        </p:nvSpPr>
        <p:spPr>
          <a:xfrm>
            <a:off x="4572000" y="1600200"/>
            <a:ext cx="3154680" cy="3474720"/>
          </a:xfrm>
          <a:prstGeom prst="roundRect">
            <a:avLst>
              <a:gd name="adj" fmla="val 2319"/>
            </a:avLst>
          </a:prstGeom>
          <a:solidFill>
            <a:srgbClr val="F3E7D6"/>
          </a:solidFill>
          <a:ln w="12700">
            <a:solidFill>
              <a:srgbClr val="EEDFCB"/>
            </a:solidFill>
            <a:prstDash val="solid"/>
          </a:ln>
        </p:spPr>
        <p:txBody>
          <a:bodyPr/>
          <a:lstStyle/>
          <a:p>
            <a:endParaRPr lang="el-GR"/>
          </a:p>
        </p:txBody>
      </p:sp>
      <p:sp>
        <p:nvSpPr>
          <p:cNvPr id="11" name="Text 9"/>
          <p:cNvSpPr/>
          <p:nvPr/>
        </p:nvSpPr>
        <p:spPr>
          <a:xfrm>
            <a:off x="4800600" y="1920240"/>
            <a:ext cx="2697480" cy="502920"/>
          </a:xfrm>
          <a:prstGeom prst="rect">
            <a:avLst/>
          </a:prstGeom>
          <a:noFill/>
          <a:ln/>
        </p:spPr>
        <p:txBody>
          <a:bodyPr wrap="square" lIns="0" tIns="0" rIns="0" bIns="0" rtlCol="0" anchor="ctr"/>
          <a:lstStyle/>
          <a:p>
            <a:pPr marL="0" indent="0" algn="ctr">
              <a:buNone/>
            </a:pPr>
            <a:r>
              <a:rPr lang="en-US" sz="2600" b="1" dirty="0">
                <a:solidFill>
                  <a:srgbClr val="B76455"/>
                </a:solidFill>
              </a:rPr>
              <a:t>Заменете</a:t>
            </a:r>
            <a:endParaRPr lang="en-US" sz="2600" dirty="0"/>
          </a:p>
        </p:txBody>
      </p:sp>
      <p:sp>
        <p:nvSpPr>
          <p:cNvPr id="12" name="Text 10"/>
          <p:cNvSpPr/>
          <p:nvPr/>
        </p:nvSpPr>
        <p:spPr>
          <a:xfrm>
            <a:off x="4937760" y="2743200"/>
            <a:ext cx="2423160" cy="1325880"/>
          </a:xfrm>
          <a:prstGeom prst="rect">
            <a:avLst/>
          </a:prstGeom>
          <a:noFill/>
          <a:ln/>
        </p:spPr>
        <p:txBody>
          <a:bodyPr wrap="square" lIns="381" tIns="381" rIns="381" bIns="381" rtlCol="0" anchor="ctr">
            <a:normAutofit/>
          </a:bodyPr>
          <a:lstStyle/>
          <a:p>
            <a:pPr marL="0" indent="0" algn="ctr">
              <a:buNone/>
            </a:pPr>
            <a:r>
              <a:rPr lang="en-US" sz="1900" dirty="0">
                <a:solidFill>
                  <a:srgbClr val="1F2933"/>
                </a:solidFill>
              </a:rPr>
              <a:t>сексизма и контрола с равенство и автономност</a:t>
            </a:r>
            <a:endParaRPr lang="en-US" sz="1900" dirty="0"/>
          </a:p>
        </p:txBody>
      </p:sp>
      <p:sp>
        <p:nvSpPr>
          <p:cNvPr id="13" name="Text 11"/>
          <p:cNvSpPr/>
          <p:nvPr/>
        </p:nvSpPr>
        <p:spPr>
          <a:xfrm>
            <a:off x="5879592" y="4270248"/>
            <a:ext cx="548640" cy="457200"/>
          </a:xfrm>
          <a:prstGeom prst="rect">
            <a:avLst/>
          </a:prstGeom>
          <a:noFill/>
          <a:ln/>
        </p:spPr>
        <p:txBody>
          <a:bodyPr wrap="square" lIns="0" tIns="0" rIns="0" bIns="0" rtlCol="0" anchor="ctr"/>
          <a:lstStyle/>
          <a:p>
            <a:pPr marL="0" indent="0" algn="ctr">
              <a:buNone/>
            </a:pPr>
            <a:r>
              <a:rPr lang="en-US" sz="2800" b="1" dirty="0">
                <a:solidFill>
                  <a:srgbClr val="D89B3D"/>
                </a:solidFill>
              </a:rPr>
              <a:t>2</a:t>
            </a:r>
            <a:endParaRPr lang="en-US" sz="2800" dirty="0"/>
          </a:p>
        </p:txBody>
      </p:sp>
      <p:sp>
        <p:nvSpPr>
          <p:cNvPr id="14" name="Shape 12"/>
          <p:cNvSpPr/>
          <p:nvPr/>
        </p:nvSpPr>
        <p:spPr>
          <a:xfrm>
            <a:off x="8366760" y="1600200"/>
            <a:ext cx="3154680" cy="3474720"/>
          </a:xfrm>
          <a:prstGeom prst="roundRect">
            <a:avLst>
              <a:gd name="adj" fmla="val 2319"/>
            </a:avLst>
          </a:prstGeom>
          <a:solidFill>
            <a:srgbClr val="FFFFFF"/>
          </a:solidFill>
          <a:ln w="12700">
            <a:solidFill>
              <a:srgbClr val="EEDFCB"/>
            </a:solidFill>
            <a:prstDash val="solid"/>
          </a:ln>
        </p:spPr>
        <p:txBody>
          <a:bodyPr/>
          <a:lstStyle/>
          <a:p>
            <a:endParaRPr lang="el-GR"/>
          </a:p>
        </p:txBody>
      </p:sp>
      <p:sp>
        <p:nvSpPr>
          <p:cNvPr id="15" name="Text 13"/>
          <p:cNvSpPr/>
          <p:nvPr/>
        </p:nvSpPr>
        <p:spPr>
          <a:xfrm>
            <a:off x="8595360" y="1920240"/>
            <a:ext cx="2697480" cy="502920"/>
          </a:xfrm>
          <a:prstGeom prst="rect">
            <a:avLst/>
          </a:prstGeom>
          <a:noFill/>
          <a:ln/>
        </p:spPr>
        <p:txBody>
          <a:bodyPr wrap="square" lIns="0" tIns="0" rIns="0" bIns="0" rtlCol="0" anchor="ctr"/>
          <a:lstStyle/>
          <a:p>
            <a:pPr marL="0" indent="0" algn="ctr">
              <a:buNone/>
            </a:pPr>
            <a:r>
              <a:rPr lang="en-US" sz="2600" b="1" dirty="0">
                <a:solidFill>
                  <a:srgbClr val="1E6B51"/>
                </a:solidFill>
              </a:rPr>
              <a:t>Затвърдете</a:t>
            </a:r>
            <a:endParaRPr lang="en-US" sz="2600" dirty="0"/>
          </a:p>
        </p:txBody>
      </p:sp>
      <p:sp>
        <p:nvSpPr>
          <p:cNvPr id="16" name="Text 14"/>
          <p:cNvSpPr/>
          <p:nvPr/>
        </p:nvSpPr>
        <p:spPr>
          <a:xfrm>
            <a:off x="8732520" y="2743200"/>
            <a:ext cx="2423160" cy="1325880"/>
          </a:xfrm>
          <a:prstGeom prst="rect">
            <a:avLst/>
          </a:prstGeom>
          <a:noFill/>
          <a:ln/>
        </p:spPr>
        <p:txBody>
          <a:bodyPr wrap="square" lIns="381" tIns="381" rIns="381" bIns="381" rtlCol="0" anchor="ctr">
            <a:normAutofit/>
          </a:bodyPr>
          <a:lstStyle/>
          <a:p>
            <a:pPr marL="0" indent="0" algn="ctr">
              <a:buNone/>
            </a:pPr>
            <a:r>
              <a:rPr lang="en-US" sz="1900" dirty="0">
                <a:solidFill>
                  <a:srgbClr val="1F2933"/>
                </a:solidFill>
              </a:rPr>
              <a:t>уважителните практики, докато се превърнат в норма</a:t>
            </a:r>
            <a:endParaRPr lang="en-US" sz="1900" dirty="0"/>
          </a:p>
        </p:txBody>
      </p:sp>
      <p:sp>
        <p:nvSpPr>
          <p:cNvPr id="17" name="Text 15"/>
          <p:cNvSpPr/>
          <p:nvPr/>
        </p:nvSpPr>
        <p:spPr>
          <a:xfrm>
            <a:off x="9674352" y="4270248"/>
            <a:ext cx="548640" cy="457200"/>
          </a:xfrm>
          <a:prstGeom prst="rect">
            <a:avLst/>
          </a:prstGeom>
          <a:noFill/>
          <a:ln/>
        </p:spPr>
        <p:txBody>
          <a:bodyPr wrap="square" lIns="0" tIns="0" rIns="0" bIns="0" rtlCol="0" anchor="ctr"/>
          <a:lstStyle/>
          <a:p>
            <a:pPr marL="0" indent="0" algn="ctr">
              <a:buNone/>
            </a:pPr>
            <a:r>
              <a:rPr lang="en-US" sz="2800" b="1" dirty="0">
                <a:solidFill>
                  <a:srgbClr val="D89B3D"/>
                </a:solidFill>
              </a:rPr>
              <a:t>3</a:t>
            </a:r>
            <a:endParaRPr lang="en-US" sz="2800" dirty="0"/>
          </a:p>
        </p:txBody>
      </p:sp>
      <p:sp>
        <p:nvSpPr>
          <p:cNvPr id="18" name="Text 16"/>
          <p:cNvSpPr/>
          <p:nvPr/>
        </p:nvSpPr>
        <p:spPr>
          <a:xfrm>
            <a:off x="914400" y="5623560"/>
            <a:ext cx="10149840" cy="438912"/>
          </a:xfrm>
          <a:prstGeom prst="rect">
            <a:avLst/>
          </a:prstGeom>
          <a:noFill/>
          <a:ln/>
        </p:spPr>
        <p:txBody>
          <a:bodyPr wrap="square" lIns="381" tIns="381" rIns="381" bIns="381" rtlCol="0" anchor="ctr"/>
          <a:lstStyle/>
          <a:p>
            <a:pPr marL="0" indent="0" algn="ctr">
              <a:buNone/>
            </a:pPr>
            <a:r>
              <a:rPr lang="en-US" sz="1800" b="1" dirty="0">
                <a:solidFill>
                  <a:srgbClr val="0F5D64"/>
                </a:solidFill>
              </a:rPr>
              <a:t>Основно послание: превенцията е активно изграждане на по-безопасни норми, взаимоотношения и среда.</a:t>
            </a:r>
            <a:endParaRPr lang="en-US" sz="1800" dirty="0"/>
          </a:p>
        </p:txBody>
      </p:sp>
      <p:pic>
        <p:nvPicPr>
          <p:cNvPr id="20" name="Εικόνα 19">
            <a:extLst>
              <a:ext uri="{FF2B5EF4-FFF2-40B4-BE49-F238E27FC236}">
                <a16:creationId xmlns:a16="http://schemas.microsoft.com/office/drawing/2014/main" id="{AB6789E9-6033-FB05-5400-E5F026037205}"/>
              </a:ext>
            </a:extLst>
          </p:cNvPr>
          <p:cNvPicPr>
            <a:picLocks noChangeAspect="1"/>
          </p:cNvPicPr>
          <p:nvPr/>
        </p:nvPicPr>
        <p:blipFill>
          <a:blip r:embed="rId3"/>
          <a:stretch>
            <a:fillRect/>
          </a:stretch>
        </p:blipFill>
        <p:spPr>
          <a:xfrm>
            <a:off x="0" y="6123432"/>
            <a:ext cx="12192000" cy="701040"/>
          </a:xfrm>
          <a:prstGeom prst="rect">
            <a:avLst/>
          </a:prstGeom>
        </p:spPr>
      </p:pic>
      <p:sp>
        <p:nvSpPr>
          <p:cNvPr id="22" name="Shape 0">
            <a:extLst>
              <a:ext uri="{FF2B5EF4-FFF2-40B4-BE49-F238E27FC236}">
                <a16:creationId xmlns:a16="http://schemas.microsoft.com/office/drawing/2014/main" id="{60BDC229-4B28-E7A6-6D0D-6B70BFC0C96A}"/>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7240" y="374904"/>
            <a:ext cx="6675120" cy="493776"/>
          </a:xfrm>
          <a:prstGeom prst="rect">
            <a:avLst/>
          </a:prstGeom>
          <a:noFill/>
          <a:ln/>
        </p:spPr>
        <p:txBody>
          <a:bodyPr wrap="square" lIns="254" tIns="254" rIns="254" bIns="254" rtlCol="0" anchor="ctr">
            <a:normAutofit fontScale="62500" lnSpcReduction="2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Насилието се развива в определена среда – не само в отделни инциденти</a:t>
            </a:r>
            <a:endParaRPr lang="en-US" sz="3100" dirty="0"/>
          </a:p>
        </p:txBody>
      </p:sp>
      <p:sp>
        <p:nvSpPr>
          <p:cNvPr id="5" name="Text 3"/>
          <p:cNvSpPr/>
          <p:nvPr/>
        </p:nvSpPr>
        <p:spPr>
          <a:xfrm>
            <a:off x="777240" y="932688"/>
            <a:ext cx="5806440" cy="237744"/>
          </a:xfrm>
          <a:prstGeom prst="rect">
            <a:avLst/>
          </a:prstGeom>
          <a:noFill/>
          <a:ln/>
        </p:spPr>
        <p:txBody>
          <a:bodyPr wrap="square" lIns="254" tIns="254" rIns="254" bIns="254" rtlCol="0" anchor="ctr">
            <a:normAutofit fontScale="85000" lnSpcReduction="10000"/>
          </a:bodyPr>
          <a:lstStyle/>
          <a:p>
            <a:pPr marL="0" indent="0">
              <a:buNone/>
            </a:pPr>
            <a:r>
              <a:rPr lang="en-US" sz="1280" dirty="0">
                <a:solidFill>
                  <a:srgbClr val="0F5D64"/>
                </a:solidFill>
                <a:latin typeface="Aptos" pitchFamily="34" charset="0"/>
                <a:ea typeface="Aptos" pitchFamily="34" charset="-122"/>
                <a:cs typeface="Aptos" pitchFamily="34" charset="-120"/>
              </a:rPr>
              <a:t>Взаимоотношенията в спорта могат да бъдат защитен фактор, когато властта, доверието и границите се управляват добре.</a:t>
            </a:r>
            <a:endParaRPr lang="en-US" sz="1280" dirty="0"/>
          </a:p>
        </p:txBody>
      </p:sp>
      <p:sp>
        <p:nvSpPr>
          <p:cNvPr id="8" name="Text 5"/>
          <p:cNvSpPr/>
          <p:nvPr/>
        </p:nvSpPr>
        <p:spPr>
          <a:xfrm>
            <a:off x="731520" y="1353312"/>
            <a:ext cx="4937760" cy="201168"/>
          </a:xfrm>
          <a:prstGeom prst="rect">
            <a:avLst/>
          </a:prstGeom>
          <a:noFill/>
          <a:ln/>
        </p:spPr>
        <p:txBody>
          <a:bodyPr wrap="square" lIns="0" tIns="0" rIns="0" bIns="0" rtlCol="0" anchor="ctr"/>
          <a:lstStyle/>
          <a:p>
            <a:pPr marL="0" indent="0">
              <a:buNone/>
            </a:pPr>
            <a:r>
              <a:rPr lang="en-US" sz="880" b="1" dirty="0">
                <a:solidFill>
                  <a:srgbClr val="B76455"/>
                </a:solidFill>
              </a:rPr>
              <a:t>УСЛОВИЯ, КОИТО МОГАТ ДА УВЕЛИЧАТ РИСКА</a:t>
            </a:r>
            <a:endParaRPr lang="en-US" sz="880" dirty="0"/>
          </a:p>
        </p:txBody>
      </p:sp>
      <p:sp>
        <p:nvSpPr>
          <p:cNvPr id="9" name="Text 6"/>
          <p:cNvSpPr/>
          <p:nvPr/>
        </p:nvSpPr>
        <p:spPr>
          <a:xfrm>
            <a:off x="804672" y="1737360"/>
            <a:ext cx="5257800" cy="3017520"/>
          </a:xfrm>
          <a:prstGeom prst="rect">
            <a:avLst/>
          </a:prstGeom>
          <a:noFill/>
          <a:ln/>
        </p:spPr>
        <p:txBody>
          <a:bodyPr wrap="square" lIns="635" tIns="635" rIns="635" bIns="635" rtlCol="0" anchor="t">
            <a:normAutofit/>
          </a:bodyPr>
          <a:lstStyle/>
          <a:p>
            <a:r>
              <a:rPr lang="en-US" sz="1900" dirty="0">
                <a:solidFill>
                  <a:srgbClr val="1F2933"/>
                </a:solidFill>
                <a:latin typeface="Aptos" pitchFamily="34" charset="0"/>
                <a:ea typeface="Aptos" pitchFamily="34" charset="-122"/>
                <a:cs typeface="Aptos" pitchFamily="34" charset="-120"/>
              </a:rPr>
              <a:t>Сексистки стереотипи и сексуализиране</a:t>
            </a:r>
            <a:endParaRPr lang="en-US" sz="1900" dirty="0"/>
          </a:p>
          <a:p>
            <a:r>
              <a:rPr lang="en-US" sz="1900" dirty="0">
                <a:solidFill>
                  <a:srgbClr val="1F2933"/>
                </a:solidFill>
                <a:latin typeface="Aptos" pitchFamily="34" charset="0"/>
                <a:ea typeface="Aptos" pitchFamily="34" charset="-122"/>
                <a:cs typeface="Aptos" pitchFamily="34" charset="-120"/>
              </a:rPr>
              <a:t>Унижение или обидни „шеги“</a:t>
            </a:r>
            <a:endParaRPr lang="en-US" sz="1900" dirty="0"/>
          </a:p>
          <a:p>
            <a:r>
              <a:rPr lang="en-US" sz="1900" dirty="0">
                <a:solidFill>
                  <a:srgbClr val="1F2933"/>
                </a:solidFill>
                <a:latin typeface="Aptos" pitchFamily="34" charset="0"/>
                <a:ea typeface="Aptos" pitchFamily="34" charset="-122"/>
                <a:cs typeface="Aptos" pitchFamily="34" charset="-120"/>
              </a:rPr>
              <a:t>Безусловен авторитет и прекомерен контрол</a:t>
            </a:r>
            <a:endParaRPr lang="en-US" sz="1900" dirty="0"/>
          </a:p>
          <a:p>
            <a:r>
              <a:rPr lang="en-US" sz="1900" dirty="0">
                <a:solidFill>
                  <a:srgbClr val="1F2933"/>
                </a:solidFill>
                <a:latin typeface="Aptos" pitchFamily="34" charset="0"/>
                <a:ea typeface="Aptos" pitchFamily="34" charset="-122"/>
                <a:cs typeface="Aptos" pitchFamily="34" charset="-120"/>
              </a:rPr>
              <a:t>Размити лични/професионални граници</a:t>
            </a:r>
            <a:endParaRPr lang="en-US" sz="1900" dirty="0"/>
          </a:p>
          <a:p>
            <a:r>
              <a:rPr lang="en-US" sz="1900" dirty="0">
                <a:solidFill>
                  <a:srgbClr val="1F2933"/>
                </a:solidFill>
                <a:latin typeface="Aptos" pitchFamily="34" charset="0"/>
                <a:ea typeface="Aptos" pitchFamily="34" charset="-122"/>
                <a:cs typeface="Aptos" pitchFamily="34" charset="-120"/>
              </a:rPr>
              <a:t>Неравенство, приемано като нормална част от отборната култура</a:t>
            </a:r>
            <a:endParaRPr lang="en-US" sz="1900" dirty="0"/>
          </a:p>
        </p:txBody>
      </p:sp>
      <p:sp>
        <p:nvSpPr>
          <p:cNvPr id="10" name="Shape 7"/>
          <p:cNvSpPr/>
          <p:nvPr/>
        </p:nvSpPr>
        <p:spPr>
          <a:xfrm>
            <a:off x="777240" y="5257800"/>
            <a:ext cx="5394960" cy="713232"/>
          </a:xfrm>
          <a:prstGeom prst="roundRect">
            <a:avLst>
              <a:gd name="adj" fmla="val 10256"/>
            </a:avLst>
          </a:prstGeom>
          <a:solidFill>
            <a:srgbClr val="0F5D64"/>
          </a:solidFill>
          <a:ln w="12700">
            <a:solidFill>
              <a:srgbClr val="0F5D64"/>
            </a:solidFill>
            <a:prstDash val="solid"/>
          </a:ln>
        </p:spPr>
        <p:txBody>
          <a:bodyPr/>
          <a:lstStyle/>
          <a:p>
            <a:endParaRPr lang="el-GR"/>
          </a:p>
        </p:txBody>
      </p:sp>
      <p:sp>
        <p:nvSpPr>
          <p:cNvPr id="11" name="Text 8"/>
          <p:cNvSpPr/>
          <p:nvPr/>
        </p:nvSpPr>
        <p:spPr>
          <a:xfrm>
            <a:off x="978408" y="5376672"/>
            <a:ext cx="4992624" cy="512064"/>
          </a:xfrm>
          <a:prstGeom prst="rect">
            <a:avLst/>
          </a:prstGeom>
          <a:noFill/>
          <a:ln/>
        </p:spPr>
        <p:txBody>
          <a:bodyPr wrap="square" lIns="254" tIns="254" rIns="254" bIns="254" rtlCol="0" anchor="ctr">
            <a:normAutofit lnSpcReduction="10000"/>
          </a:bodyPr>
          <a:lstStyle/>
          <a:p>
            <a:pPr marL="0" indent="0" algn="ctr">
              <a:buNone/>
            </a:pPr>
            <a:r>
              <a:rPr lang="en-US" sz="1700" b="1" dirty="0">
                <a:solidFill>
                  <a:srgbClr val="FFFFFF"/>
                </a:solidFill>
              </a:rPr>
              <a:t>Преместете фокуса: от „кой е проблемът?“ към „какви условия позволяват проблемите да се развиват?“</a:t>
            </a:r>
            <a:endParaRPr lang="en-US" sz="1700" dirty="0"/>
          </a:p>
        </p:txBody>
      </p:sp>
      <p:pic>
        <p:nvPicPr>
          <p:cNvPr id="12" name="Εικόνα 11" descr="Δημιουργημένη εικόνα">
            <a:extLst>
              <a:ext uri="{FF2B5EF4-FFF2-40B4-BE49-F238E27FC236}">
                <a16:creationId xmlns:a16="http://schemas.microsoft.com/office/drawing/2014/main" id="{58778829-A67D-5973-F9EE-2E2619CE1742}"/>
              </a:ext>
            </a:extLst>
          </p:cNvPr>
          <p:cNvPicPr>
            <a:picLocks noChangeAspect="1"/>
          </p:cNvPicPr>
          <p:nvPr/>
        </p:nvPicPr>
        <p:blipFill>
          <a:blip r:embed="rId3"/>
          <a:stretch>
            <a:fillRect/>
          </a:stretch>
        </p:blipFill>
        <p:spPr>
          <a:xfrm>
            <a:off x="5759670" y="1353311"/>
            <a:ext cx="6158908" cy="3462543"/>
          </a:xfrm>
          <a:prstGeom prst="rect">
            <a:avLst/>
          </a:prstGeom>
        </p:spPr>
      </p:pic>
      <p:pic>
        <p:nvPicPr>
          <p:cNvPr id="7" name="Εικόνα 6">
            <a:extLst>
              <a:ext uri="{FF2B5EF4-FFF2-40B4-BE49-F238E27FC236}">
                <a16:creationId xmlns:a16="http://schemas.microsoft.com/office/drawing/2014/main" id="{D6510E43-3AAB-1A64-B2F8-2D86A4043844}"/>
              </a:ext>
            </a:extLst>
          </p:cNvPr>
          <p:cNvPicPr>
            <a:picLocks noChangeAspect="1"/>
          </p:cNvPicPr>
          <p:nvPr/>
        </p:nvPicPr>
        <p:blipFill>
          <a:blip r:embed="rId4"/>
          <a:stretch>
            <a:fillRect/>
          </a:stretch>
        </p:blipFill>
        <p:spPr>
          <a:xfrm>
            <a:off x="-33528" y="6156960"/>
            <a:ext cx="12192000" cy="701040"/>
          </a:xfrm>
          <a:prstGeom prst="rect">
            <a:avLst/>
          </a:prstGeom>
        </p:spPr>
      </p:pic>
      <p:sp>
        <p:nvSpPr>
          <p:cNvPr id="14" name="Shape 0">
            <a:extLst>
              <a:ext uri="{FF2B5EF4-FFF2-40B4-BE49-F238E27FC236}">
                <a16:creationId xmlns:a16="http://schemas.microsoft.com/office/drawing/2014/main" id="{2360C1A2-9A2A-355A-03F0-589F4D009977}"/>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2. Здравословни и уважителни взаимоотношения</a:t>
            </a:r>
            <a:endParaRPr lang="en-US" sz="850" dirty="0"/>
          </a:p>
        </p:txBody>
      </p:sp>
      <p:sp>
        <p:nvSpPr>
          <p:cNvPr id="4" name="Text 2"/>
          <p:cNvSpPr/>
          <p:nvPr/>
        </p:nvSpPr>
        <p:spPr>
          <a:xfrm>
            <a:off x="777240" y="384048"/>
            <a:ext cx="6675120" cy="493776"/>
          </a:xfrm>
          <a:prstGeom prst="rect">
            <a:avLst/>
          </a:prstGeom>
          <a:noFill/>
          <a:ln/>
        </p:spPr>
        <p:txBody>
          <a:bodyPr wrap="square" lIns="254" tIns="254" rIns="254" bIns="254" rtlCol="0" anchor="ctr">
            <a:normAutofit fontScale="85000" lnSpcReduction="1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Защитните взаимоотношения имат ясно разпознаваеми елементи</a:t>
            </a:r>
            <a:endParaRPr lang="en-US" sz="3100" dirty="0"/>
          </a:p>
        </p:txBody>
      </p:sp>
      <p:sp>
        <p:nvSpPr>
          <p:cNvPr id="5" name="Text 3"/>
          <p:cNvSpPr/>
          <p:nvPr/>
        </p:nvSpPr>
        <p:spPr>
          <a:xfrm>
            <a:off x="777240" y="950976"/>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Обучаемите трябва да разпознават как изглеждат добрите практики.</a:t>
            </a:r>
            <a:endParaRPr lang="en-US" sz="1280" dirty="0"/>
          </a:p>
        </p:txBody>
      </p:sp>
      <p:sp>
        <p:nvSpPr>
          <p:cNvPr id="8" name="Text 5"/>
          <p:cNvSpPr/>
          <p:nvPr/>
        </p:nvSpPr>
        <p:spPr>
          <a:xfrm>
            <a:off x="5623560" y="1261872"/>
            <a:ext cx="1691640" cy="320040"/>
          </a:xfrm>
          <a:prstGeom prst="rect">
            <a:avLst/>
          </a:prstGeom>
          <a:noFill/>
          <a:ln/>
        </p:spPr>
        <p:txBody>
          <a:bodyPr wrap="square" lIns="0" tIns="0" rIns="0" bIns="0" rtlCol="0" anchor="ctr"/>
          <a:lstStyle/>
          <a:p>
            <a:pPr marL="0" indent="0">
              <a:buNone/>
            </a:pPr>
            <a:r>
              <a:rPr lang="en-US" sz="2000" b="1" dirty="0">
                <a:solidFill>
                  <a:srgbClr val="0F5D64"/>
                </a:solidFill>
              </a:rPr>
              <a:t>Уважение</a:t>
            </a:r>
            <a:endParaRPr lang="en-US" sz="2000" dirty="0"/>
          </a:p>
        </p:txBody>
      </p:sp>
      <p:sp>
        <p:nvSpPr>
          <p:cNvPr id="9" name="Text 6"/>
          <p:cNvSpPr/>
          <p:nvPr/>
        </p:nvSpPr>
        <p:spPr>
          <a:xfrm>
            <a:off x="7452360" y="1280160"/>
            <a:ext cx="3749040" cy="274320"/>
          </a:xfrm>
          <a:prstGeom prst="rect">
            <a:avLst/>
          </a:prstGeom>
          <a:noFill/>
          <a:ln/>
        </p:spPr>
        <p:txBody>
          <a:bodyPr wrap="square" lIns="0" tIns="0" rIns="0" bIns="0" rtlCol="0" anchor="ctr"/>
          <a:lstStyle/>
          <a:p>
            <a:pPr marL="0" indent="0">
              <a:buNone/>
            </a:pPr>
            <a:r>
              <a:rPr lang="en-US" sz="1650" dirty="0">
                <a:solidFill>
                  <a:srgbClr val="1F2933"/>
                </a:solidFill>
              </a:rPr>
              <a:t>говорете и действайте с достойнство</a:t>
            </a:r>
            <a:endParaRPr lang="en-US" sz="1650" dirty="0"/>
          </a:p>
        </p:txBody>
      </p:sp>
      <p:sp>
        <p:nvSpPr>
          <p:cNvPr id="10" name="Shape 7"/>
          <p:cNvSpPr/>
          <p:nvPr/>
        </p:nvSpPr>
        <p:spPr>
          <a:xfrm>
            <a:off x="5623560" y="1719072"/>
            <a:ext cx="5212080" cy="0"/>
          </a:xfrm>
          <a:prstGeom prst="line">
            <a:avLst/>
          </a:prstGeom>
          <a:noFill/>
          <a:ln w="12700">
            <a:solidFill>
              <a:srgbClr val="EEDFCB"/>
            </a:solidFill>
            <a:prstDash val="solid"/>
          </a:ln>
        </p:spPr>
        <p:txBody>
          <a:bodyPr/>
          <a:lstStyle/>
          <a:p>
            <a:endParaRPr lang="el-GR"/>
          </a:p>
        </p:txBody>
      </p:sp>
      <p:sp>
        <p:nvSpPr>
          <p:cNvPr id="11" name="Text 8"/>
          <p:cNvSpPr/>
          <p:nvPr/>
        </p:nvSpPr>
        <p:spPr>
          <a:xfrm>
            <a:off x="5623560" y="2066544"/>
            <a:ext cx="1691640" cy="320040"/>
          </a:xfrm>
          <a:prstGeom prst="rect">
            <a:avLst/>
          </a:prstGeom>
          <a:noFill/>
          <a:ln/>
        </p:spPr>
        <p:txBody>
          <a:bodyPr wrap="square" lIns="0" tIns="0" rIns="0" bIns="0" rtlCol="0" anchor="ctr"/>
          <a:lstStyle/>
          <a:p>
            <a:pPr marL="0" indent="0">
              <a:buNone/>
            </a:pPr>
            <a:r>
              <a:rPr lang="en-US" sz="2000" b="1" dirty="0">
                <a:solidFill>
                  <a:srgbClr val="0F5D64"/>
                </a:solidFill>
              </a:rPr>
              <a:t>Равенство</a:t>
            </a:r>
            <a:endParaRPr lang="en-US" sz="2000" dirty="0"/>
          </a:p>
        </p:txBody>
      </p:sp>
      <p:sp>
        <p:nvSpPr>
          <p:cNvPr id="12" name="Text 9"/>
          <p:cNvSpPr/>
          <p:nvPr/>
        </p:nvSpPr>
        <p:spPr>
          <a:xfrm>
            <a:off x="7452360" y="2084832"/>
            <a:ext cx="3749040" cy="274320"/>
          </a:xfrm>
          <a:prstGeom prst="rect">
            <a:avLst/>
          </a:prstGeom>
          <a:noFill/>
          <a:ln/>
        </p:spPr>
        <p:txBody>
          <a:bodyPr wrap="square" lIns="0" tIns="0" rIns="0" bIns="0" rtlCol="0" anchor="ctr"/>
          <a:lstStyle/>
          <a:p>
            <a:pPr marL="0" indent="0">
              <a:buNone/>
            </a:pPr>
            <a:r>
              <a:rPr lang="en-US" sz="1650" dirty="0">
                <a:solidFill>
                  <a:srgbClr val="1F2933"/>
                </a:solidFill>
              </a:rPr>
              <a:t>никоя роля, пол или статус не оправдава неуважението</a:t>
            </a:r>
            <a:endParaRPr lang="en-US" sz="1650" dirty="0"/>
          </a:p>
        </p:txBody>
      </p:sp>
      <p:sp>
        <p:nvSpPr>
          <p:cNvPr id="13" name="Shape 10"/>
          <p:cNvSpPr/>
          <p:nvPr/>
        </p:nvSpPr>
        <p:spPr>
          <a:xfrm>
            <a:off x="5623560" y="2523744"/>
            <a:ext cx="5212080" cy="0"/>
          </a:xfrm>
          <a:prstGeom prst="line">
            <a:avLst/>
          </a:prstGeom>
          <a:noFill/>
          <a:ln w="12700">
            <a:solidFill>
              <a:srgbClr val="EEDFCB"/>
            </a:solidFill>
            <a:prstDash val="solid"/>
          </a:ln>
        </p:spPr>
        <p:txBody>
          <a:bodyPr/>
          <a:lstStyle/>
          <a:p>
            <a:endParaRPr lang="el-GR"/>
          </a:p>
        </p:txBody>
      </p:sp>
      <p:sp>
        <p:nvSpPr>
          <p:cNvPr id="14" name="Text 11"/>
          <p:cNvSpPr/>
          <p:nvPr/>
        </p:nvSpPr>
        <p:spPr>
          <a:xfrm>
            <a:off x="5623560" y="2871216"/>
            <a:ext cx="1691640" cy="320040"/>
          </a:xfrm>
          <a:prstGeom prst="rect">
            <a:avLst/>
          </a:prstGeom>
          <a:noFill/>
          <a:ln/>
        </p:spPr>
        <p:txBody>
          <a:bodyPr wrap="square" lIns="0" tIns="0" rIns="0" bIns="0" rtlCol="0" anchor="ctr"/>
          <a:lstStyle/>
          <a:p>
            <a:pPr marL="0" indent="0">
              <a:buNone/>
            </a:pPr>
            <a:r>
              <a:rPr lang="en-US" sz="2000" b="1" dirty="0">
                <a:solidFill>
                  <a:srgbClr val="0F5D64"/>
                </a:solidFill>
              </a:rPr>
              <a:t>Автономност</a:t>
            </a:r>
            <a:endParaRPr lang="en-US" sz="2000" dirty="0"/>
          </a:p>
        </p:txBody>
      </p:sp>
      <p:sp>
        <p:nvSpPr>
          <p:cNvPr id="15" name="Text 12"/>
          <p:cNvSpPr/>
          <p:nvPr/>
        </p:nvSpPr>
        <p:spPr>
          <a:xfrm>
            <a:off x="7452360" y="2889504"/>
            <a:ext cx="3749040" cy="274320"/>
          </a:xfrm>
          <a:prstGeom prst="rect">
            <a:avLst/>
          </a:prstGeom>
          <a:noFill/>
          <a:ln/>
        </p:spPr>
        <p:txBody>
          <a:bodyPr wrap="square" lIns="0" tIns="0" rIns="0" bIns="0" rtlCol="0" anchor="ctr"/>
          <a:lstStyle/>
          <a:p>
            <a:pPr marL="0" indent="0">
              <a:buNone/>
            </a:pPr>
            <a:r>
              <a:rPr lang="en-US" sz="1650" dirty="0">
                <a:solidFill>
                  <a:srgbClr val="1F2933"/>
                </a:solidFill>
              </a:rPr>
              <a:t>спортистите могат да изразяват предпочитания и граници</a:t>
            </a:r>
            <a:endParaRPr lang="en-US" sz="1650" dirty="0"/>
          </a:p>
        </p:txBody>
      </p:sp>
      <p:sp>
        <p:nvSpPr>
          <p:cNvPr id="16" name="Shape 13"/>
          <p:cNvSpPr/>
          <p:nvPr/>
        </p:nvSpPr>
        <p:spPr>
          <a:xfrm>
            <a:off x="5623560" y="3328416"/>
            <a:ext cx="5212080" cy="0"/>
          </a:xfrm>
          <a:prstGeom prst="line">
            <a:avLst/>
          </a:prstGeom>
          <a:noFill/>
          <a:ln w="12700">
            <a:solidFill>
              <a:srgbClr val="EEDFCB"/>
            </a:solidFill>
            <a:prstDash val="solid"/>
          </a:ln>
        </p:spPr>
        <p:txBody>
          <a:bodyPr/>
          <a:lstStyle/>
          <a:p>
            <a:endParaRPr lang="el-GR"/>
          </a:p>
        </p:txBody>
      </p:sp>
      <p:sp>
        <p:nvSpPr>
          <p:cNvPr id="17" name="Text 14"/>
          <p:cNvSpPr/>
          <p:nvPr/>
        </p:nvSpPr>
        <p:spPr>
          <a:xfrm>
            <a:off x="5623560" y="3675888"/>
            <a:ext cx="1691640" cy="320040"/>
          </a:xfrm>
          <a:prstGeom prst="rect">
            <a:avLst/>
          </a:prstGeom>
          <a:noFill/>
          <a:ln/>
        </p:spPr>
        <p:txBody>
          <a:bodyPr wrap="square" lIns="0" tIns="0" rIns="0" bIns="0" rtlCol="0" anchor="ctr"/>
          <a:lstStyle/>
          <a:p>
            <a:pPr marL="0" indent="0">
              <a:buNone/>
            </a:pPr>
            <a:r>
              <a:rPr lang="en-US" sz="2000" b="1" dirty="0">
                <a:solidFill>
                  <a:srgbClr val="0F5D64"/>
                </a:solidFill>
              </a:rPr>
              <a:t>Доверие</a:t>
            </a:r>
            <a:endParaRPr lang="en-US" sz="2000" dirty="0"/>
          </a:p>
        </p:txBody>
      </p:sp>
      <p:sp>
        <p:nvSpPr>
          <p:cNvPr id="18" name="Text 15"/>
          <p:cNvSpPr/>
          <p:nvPr/>
        </p:nvSpPr>
        <p:spPr>
          <a:xfrm>
            <a:off x="7452360" y="3694176"/>
            <a:ext cx="3749040" cy="274320"/>
          </a:xfrm>
          <a:prstGeom prst="rect">
            <a:avLst/>
          </a:prstGeom>
          <a:noFill/>
          <a:ln/>
        </p:spPr>
        <p:txBody>
          <a:bodyPr wrap="square" lIns="0" tIns="0" rIns="0" bIns="0" rtlCol="0" anchor="ctr"/>
          <a:lstStyle/>
          <a:p>
            <a:pPr marL="0" indent="0">
              <a:buNone/>
            </a:pPr>
            <a:r>
              <a:rPr lang="en-US" sz="1650" dirty="0">
                <a:solidFill>
                  <a:srgbClr val="1F2933"/>
                </a:solidFill>
              </a:rPr>
              <a:t>решенията и взаимодействията са прозрачни</a:t>
            </a:r>
            <a:endParaRPr lang="en-US" sz="1650" dirty="0"/>
          </a:p>
        </p:txBody>
      </p:sp>
      <p:sp>
        <p:nvSpPr>
          <p:cNvPr id="19" name="Shape 16"/>
          <p:cNvSpPr/>
          <p:nvPr/>
        </p:nvSpPr>
        <p:spPr>
          <a:xfrm>
            <a:off x="5623560" y="4133088"/>
            <a:ext cx="5212080" cy="0"/>
          </a:xfrm>
          <a:prstGeom prst="line">
            <a:avLst/>
          </a:prstGeom>
          <a:noFill/>
          <a:ln w="12700">
            <a:solidFill>
              <a:srgbClr val="EEDFCB"/>
            </a:solidFill>
            <a:prstDash val="solid"/>
          </a:ln>
        </p:spPr>
        <p:txBody>
          <a:bodyPr/>
          <a:lstStyle/>
          <a:p>
            <a:endParaRPr lang="el-GR"/>
          </a:p>
        </p:txBody>
      </p:sp>
      <p:sp>
        <p:nvSpPr>
          <p:cNvPr id="20" name="Text 17"/>
          <p:cNvSpPr/>
          <p:nvPr/>
        </p:nvSpPr>
        <p:spPr>
          <a:xfrm>
            <a:off x="5623560" y="4480560"/>
            <a:ext cx="1691640" cy="320040"/>
          </a:xfrm>
          <a:prstGeom prst="rect">
            <a:avLst/>
          </a:prstGeom>
          <a:noFill/>
          <a:ln/>
        </p:spPr>
        <p:txBody>
          <a:bodyPr wrap="square" lIns="0" tIns="0" rIns="0" bIns="0" rtlCol="0" anchor="ctr"/>
          <a:lstStyle/>
          <a:p>
            <a:pPr marL="0" indent="0">
              <a:buNone/>
            </a:pPr>
            <a:r>
              <a:rPr lang="en-US" sz="2000" b="1" dirty="0">
                <a:solidFill>
                  <a:srgbClr val="0F5D64"/>
                </a:solidFill>
              </a:rPr>
              <a:t>Граници</a:t>
            </a:r>
            <a:endParaRPr lang="en-US" sz="2000" dirty="0"/>
          </a:p>
        </p:txBody>
      </p:sp>
      <p:sp>
        <p:nvSpPr>
          <p:cNvPr id="21" name="Text 18"/>
          <p:cNvSpPr/>
          <p:nvPr/>
        </p:nvSpPr>
        <p:spPr>
          <a:xfrm>
            <a:off x="7452360" y="4498848"/>
            <a:ext cx="3749040" cy="274320"/>
          </a:xfrm>
          <a:prstGeom prst="rect">
            <a:avLst/>
          </a:prstGeom>
          <a:noFill/>
          <a:ln/>
        </p:spPr>
        <p:txBody>
          <a:bodyPr wrap="square" lIns="0" tIns="0" rIns="0" bIns="0" rtlCol="0" anchor="ctr"/>
          <a:lstStyle/>
          <a:p>
            <a:pPr marL="0" indent="0">
              <a:buNone/>
            </a:pPr>
            <a:r>
              <a:rPr lang="en-US" sz="1650" dirty="0">
                <a:solidFill>
                  <a:srgbClr val="1F2933"/>
                </a:solidFill>
              </a:rPr>
              <a:t>ролите остават ясни и безопасни</a:t>
            </a:r>
            <a:endParaRPr lang="en-US" sz="1650" dirty="0"/>
          </a:p>
        </p:txBody>
      </p:sp>
      <p:sp>
        <p:nvSpPr>
          <p:cNvPr id="22" name="Shape 19"/>
          <p:cNvSpPr/>
          <p:nvPr/>
        </p:nvSpPr>
        <p:spPr>
          <a:xfrm>
            <a:off x="5623560" y="4937760"/>
            <a:ext cx="5212080" cy="0"/>
          </a:xfrm>
          <a:prstGeom prst="line">
            <a:avLst/>
          </a:prstGeom>
          <a:noFill/>
          <a:ln w="12700">
            <a:solidFill>
              <a:srgbClr val="EEDFCB"/>
            </a:solidFill>
            <a:prstDash val="solid"/>
          </a:ln>
        </p:spPr>
        <p:txBody>
          <a:bodyPr/>
          <a:lstStyle/>
          <a:p>
            <a:endParaRPr lang="el-GR"/>
          </a:p>
        </p:txBody>
      </p:sp>
      <p:sp>
        <p:nvSpPr>
          <p:cNvPr id="23" name="Shape 20"/>
          <p:cNvSpPr/>
          <p:nvPr/>
        </p:nvSpPr>
        <p:spPr>
          <a:xfrm>
            <a:off x="5623560" y="5577840"/>
            <a:ext cx="5440680" cy="530352"/>
          </a:xfrm>
          <a:prstGeom prst="roundRect">
            <a:avLst>
              <a:gd name="adj" fmla="val 13793"/>
            </a:avLst>
          </a:prstGeom>
          <a:solidFill>
            <a:srgbClr val="B76455"/>
          </a:solidFill>
          <a:ln w="12700">
            <a:solidFill>
              <a:srgbClr val="B76455"/>
            </a:solidFill>
            <a:prstDash val="solid"/>
          </a:ln>
        </p:spPr>
        <p:txBody>
          <a:bodyPr/>
          <a:lstStyle/>
          <a:p>
            <a:endParaRPr lang="el-GR"/>
          </a:p>
        </p:txBody>
      </p:sp>
      <p:sp>
        <p:nvSpPr>
          <p:cNvPr id="24" name="Text 21"/>
          <p:cNvSpPr/>
          <p:nvPr/>
        </p:nvSpPr>
        <p:spPr>
          <a:xfrm>
            <a:off x="5824728" y="5696712"/>
            <a:ext cx="5038344" cy="329184"/>
          </a:xfrm>
          <a:prstGeom prst="rect">
            <a:avLst/>
          </a:prstGeom>
          <a:noFill/>
          <a:ln/>
        </p:spPr>
        <p:txBody>
          <a:bodyPr wrap="square" lIns="254" tIns="254" rIns="254" bIns="254" rtlCol="0" anchor="ctr">
            <a:normAutofit fontScale="77500" lnSpcReduction="20000"/>
          </a:bodyPr>
          <a:lstStyle/>
          <a:p>
            <a:pPr marL="0" indent="0" algn="ctr">
              <a:buNone/>
            </a:pPr>
            <a:r>
              <a:rPr lang="en-US" sz="1700" b="1" dirty="0">
                <a:solidFill>
                  <a:srgbClr val="FFFFFF"/>
                </a:solidFill>
              </a:rPr>
              <a:t>Спортните резултати никога не оправдават унижението, сплашването или прекомерния контрол.</a:t>
            </a:r>
            <a:endParaRPr lang="en-US" sz="1700" dirty="0"/>
          </a:p>
        </p:txBody>
      </p:sp>
      <p:pic>
        <p:nvPicPr>
          <p:cNvPr id="25" name="Εικόνα 24" descr="Δημιουργημένη εικόνα">
            <a:extLst>
              <a:ext uri="{FF2B5EF4-FFF2-40B4-BE49-F238E27FC236}">
                <a16:creationId xmlns:a16="http://schemas.microsoft.com/office/drawing/2014/main" id="{9F365928-4759-C55C-4394-2927C597F485}"/>
              </a:ext>
            </a:extLst>
          </p:cNvPr>
          <p:cNvPicPr>
            <a:picLocks noChangeAspect="1"/>
          </p:cNvPicPr>
          <p:nvPr/>
        </p:nvPicPr>
        <p:blipFill>
          <a:blip r:embed="rId3"/>
          <a:stretch>
            <a:fillRect/>
          </a:stretch>
        </p:blipFill>
        <p:spPr>
          <a:xfrm>
            <a:off x="274320" y="1434873"/>
            <a:ext cx="5212080" cy="4143177"/>
          </a:xfrm>
          <a:prstGeom prst="rect">
            <a:avLst/>
          </a:prstGeom>
        </p:spPr>
      </p:pic>
      <p:pic>
        <p:nvPicPr>
          <p:cNvPr id="7" name="Εικόνα 6">
            <a:extLst>
              <a:ext uri="{FF2B5EF4-FFF2-40B4-BE49-F238E27FC236}">
                <a16:creationId xmlns:a16="http://schemas.microsoft.com/office/drawing/2014/main" id="{3F0B8349-008D-C641-235A-548EE96841FF}"/>
              </a:ext>
            </a:extLst>
          </p:cNvPr>
          <p:cNvPicPr>
            <a:picLocks noChangeAspect="1"/>
          </p:cNvPicPr>
          <p:nvPr/>
        </p:nvPicPr>
        <p:blipFill>
          <a:blip r:embed="rId4"/>
          <a:stretch>
            <a:fillRect/>
          </a:stretch>
        </p:blipFill>
        <p:spPr>
          <a:xfrm>
            <a:off x="-71022" y="6187410"/>
            <a:ext cx="12192000" cy="701040"/>
          </a:xfrm>
          <a:prstGeom prst="rect">
            <a:avLst/>
          </a:prstGeom>
        </p:spPr>
      </p:pic>
      <p:sp>
        <p:nvSpPr>
          <p:cNvPr id="27" name="Shape 0">
            <a:extLst>
              <a:ext uri="{FF2B5EF4-FFF2-40B4-BE49-F238E27FC236}">
                <a16:creationId xmlns:a16="http://schemas.microsoft.com/office/drawing/2014/main" id="{FED9A561-99A1-D0DD-0E90-4590F0BC49E6}"/>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2. Здравословни и уважителни взаимоотношения</a:t>
            </a:r>
            <a:endParaRPr lang="en-US" sz="850" dirty="0"/>
          </a:p>
        </p:txBody>
      </p:sp>
      <p:sp>
        <p:nvSpPr>
          <p:cNvPr id="4" name="Text 2"/>
          <p:cNvSpPr/>
          <p:nvPr/>
        </p:nvSpPr>
        <p:spPr>
          <a:xfrm>
            <a:off x="781812" y="374904"/>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Използвайте властта отговорно</a:t>
            </a:r>
            <a:endParaRPr lang="en-US" sz="3100" dirty="0"/>
          </a:p>
        </p:txBody>
      </p:sp>
      <p:sp>
        <p:nvSpPr>
          <p:cNvPr id="5" name="Text 3"/>
          <p:cNvSpPr/>
          <p:nvPr/>
        </p:nvSpPr>
        <p:spPr>
          <a:xfrm>
            <a:off x="818388" y="950976"/>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Авторитетът в спорта трябва да подкрепя автономността на спортиста, а не да увеличава личния контрол.</a:t>
            </a:r>
            <a:endParaRPr lang="en-US" sz="1280" dirty="0"/>
          </a:p>
        </p:txBody>
      </p:sp>
      <p:sp>
        <p:nvSpPr>
          <p:cNvPr id="6" name="Shape 4"/>
          <p:cNvSpPr/>
          <p:nvPr/>
        </p:nvSpPr>
        <p:spPr>
          <a:xfrm>
            <a:off x="731520" y="1353312"/>
            <a:ext cx="2331720" cy="2194560"/>
          </a:xfrm>
          <a:prstGeom prst="roundRect">
            <a:avLst>
              <a:gd name="adj" fmla="val 3333"/>
            </a:avLst>
          </a:prstGeom>
          <a:solidFill>
            <a:srgbClr val="FFFFFF"/>
          </a:solidFill>
          <a:ln w="12700">
            <a:solidFill>
              <a:srgbClr val="EEDFCB"/>
            </a:solidFill>
            <a:prstDash val="solid"/>
          </a:ln>
        </p:spPr>
        <p:txBody>
          <a:bodyPr/>
          <a:lstStyle/>
          <a:p>
            <a:endParaRPr lang="el-GR"/>
          </a:p>
        </p:txBody>
      </p:sp>
      <p:sp>
        <p:nvSpPr>
          <p:cNvPr id="7" name="Text 5"/>
          <p:cNvSpPr/>
          <p:nvPr/>
        </p:nvSpPr>
        <p:spPr>
          <a:xfrm>
            <a:off x="932688" y="1673352"/>
            <a:ext cx="1920240" cy="347472"/>
          </a:xfrm>
          <a:prstGeom prst="rect">
            <a:avLst/>
          </a:prstGeom>
          <a:noFill/>
          <a:ln/>
        </p:spPr>
        <p:txBody>
          <a:bodyPr wrap="square" lIns="0" tIns="0" rIns="0" bIns="0" rtlCol="0" anchor="ctr"/>
          <a:lstStyle/>
          <a:p>
            <a:pPr marL="0" indent="0" algn="ctr">
              <a:buNone/>
            </a:pPr>
            <a:r>
              <a:rPr lang="en-US" sz="2200" b="1" dirty="0">
                <a:solidFill>
                  <a:srgbClr val="0F5D64"/>
                </a:solidFill>
              </a:rPr>
              <a:t>Обяснявайте</a:t>
            </a:r>
            <a:endParaRPr lang="en-US" sz="2200" dirty="0"/>
          </a:p>
        </p:txBody>
      </p:sp>
      <p:sp>
        <p:nvSpPr>
          <p:cNvPr id="8" name="Text 6"/>
          <p:cNvSpPr/>
          <p:nvPr/>
        </p:nvSpPr>
        <p:spPr>
          <a:xfrm>
            <a:off x="987552" y="2240280"/>
            <a:ext cx="1783080" cy="713232"/>
          </a:xfrm>
          <a:prstGeom prst="rect">
            <a:avLst/>
          </a:prstGeom>
          <a:noFill/>
          <a:ln/>
        </p:spPr>
        <p:txBody>
          <a:bodyPr wrap="square" lIns="381" tIns="381" rIns="381" bIns="381" rtlCol="0" anchor="ctr">
            <a:normAutofit/>
          </a:bodyPr>
          <a:lstStyle/>
          <a:p>
            <a:pPr marL="0" indent="0" algn="ctr">
              <a:buNone/>
            </a:pPr>
            <a:r>
              <a:rPr lang="en-US" sz="1520" dirty="0">
                <a:solidFill>
                  <a:srgbClr val="1F2933"/>
                </a:solidFill>
              </a:rPr>
              <a:t>решенията, които засягат спортистите</a:t>
            </a:r>
            <a:endParaRPr lang="en-US" sz="1520" dirty="0"/>
          </a:p>
        </p:txBody>
      </p:sp>
      <p:sp>
        <p:nvSpPr>
          <p:cNvPr id="9" name="Shape 7"/>
          <p:cNvSpPr/>
          <p:nvPr/>
        </p:nvSpPr>
        <p:spPr>
          <a:xfrm>
            <a:off x="3520440" y="1353312"/>
            <a:ext cx="2331720" cy="2194560"/>
          </a:xfrm>
          <a:prstGeom prst="roundRect">
            <a:avLst>
              <a:gd name="adj" fmla="val 3333"/>
            </a:avLst>
          </a:prstGeom>
          <a:solidFill>
            <a:srgbClr val="F3E7D6"/>
          </a:solidFill>
          <a:ln w="12700">
            <a:solidFill>
              <a:srgbClr val="EEDFCB"/>
            </a:solidFill>
            <a:prstDash val="solid"/>
          </a:ln>
        </p:spPr>
        <p:txBody>
          <a:bodyPr/>
          <a:lstStyle/>
          <a:p>
            <a:endParaRPr lang="el-GR"/>
          </a:p>
        </p:txBody>
      </p:sp>
      <p:sp>
        <p:nvSpPr>
          <p:cNvPr id="10" name="Text 8"/>
          <p:cNvSpPr/>
          <p:nvPr/>
        </p:nvSpPr>
        <p:spPr>
          <a:xfrm>
            <a:off x="3721608" y="1673352"/>
            <a:ext cx="1920240" cy="347472"/>
          </a:xfrm>
          <a:prstGeom prst="rect">
            <a:avLst/>
          </a:prstGeom>
          <a:noFill/>
          <a:ln/>
        </p:spPr>
        <p:txBody>
          <a:bodyPr wrap="square" lIns="0" tIns="0" rIns="0" bIns="0" rtlCol="0" anchor="ctr"/>
          <a:lstStyle/>
          <a:p>
            <a:pPr marL="0" indent="0" algn="ctr">
              <a:buNone/>
            </a:pPr>
            <a:r>
              <a:rPr lang="en-US" sz="2200" b="1" dirty="0">
                <a:solidFill>
                  <a:srgbClr val="0F5D64"/>
                </a:solidFill>
              </a:rPr>
              <a:t>Насърчавайте</a:t>
            </a:r>
            <a:endParaRPr lang="en-US" sz="2200" dirty="0"/>
          </a:p>
        </p:txBody>
      </p:sp>
      <p:sp>
        <p:nvSpPr>
          <p:cNvPr id="11" name="Text 9"/>
          <p:cNvSpPr/>
          <p:nvPr/>
        </p:nvSpPr>
        <p:spPr>
          <a:xfrm>
            <a:off x="3776472" y="2240280"/>
            <a:ext cx="1783080" cy="713232"/>
          </a:xfrm>
          <a:prstGeom prst="rect">
            <a:avLst/>
          </a:prstGeom>
          <a:noFill/>
          <a:ln/>
        </p:spPr>
        <p:txBody>
          <a:bodyPr wrap="square" lIns="381" tIns="381" rIns="381" bIns="381" rtlCol="0" anchor="ctr">
            <a:normAutofit/>
          </a:bodyPr>
          <a:lstStyle/>
          <a:p>
            <a:pPr marL="0" indent="0" algn="ctr">
              <a:buNone/>
            </a:pPr>
            <a:r>
              <a:rPr lang="en-US" sz="1520" dirty="0">
                <a:solidFill>
                  <a:srgbClr val="1F2933"/>
                </a:solidFill>
              </a:rPr>
              <a:t>въпроси и предпочитания</a:t>
            </a:r>
            <a:endParaRPr lang="en-US" sz="1520" dirty="0"/>
          </a:p>
        </p:txBody>
      </p:sp>
      <p:sp>
        <p:nvSpPr>
          <p:cNvPr id="12" name="Shape 10"/>
          <p:cNvSpPr/>
          <p:nvPr/>
        </p:nvSpPr>
        <p:spPr>
          <a:xfrm>
            <a:off x="6309360" y="1353312"/>
            <a:ext cx="2331720" cy="2194560"/>
          </a:xfrm>
          <a:prstGeom prst="roundRect">
            <a:avLst>
              <a:gd name="adj" fmla="val 3333"/>
            </a:avLst>
          </a:prstGeom>
          <a:solidFill>
            <a:srgbClr val="FFFFFF"/>
          </a:solidFill>
          <a:ln w="12700">
            <a:solidFill>
              <a:srgbClr val="EEDFCB"/>
            </a:solidFill>
            <a:prstDash val="solid"/>
          </a:ln>
        </p:spPr>
        <p:txBody>
          <a:bodyPr/>
          <a:lstStyle/>
          <a:p>
            <a:endParaRPr lang="el-GR"/>
          </a:p>
        </p:txBody>
      </p:sp>
      <p:sp>
        <p:nvSpPr>
          <p:cNvPr id="13" name="Text 11"/>
          <p:cNvSpPr/>
          <p:nvPr/>
        </p:nvSpPr>
        <p:spPr>
          <a:xfrm>
            <a:off x="6510528" y="1673352"/>
            <a:ext cx="1920240" cy="347472"/>
          </a:xfrm>
          <a:prstGeom prst="rect">
            <a:avLst/>
          </a:prstGeom>
          <a:noFill/>
          <a:ln/>
        </p:spPr>
        <p:txBody>
          <a:bodyPr wrap="square" lIns="0" tIns="0" rIns="0" bIns="0" rtlCol="0" anchor="ctr"/>
          <a:lstStyle/>
          <a:p>
            <a:pPr marL="0" indent="0" algn="ctr">
              <a:buNone/>
            </a:pPr>
            <a:r>
              <a:rPr lang="en-US" sz="2200" b="1" dirty="0">
                <a:solidFill>
                  <a:srgbClr val="0F5D64"/>
                </a:solidFill>
              </a:rPr>
              <a:t>Избягвайте</a:t>
            </a:r>
            <a:endParaRPr lang="en-US" sz="2200" dirty="0"/>
          </a:p>
        </p:txBody>
      </p:sp>
      <p:sp>
        <p:nvSpPr>
          <p:cNvPr id="14" name="Text 12"/>
          <p:cNvSpPr/>
          <p:nvPr/>
        </p:nvSpPr>
        <p:spPr>
          <a:xfrm>
            <a:off x="6565392" y="2240280"/>
            <a:ext cx="1783080" cy="713232"/>
          </a:xfrm>
          <a:prstGeom prst="rect">
            <a:avLst/>
          </a:prstGeom>
          <a:noFill/>
          <a:ln/>
        </p:spPr>
        <p:txBody>
          <a:bodyPr wrap="square" lIns="381" tIns="381" rIns="381" bIns="381" rtlCol="0" anchor="ctr">
            <a:normAutofit/>
          </a:bodyPr>
          <a:lstStyle/>
          <a:p>
            <a:pPr marL="0" indent="0" algn="ctr">
              <a:buNone/>
            </a:pPr>
            <a:r>
              <a:rPr lang="en-US" sz="1520" dirty="0">
                <a:solidFill>
                  <a:srgbClr val="1F2933"/>
                </a:solidFill>
              </a:rPr>
              <a:t>потайност, фаворизиране и личен натиск</a:t>
            </a:r>
            <a:endParaRPr lang="en-US" sz="1520" dirty="0"/>
          </a:p>
        </p:txBody>
      </p:sp>
      <p:sp>
        <p:nvSpPr>
          <p:cNvPr id="15" name="Shape 13"/>
          <p:cNvSpPr/>
          <p:nvPr/>
        </p:nvSpPr>
        <p:spPr>
          <a:xfrm>
            <a:off x="9098280" y="1353312"/>
            <a:ext cx="2331720" cy="2194560"/>
          </a:xfrm>
          <a:prstGeom prst="roundRect">
            <a:avLst>
              <a:gd name="adj" fmla="val 3333"/>
            </a:avLst>
          </a:prstGeom>
          <a:solidFill>
            <a:srgbClr val="F3E7D6"/>
          </a:solidFill>
          <a:ln w="12700">
            <a:solidFill>
              <a:srgbClr val="EEDFCB"/>
            </a:solidFill>
            <a:prstDash val="solid"/>
          </a:ln>
        </p:spPr>
        <p:txBody>
          <a:bodyPr/>
          <a:lstStyle/>
          <a:p>
            <a:endParaRPr lang="el-GR"/>
          </a:p>
        </p:txBody>
      </p:sp>
      <p:sp>
        <p:nvSpPr>
          <p:cNvPr id="16" name="Text 14"/>
          <p:cNvSpPr/>
          <p:nvPr/>
        </p:nvSpPr>
        <p:spPr>
          <a:xfrm>
            <a:off x="9299448" y="1673352"/>
            <a:ext cx="1920240" cy="347472"/>
          </a:xfrm>
          <a:prstGeom prst="rect">
            <a:avLst/>
          </a:prstGeom>
          <a:noFill/>
          <a:ln/>
        </p:spPr>
        <p:txBody>
          <a:bodyPr wrap="square" lIns="0" tIns="0" rIns="0" bIns="0" rtlCol="0" anchor="ctr"/>
          <a:lstStyle/>
          <a:p>
            <a:pPr marL="0" indent="0" algn="ctr">
              <a:buNone/>
            </a:pPr>
            <a:r>
              <a:rPr lang="en-US" sz="2200" b="1" dirty="0">
                <a:solidFill>
                  <a:srgbClr val="0F5D64"/>
                </a:solidFill>
              </a:rPr>
              <a:t>Проверявайте</a:t>
            </a:r>
            <a:endParaRPr lang="en-US" sz="2200" dirty="0"/>
          </a:p>
        </p:txBody>
      </p:sp>
      <p:sp>
        <p:nvSpPr>
          <p:cNvPr id="17" name="Text 15"/>
          <p:cNvSpPr/>
          <p:nvPr/>
        </p:nvSpPr>
        <p:spPr>
          <a:xfrm>
            <a:off x="9354312" y="2240280"/>
            <a:ext cx="1783080" cy="713232"/>
          </a:xfrm>
          <a:prstGeom prst="rect">
            <a:avLst/>
          </a:prstGeom>
          <a:noFill/>
          <a:ln/>
        </p:spPr>
        <p:txBody>
          <a:bodyPr wrap="square" lIns="381" tIns="381" rIns="381" bIns="381" rtlCol="0" anchor="ctr">
            <a:normAutofit/>
          </a:bodyPr>
          <a:lstStyle/>
          <a:p>
            <a:pPr marL="0" indent="0" algn="ctr">
              <a:buNone/>
            </a:pPr>
            <a:r>
              <a:rPr lang="en-US" sz="1520" dirty="0">
                <a:solidFill>
                  <a:srgbClr val="1F2933"/>
                </a:solidFill>
              </a:rPr>
              <a:t>дали спортистите могат безопасно да поставят граници</a:t>
            </a:r>
            <a:endParaRPr lang="en-US" sz="1520" dirty="0"/>
          </a:p>
        </p:txBody>
      </p:sp>
      <p:sp>
        <p:nvSpPr>
          <p:cNvPr id="18" name="Shape 16"/>
          <p:cNvSpPr/>
          <p:nvPr/>
        </p:nvSpPr>
        <p:spPr>
          <a:xfrm>
            <a:off x="1234440" y="4279392"/>
            <a:ext cx="9692640" cy="777240"/>
          </a:xfrm>
          <a:prstGeom prst="roundRect">
            <a:avLst>
              <a:gd name="adj" fmla="val 9412"/>
            </a:avLst>
          </a:prstGeom>
          <a:solidFill>
            <a:srgbClr val="0F5D64"/>
          </a:solidFill>
          <a:ln w="12700">
            <a:solidFill>
              <a:srgbClr val="0F5D64"/>
            </a:solidFill>
            <a:prstDash val="solid"/>
          </a:ln>
        </p:spPr>
        <p:txBody>
          <a:bodyPr/>
          <a:lstStyle/>
          <a:p>
            <a:endParaRPr lang="el-GR"/>
          </a:p>
        </p:txBody>
      </p:sp>
      <p:sp>
        <p:nvSpPr>
          <p:cNvPr id="19" name="Text 17"/>
          <p:cNvSpPr/>
          <p:nvPr/>
        </p:nvSpPr>
        <p:spPr>
          <a:xfrm>
            <a:off x="1463040" y="4489704"/>
            <a:ext cx="9235440" cy="320040"/>
          </a:xfrm>
          <a:prstGeom prst="rect">
            <a:avLst/>
          </a:prstGeom>
          <a:noFill/>
          <a:ln/>
        </p:spPr>
        <p:txBody>
          <a:bodyPr wrap="square" lIns="0" tIns="0" rIns="0" bIns="0" rtlCol="0" anchor="ctr"/>
          <a:lstStyle/>
          <a:p>
            <a:pPr marL="0" indent="0" algn="ctr">
              <a:buNone/>
            </a:pPr>
            <a:r>
              <a:rPr lang="en-US" sz="2000" b="1" dirty="0">
                <a:solidFill>
                  <a:srgbClr val="FFFFFF"/>
                </a:solidFill>
              </a:rPr>
              <a:t>Практическо правило: необходимо, прозрачно, уважително и пропорционално ли е това взаимодействие?</a:t>
            </a:r>
            <a:endParaRPr lang="en-US" sz="2000" dirty="0"/>
          </a:p>
        </p:txBody>
      </p:sp>
      <p:sp>
        <p:nvSpPr>
          <p:cNvPr id="20" name="Text 18"/>
          <p:cNvSpPr/>
          <p:nvPr/>
        </p:nvSpPr>
        <p:spPr>
          <a:xfrm>
            <a:off x="1828800" y="5349240"/>
            <a:ext cx="8549640" cy="347472"/>
          </a:xfrm>
          <a:prstGeom prst="rect">
            <a:avLst/>
          </a:prstGeom>
          <a:noFill/>
          <a:ln/>
        </p:spPr>
        <p:txBody>
          <a:bodyPr wrap="square" lIns="0" tIns="0" rIns="0" bIns="0" rtlCol="0" anchor="ctr"/>
          <a:lstStyle/>
          <a:p>
            <a:pPr marL="0" indent="0" algn="ctr">
              <a:buNone/>
            </a:pPr>
            <a:r>
              <a:rPr lang="en-US" sz="1650" dirty="0">
                <a:solidFill>
                  <a:srgbClr val="1F2933"/>
                </a:solidFill>
              </a:rPr>
              <a:t>Прилагайте това правило при треньорски решения, физически контакт, дигитални съобщения, пътувания и индивидуални занимания.</a:t>
            </a:r>
            <a:endParaRPr lang="en-US" sz="1650" dirty="0"/>
          </a:p>
        </p:txBody>
      </p:sp>
      <p:pic>
        <p:nvPicPr>
          <p:cNvPr id="22" name="Εικόνα 21">
            <a:extLst>
              <a:ext uri="{FF2B5EF4-FFF2-40B4-BE49-F238E27FC236}">
                <a16:creationId xmlns:a16="http://schemas.microsoft.com/office/drawing/2014/main" id="{624D0427-C463-E87A-AE2E-20B6F9D6FFDF}"/>
              </a:ext>
            </a:extLst>
          </p:cNvPr>
          <p:cNvPicPr>
            <a:picLocks noChangeAspect="1"/>
          </p:cNvPicPr>
          <p:nvPr/>
        </p:nvPicPr>
        <p:blipFill>
          <a:blip r:embed="rId3"/>
          <a:stretch>
            <a:fillRect/>
          </a:stretch>
        </p:blipFill>
        <p:spPr>
          <a:xfrm>
            <a:off x="-88777" y="6159179"/>
            <a:ext cx="12192000" cy="701040"/>
          </a:xfrm>
          <a:prstGeom prst="rect">
            <a:avLst/>
          </a:prstGeom>
        </p:spPr>
      </p:pic>
      <p:sp>
        <p:nvSpPr>
          <p:cNvPr id="24" name="Shape 0">
            <a:extLst>
              <a:ext uri="{FF2B5EF4-FFF2-40B4-BE49-F238E27FC236}">
                <a16:creationId xmlns:a16="http://schemas.microsoft.com/office/drawing/2014/main" id="{9402953F-E9C2-EAEE-2B21-4325941D29BE}"/>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3. Уважителна комуникация</a:t>
            </a:r>
            <a:endParaRPr lang="en-US" sz="850" dirty="0"/>
          </a:p>
        </p:txBody>
      </p:sp>
      <p:sp>
        <p:nvSpPr>
          <p:cNvPr id="4" name="Text 2"/>
          <p:cNvSpPr/>
          <p:nvPr/>
        </p:nvSpPr>
        <p:spPr>
          <a:xfrm>
            <a:off x="777240" y="384048"/>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Езикът определя какво приема отборът</a:t>
            </a:r>
            <a:endParaRPr lang="en-US" sz="3100" dirty="0"/>
          </a:p>
        </p:txBody>
      </p:sp>
      <p:sp>
        <p:nvSpPr>
          <p:cNvPr id="5" name="Text 3"/>
          <p:cNvSpPr/>
          <p:nvPr/>
        </p:nvSpPr>
        <p:spPr>
          <a:xfrm>
            <a:off x="777240" y="932333"/>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Ежедневните коментари могат да нормализират уважението – или неуважението.</a:t>
            </a:r>
            <a:endParaRPr lang="en-US" sz="1280" dirty="0"/>
          </a:p>
        </p:txBody>
      </p:sp>
      <p:sp>
        <p:nvSpPr>
          <p:cNvPr id="8" name="Text 5"/>
          <p:cNvSpPr/>
          <p:nvPr/>
        </p:nvSpPr>
        <p:spPr>
          <a:xfrm>
            <a:off x="731520" y="1389888"/>
            <a:ext cx="5120640" cy="3429000"/>
          </a:xfrm>
          <a:prstGeom prst="rect">
            <a:avLst/>
          </a:prstGeom>
          <a:noFill/>
          <a:ln/>
        </p:spPr>
        <p:txBody>
          <a:bodyPr wrap="square" lIns="635" tIns="635" rIns="635" bIns="635" rtlCol="0" anchor="t">
            <a:normAutofit/>
          </a:bodyPr>
          <a:lstStyle/>
          <a:p>
            <a:r>
              <a:rPr lang="en-US" sz="1800" dirty="0">
                <a:solidFill>
                  <a:srgbClr val="1F2933"/>
                </a:solidFill>
                <a:latin typeface="Aptos" pitchFamily="34" charset="0"/>
                <a:ea typeface="Aptos" pitchFamily="34" charset="-122"/>
                <a:cs typeface="Aptos" pitchFamily="34" charset="-120"/>
              </a:rPr>
              <a:t>Избягвайте сексистки шеги и обиди, основани на пола</a:t>
            </a:r>
            <a:endParaRPr lang="en-US" sz="1800" dirty="0"/>
          </a:p>
          <a:p>
            <a:r>
              <a:rPr lang="en-US" sz="1800" dirty="0">
                <a:solidFill>
                  <a:srgbClr val="1F2933"/>
                </a:solidFill>
                <a:latin typeface="Aptos" pitchFamily="34" charset="0"/>
                <a:ea typeface="Aptos" pitchFamily="34" charset="-122"/>
                <a:cs typeface="Aptos" pitchFamily="34" charset="-120"/>
              </a:rPr>
              <a:t>Избягвайте сексуализирани коментари за тялото или външния вид</a:t>
            </a:r>
            <a:endParaRPr lang="en-US" sz="1800" dirty="0"/>
          </a:p>
          <a:p>
            <a:r>
              <a:rPr lang="en-US" sz="1800" dirty="0">
                <a:solidFill>
                  <a:srgbClr val="1F2933"/>
                </a:solidFill>
                <a:latin typeface="Aptos" pitchFamily="34" charset="0"/>
                <a:ea typeface="Aptos" pitchFamily="34" charset="-122"/>
                <a:cs typeface="Aptos" pitchFamily="34" charset="-120"/>
              </a:rPr>
              <a:t>Не използвайте пол, сексуалност или идентичност за унижаване</a:t>
            </a:r>
            <a:endParaRPr lang="en-US" sz="1800" dirty="0"/>
          </a:p>
          <a:p>
            <a:r>
              <a:rPr lang="en-US" sz="1800" dirty="0">
                <a:solidFill>
                  <a:srgbClr val="1F2933"/>
                </a:solidFill>
                <a:latin typeface="Aptos" pitchFamily="34" charset="0"/>
                <a:ea typeface="Aptos" pitchFamily="34" charset="-122"/>
                <a:cs typeface="Aptos" pitchFamily="34" charset="-120"/>
              </a:rPr>
              <a:t>Фокусирайте обратната връзка върху представянето, техниката, здравето и развитието</a:t>
            </a:r>
            <a:endParaRPr lang="en-US" sz="1800" dirty="0"/>
          </a:p>
          <a:p>
            <a:r>
              <a:rPr lang="en-US" sz="1800" dirty="0">
                <a:solidFill>
                  <a:srgbClr val="1F2933"/>
                </a:solidFill>
                <a:latin typeface="Aptos" pitchFamily="34" charset="0"/>
                <a:ea typeface="Aptos" pitchFamily="34" charset="-122"/>
                <a:cs typeface="Aptos" pitchFamily="34" charset="-120"/>
              </a:rPr>
              <a:t>Използвайте приобщаващ език и коригирайте, без да накърнявате достойнството</a:t>
            </a:r>
            <a:endParaRPr lang="en-US" sz="1800" dirty="0"/>
          </a:p>
        </p:txBody>
      </p:sp>
      <p:sp>
        <p:nvSpPr>
          <p:cNvPr id="9" name="Shape 6"/>
          <p:cNvSpPr/>
          <p:nvPr/>
        </p:nvSpPr>
        <p:spPr>
          <a:xfrm>
            <a:off x="777240" y="5349240"/>
            <a:ext cx="5257800" cy="585216"/>
          </a:xfrm>
          <a:prstGeom prst="roundRect">
            <a:avLst>
              <a:gd name="adj" fmla="val 12500"/>
            </a:avLst>
          </a:prstGeom>
          <a:solidFill>
            <a:srgbClr val="0F5D64"/>
          </a:solidFill>
          <a:ln w="12700">
            <a:solidFill>
              <a:srgbClr val="0F5D64"/>
            </a:solidFill>
            <a:prstDash val="solid"/>
          </a:ln>
        </p:spPr>
        <p:txBody>
          <a:bodyPr/>
          <a:lstStyle/>
          <a:p>
            <a:endParaRPr lang="el-GR"/>
          </a:p>
        </p:txBody>
      </p:sp>
      <p:sp>
        <p:nvSpPr>
          <p:cNvPr id="10" name="Text 7"/>
          <p:cNvSpPr/>
          <p:nvPr/>
        </p:nvSpPr>
        <p:spPr>
          <a:xfrm>
            <a:off x="978408" y="5468112"/>
            <a:ext cx="4855464" cy="384048"/>
          </a:xfrm>
          <a:prstGeom prst="rect">
            <a:avLst/>
          </a:prstGeom>
          <a:noFill/>
          <a:ln/>
        </p:spPr>
        <p:txBody>
          <a:bodyPr wrap="square" lIns="254" tIns="254" rIns="254" bIns="254" rtlCol="0" anchor="ctr">
            <a:normAutofit fontScale="85000" lnSpcReduction="10000"/>
          </a:bodyPr>
          <a:lstStyle/>
          <a:p>
            <a:pPr marL="0" indent="0" algn="ctr">
              <a:buNone/>
            </a:pPr>
            <a:r>
              <a:rPr lang="en-US" sz="1700" b="1" dirty="0">
                <a:solidFill>
                  <a:srgbClr val="FFFFFF"/>
                </a:solidFill>
              </a:rPr>
              <a:t>Преди да говорите, попитайте: необходимо ли е? уместно ли е? уважително ли е?</a:t>
            </a:r>
            <a:endParaRPr lang="en-US" sz="1700" dirty="0"/>
          </a:p>
        </p:txBody>
      </p:sp>
      <p:pic>
        <p:nvPicPr>
          <p:cNvPr id="12" name="Εικόνα 11" descr="Δημιουργημένη εικόνα">
            <a:extLst>
              <a:ext uri="{FF2B5EF4-FFF2-40B4-BE49-F238E27FC236}">
                <a16:creationId xmlns:a16="http://schemas.microsoft.com/office/drawing/2014/main" id="{7C807DDA-7B03-0FED-F649-F10CD18B6700}"/>
              </a:ext>
            </a:extLst>
          </p:cNvPr>
          <p:cNvPicPr>
            <a:picLocks noChangeAspect="1"/>
          </p:cNvPicPr>
          <p:nvPr/>
        </p:nvPicPr>
        <p:blipFill>
          <a:blip r:embed="rId3"/>
          <a:stretch>
            <a:fillRect/>
          </a:stretch>
        </p:blipFill>
        <p:spPr>
          <a:xfrm>
            <a:off x="6035040" y="1358096"/>
            <a:ext cx="5800805" cy="3428999"/>
          </a:xfrm>
          <a:prstGeom prst="rect">
            <a:avLst/>
          </a:prstGeom>
        </p:spPr>
      </p:pic>
      <p:pic>
        <p:nvPicPr>
          <p:cNvPr id="7" name="Εικόνα 6">
            <a:extLst>
              <a:ext uri="{FF2B5EF4-FFF2-40B4-BE49-F238E27FC236}">
                <a16:creationId xmlns:a16="http://schemas.microsoft.com/office/drawing/2014/main" id="{FCC2A783-6820-A360-17BD-3592780CBE07}"/>
              </a:ext>
            </a:extLst>
          </p:cNvPr>
          <p:cNvPicPr>
            <a:picLocks noChangeAspect="1"/>
          </p:cNvPicPr>
          <p:nvPr/>
        </p:nvPicPr>
        <p:blipFill>
          <a:blip r:embed="rId4"/>
          <a:stretch>
            <a:fillRect/>
          </a:stretch>
        </p:blipFill>
        <p:spPr>
          <a:xfrm>
            <a:off x="-60960" y="6146081"/>
            <a:ext cx="12192000" cy="701040"/>
          </a:xfrm>
          <a:prstGeom prst="rect">
            <a:avLst/>
          </a:prstGeom>
        </p:spPr>
      </p:pic>
      <p:sp>
        <p:nvSpPr>
          <p:cNvPr id="13" name="Shape 0">
            <a:extLst>
              <a:ext uri="{FF2B5EF4-FFF2-40B4-BE49-F238E27FC236}">
                <a16:creationId xmlns:a16="http://schemas.microsoft.com/office/drawing/2014/main" id="{A7331242-659F-C6BC-8FD2-A7FB767B1F75}"/>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1913" y="384048"/>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Намерението не е достатъчно: помислете за въздействието</a:t>
            </a:r>
            <a:endParaRPr lang="en-US" sz="3100" dirty="0"/>
          </a:p>
        </p:txBody>
      </p:sp>
      <p:sp>
        <p:nvSpPr>
          <p:cNvPr id="5" name="Text 3"/>
          <p:cNvSpPr/>
          <p:nvPr/>
        </p:nvSpPr>
        <p:spPr>
          <a:xfrm>
            <a:off x="771913" y="958433"/>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Коментарът може да е замислен като шега и въпреки това да затвърждава вредни норми.</a:t>
            </a:r>
            <a:endParaRPr lang="en-US" sz="1280" dirty="0"/>
          </a:p>
        </p:txBody>
      </p:sp>
      <p:sp>
        <p:nvSpPr>
          <p:cNvPr id="6" name="Text 4"/>
          <p:cNvSpPr/>
          <p:nvPr/>
        </p:nvSpPr>
        <p:spPr>
          <a:xfrm>
            <a:off x="1005840" y="1417320"/>
            <a:ext cx="4206240" cy="548640"/>
          </a:xfrm>
          <a:prstGeom prst="rect">
            <a:avLst/>
          </a:prstGeom>
          <a:noFill/>
          <a:ln/>
        </p:spPr>
        <p:txBody>
          <a:bodyPr wrap="square" lIns="0" tIns="0" rIns="0" bIns="0" rtlCol="0" anchor="ctr"/>
          <a:lstStyle/>
          <a:p>
            <a:pPr marL="0" indent="0" algn="ctr">
              <a:buNone/>
            </a:pPr>
            <a:r>
              <a:rPr lang="en-US" sz="2700" b="1" dirty="0">
                <a:solidFill>
                  <a:srgbClr val="0F5D64"/>
                </a:solidFill>
              </a:rPr>
              <a:t>НАМЕРЕНИЕ</a:t>
            </a:r>
            <a:endParaRPr lang="en-US" sz="2700" dirty="0"/>
          </a:p>
        </p:txBody>
      </p:sp>
      <p:sp>
        <p:nvSpPr>
          <p:cNvPr id="7" name="Text 5"/>
          <p:cNvSpPr/>
          <p:nvPr/>
        </p:nvSpPr>
        <p:spPr>
          <a:xfrm>
            <a:off x="1234440" y="1993392"/>
            <a:ext cx="3749040" cy="310896"/>
          </a:xfrm>
          <a:prstGeom prst="rect">
            <a:avLst/>
          </a:prstGeom>
          <a:noFill/>
          <a:ln/>
        </p:spPr>
        <p:txBody>
          <a:bodyPr wrap="square" lIns="0" tIns="0" rIns="0" bIns="0" rtlCol="0" anchor="ctr"/>
          <a:lstStyle/>
          <a:p>
            <a:pPr marL="0" indent="0" algn="ctr">
              <a:buNone/>
            </a:pPr>
            <a:r>
              <a:rPr lang="en-US" sz="1600" dirty="0">
                <a:solidFill>
                  <a:srgbClr val="6B7280"/>
                </a:solidFill>
              </a:rPr>
              <a:t>Какво съм искал/а да кажа</a:t>
            </a:r>
            <a:endParaRPr lang="en-US" sz="1600" dirty="0"/>
          </a:p>
        </p:txBody>
      </p:sp>
      <p:sp>
        <p:nvSpPr>
          <p:cNvPr id="8" name="Shape 6"/>
          <p:cNvSpPr/>
          <p:nvPr/>
        </p:nvSpPr>
        <p:spPr>
          <a:xfrm>
            <a:off x="5349240" y="1920240"/>
            <a:ext cx="1600200" cy="1005840"/>
          </a:xfrm>
          <a:prstGeom prst="arc">
            <a:avLst/>
          </a:prstGeom>
          <a:noFill/>
          <a:ln w="12700">
            <a:solidFill>
              <a:srgbClr val="D89B3D"/>
            </a:solidFill>
            <a:prstDash val="solid"/>
            <a:headEnd type="none"/>
            <a:tailEnd type="triangle"/>
          </a:ln>
        </p:spPr>
        <p:txBody>
          <a:bodyPr/>
          <a:lstStyle/>
          <a:p>
            <a:endParaRPr lang="el-GR"/>
          </a:p>
        </p:txBody>
      </p:sp>
      <p:sp>
        <p:nvSpPr>
          <p:cNvPr id="9" name="Text 7"/>
          <p:cNvSpPr/>
          <p:nvPr/>
        </p:nvSpPr>
        <p:spPr>
          <a:xfrm>
            <a:off x="6995160" y="1417320"/>
            <a:ext cx="4206240" cy="548640"/>
          </a:xfrm>
          <a:prstGeom prst="rect">
            <a:avLst/>
          </a:prstGeom>
          <a:noFill/>
          <a:ln/>
        </p:spPr>
        <p:txBody>
          <a:bodyPr wrap="square" lIns="0" tIns="0" rIns="0" bIns="0" rtlCol="0" anchor="ctr"/>
          <a:lstStyle/>
          <a:p>
            <a:pPr marL="0" indent="0" algn="ctr">
              <a:buNone/>
            </a:pPr>
            <a:r>
              <a:rPr lang="en-US" sz="2700" b="1" dirty="0">
                <a:solidFill>
                  <a:srgbClr val="B76455"/>
                </a:solidFill>
              </a:rPr>
              <a:t>ВЪЗДЕЙСТВИЕ</a:t>
            </a:r>
            <a:endParaRPr lang="en-US" sz="2700" dirty="0"/>
          </a:p>
        </p:txBody>
      </p:sp>
      <p:sp>
        <p:nvSpPr>
          <p:cNvPr id="10" name="Text 8"/>
          <p:cNvSpPr/>
          <p:nvPr/>
        </p:nvSpPr>
        <p:spPr>
          <a:xfrm>
            <a:off x="7187184" y="1993392"/>
            <a:ext cx="3794760" cy="310896"/>
          </a:xfrm>
          <a:prstGeom prst="rect">
            <a:avLst/>
          </a:prstGeom>
          <a:noFill/>
          <a:ln/>
        </p:spPr>
        <p:txBody>
          <a:bodyPr wrap="square" lIns="0" tIns="0" rIns="0" bIns="0" rtlCol="0" anchor="ctr"/>
          <a:lstStyle/>
          <a:p>
            <a:pPr marL="0" indent="0" algn="ctr">
              <a:buNone/>
            </a:pPr>
            <a:r>
              <a:rPr lang="en-US" sz="1600" dirty="0">
                <a:solidFill>
                  <a:srgbClr val="6B7280"/>
                </a:solidFill>
              </a:rPr>
              <a:t>Какво отборът научава, че е приемливо</a:t>
            </a:r>
            <a:endParaRPr lang="en-US" sz="1600" dirty="0"/>
          </a:p>
        </p:txBody>
      </p:sp>
      <p:sp>
        <p:nvSpPr>
          <p:cNvPr id="11" name="Shape 9"/>
          <p:cNvSpPr/>
          <p:nvPr/>
        </p:nvSpPr>
        <p:spPr>
          <a:xfrm>
            <a:off x="914400" y="3017520"/>
            <a:ext cx="10287000" cy="1325880"/>
          </a:xfrm>
          <a:prstGeom prst="roundRect">
            <a:avLst>
              <a:gd name="adj" fmla="val 5517"/>
            </a:avLst>
          </a:prstGeom>
          <a:solidFill>
            <a:srgbClr val="FFFFFF"/>
          </a:solidFill>
          <a:ln w="12700">
            <a:solidFill>
              <a:srgbClr val="EEDFCB"/>
            </a:solidFill>
            <a:prstDash val="solid"/>
          </a:ln>
        </p:spPr>
        <p:txBody>
          <a:bodyPr/>
          <a:lstStyle/>
          <a:p>
            <a:endParaRPr lang="el-GR"/>
          </a:p>
        </p:txBody>
      </p:sp>
      <p:sp>
        <p:nvSpPr>
          <p:cNvPr id="12" name="Text 10"/>
          <p:cNvSpPr/>
          <p:nvPr/>
        </p:nvSpPr>
        <p:spPr>
          <a:xfrm>
            <a:off x="1234440" y="3364992"/>
            <a:ext cx="9646920" cy="594360"/>
          </a:xfrm>
          <a:prstGeom prst="rect">
            <a:avLst/>
          </a:prstGeom>
          <a:noFill/>
          <a:ln/>
        </p:spPr>
        <p:txBody>
          <a:bodyPr wrap="square" lIns="381" tIns="381" rIns="381" bIns="381" rtlCol="0" anchor="ctr">
            <a:normAutofit lnSpcReduction="10000"/>
          </a:bodyPr>
          <a:lstStyle/>
          <a:p>
            <a:pPr marL="0" indent="0" algn="ctr">
              <a:buNone/>
            </a:pPr>
            <a:r>
              <a:rPr lang="en-US" sz="2000" dirty="0">
                <a:solidFill>
                  <a:srgbClr val="1F2933"/>
                </a:solidFill>
              </a:rPr>
              <a:t>Общите стандарти защитават отбора: без сексуализирани прякори, унизителни изображения, обиди, свързани с пол или сексуалност, и лични съобщения, които размиват ролите.</a:t>
            </a:r>
            <a:endParaRPr lang="en-US" sz="2000" dirty="0"/>
          </a:p>
        </p:txBody>
      </p:sp>
      <p:sp>
        <p:nvSpPr>
          <p:cNvPr id="13" name="Text 11"/>
          <p:cNvSpPr/>
          <p:nvPr/>
        </p:nvSpPr>
        <p:spPr>
          <a:xfrm>
            <a:off x="1371600" y="5074920"/>
            <a:ext cx="9372600" cy="365760"/>
          </a:xfrm>
          <a:prstGeom prst="rect">
            <a:avLst/>
          </a:prstGeom>
          <a:noFill/>
          <a:ln/>
        </p:spPr>
        <p:txBody>
          <a:bodyPr wrap="square" lIns="0" tIns="0" rIns="0" bIns="0" rtlCol="0" anchor="ctr"/>
          <a:lstStyle/>
          <a:p>
            <a:pPr marL="0" indent="0" algn="ctr">
              <a:buNone/>
            </a:pPr>
            <a:r>
              <a:rPr lang="en-US" sz="1750" i="1" dirty="0">
                <a:solidFill>
                  <a:srgbClr val="0F5D64"/>
                </a:solidFill>
              </a:rPr>
              <a:t>„Кои изрази в спорта често се оправдават като шега?“</a:t>
            </a:r>
            <a:endParaRPr lang="en-US" sz="1750" dirty="0"/>
          </a:p>
        </p:txBody>
      </p:sp>
      <p:pic>
        <p:nvPicPr>
          <p:cNvPr id="15" name="Εικόνα 14">
            <a:extLst>
              <a:ext uri="{FF2B5EF4-FFF2-40B4-BE49-F238E27FC236}">
                <a16:creationId xmlns:a16="http://schemas.microsoft.com/office/drawing/2014/main" id="{B52A9C00-6BA3-686C-367C-2D308600B662}"/>
              </a:ext>
            </a:extLst>
          </p:cNvPr>
          <p:cNvPicPr>
            <a:picLocks noChangeAspect="1"/>
          </p:cNvPicPr>
          <p:nvPr/>
        </p:nvPicPr>
        <p:blipFill>
          <a:blip r:embed="rId3"/>
          <a:stretch>
            <a:fillRect/>
          </a:stretch>
        </p:blipFill>
        <p:spPr>
          <a:xfrm>
            <a:off x="-38100" y="6132576"/>
            <a:ext cx="12192000" cy="701040"/>
          </a:xfrm>
          <a:prstGeom prst="rect">
            <a:avLst/>
          </a:prstGeom>
        </p:spPr>
      </p:pic>
      <p:sp>
        <p:nvSpPr>
          <p:cNvPr id="17" name="Shape 0">
            <a:extLst>
              <a:ext uri="{FF2B5EF4-FFF2-40B4-BE49-F238E27FC236}">
                <a16:creationId xmlns:a16="http://schemas.microsoft.com/office/drawing/2014/main" id="{3B2E8228-0642-7920-A5E4-558906E66F96}"/>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4. Връстници и съотборници</a:t>
            </a:r>
            <a:endParaRPr lang="en-US" sz="850" dirty="0"/>
          </a:p>
        </p:txBody>
      </p:sp>
      <p:sp>
        <p:nvSpPr>
          <p:cNvPr id="4" name="Text 2"/>
          <p:cNvSpPr/>
          <p:nvPr/>
        </p:nvSpPr>
        <p:spPr>
          <a:xfrm>
            <a:off x="754158" y="384048"/>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Културата сред връстниците може да защитава – или да създава риск</a:t>
            </a:r>
            <a:endParaRPr lang="en-US" sz="3100" dirty="0"/>
          </a:p>
        </p:txBody>
      </p:sp>
      <p:sp>
        <p:nvSpPr>
          <p:cNvPr id="5" name="Text 3"/>
          <p:cNvSpPr/>
          <p:nvPr/>
        </p:nvSpPr>
        <p:spPr>
          <a:xfrm>
            <a:off x="754158" y="960120"/>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Отборите трябва ясно да формулират очакванията, вместо да разчитат на предположения.</a:t>
            </a:r>
            <a:endParaRPr lang="en-US" sz="1280" dirty="0"/>
          </a:p>
        </p:txBody>
      </p:sp>
      <p:sp>
        <p:nvSpPr>
          <p:cNvPr id="6" name="Text 4"/>
          <p:cNvSpPr/>
          <p:nvPr/>
        </p:nvSpPr>
        <p:spPr>
          <a:xfrm>
            <a:off x="822960" y="1280160"/>
            <a:ext cx="4389120" cy="201168"/>
          </a:xfrm>
          <a:prstGeom prst="rect">
            <a:avLst/>
          </a:prstGeom>
          <a:noFill/>
          <a:ln/>
        </p:spPr>
        <p:txBody>
          <a:bodyPr wrap="square" lIns="0" tIns="0" rIns="0" bIns="0" rtlCol="0" anchor="ctr"/>
          <a:lstStyle/>
          <a:p>
            <a:pPr marL="0" indent="0">
              <a:buNone/>
            </a:pPr>
            <a:r>
              <a:rPr lang="en-US" sz="880" b="1" dirty="0">
                <a:solidFill>
                  <a:srgbClr val="B76455"/>
                </a:solidFill>
              </a:rPr>
              <a:t>НОРМИ, КОИТО УВЕЛИЧАВАТ РИСКА</a:t>
            </a:r>
            <a:endParaRPr lang="en-US" sz="880" dirty="0"/>
          </a:p>
        </p:txBody>
      </p:sp>
      <p:sp>
        <p:nvSpPr>
          <p:cNvPr id="7" name="Text 5"/>
          <p:cNvSpPr/>
          <p:nvPr/>
        </p:nvSpPr>
        <p:spPr>
          <a:xfrm>
            <a:off x="868680" y="1627632"/>
            <a:ext cx="4709160" cy="2651760"/>
          </a:xfrm>
          <a:prstGeom prst="rect">
            <a:avLst/>
          </a:prstGeom>
          <a:noFill/>
          <a:ln/>
        </p:spPr>
        <p:txBody>
          <a:bodyPr wrap="square" lIns="635" tIns="635" rIns="635" bIns="635" rtlCol="0" anchor="t">
            <a:normAutofit/>
          </a:bodyPr>
          <a:lstStyle/>
          <a:p>
            <a:r>
              <a:rPr lang="en-US" sz="1800" dirty="0">
                <a:solidFill>
                  <a:srgbClr val="1F2933"/>
                </a:solidFill>
                <a:latin typeface="Aptos" pitchFamily="34" charset="0"/>
                <a:ea typeface="Aptos" pitchFamily="34" charset="-122"/>
                <a:cs typeface="Aptos" pitchFamily="34" charset="-120"/>
              </a:rPr>
              <a:t>Сексуален натиск</a:t>
            </a:r>
            <a:endParaRPr lang="en-US" sz="1800" dirty="0"/>
          </a:p>
          <a:p>
            <a:r>
              <a:rPr lang="en-US" sz="1800" dirty="0">
                <a:solidFill>
                  <a:srgbClr val="1F2933"/>
                </a:solidFill>
                <a:latin typeface="Aptos" pitchFamily="34" charset="0"/>
                <a:ea typeface="Aptos" pitchFamily="34" charset="-122"/>
                <a:cs typeface="Aptos" pitchFamily="34" charset="-120"/>
              </a:rPr>
              <a:t>Унизителни ритуали за приемане</a:t>
            </a:r>
            <a:endParaRPr lang="en-US" sz="1800" dirty="0"/>
          </a:p>
          <a:p>
            <a:r>
              <a:rPr lang="en-US" sz="1800" dirty="0">
                <a:solidFill>
                  <a:srgbClr val="1F2933"/>
                </a:solidFill>
                <a:latin typeface="Aptos" pitchFamily="34" charset="0"/>
                <a:ea typeface="Aptos" pitchFamily="34" charset="-122"/>
                <a:cs typeface="Aptos" pitchFamily="34" charset="-120"/>
              </a:rPr>
              <a:t>Унизителни коментари за тялото</a:t>
            </a:r>
            <a:endParaRPr lang="en-US" sz="1800" dirty="0"/>
          </a:p>
          <a:p>
            <a:r>
              <a:rPr lang="en-US" sz="1800" dirty="0">
                <a:solidFill>
                  <a:srgbClr val="1F2933"/>
                </a:solidFill>
                <a:latin typeface="Aptos" pitchFamily="34" charset="0"/>
                <a:ea typeface="Aptos" pitchFamily="34" charset="-122"/>
                <a:cs typeface="Aptos" pitchFamily="34" charset="-120"/>
              </a:rPr>
              <a:t>Хомофобски или сексистки подигравки</a:t>
            </a:r>
            <a:endParaRPr lang="en-US" sz="1800" dirty="0"/>
          </a:p>
          <a:p>
            <a:r>
              <a:rPr lang="en-US" sz="1800" dirty="0">
                <a:solidFill>
                  <a:srgbClr val="1F2933"/>
                </a:solidFill>
                <a:latin typeface="Aptos" pitchFamily="34" charset="0"/>
                <a:ea typeface="Aptos" pitchFamily="34" charset="-122"/>
                <a:cs typeface="Aptos" pitchFamily="34" charset="-120"/>
              </a:rPr>
              <a:t>Споделяне на интимно съдържание</a:t>
            </a:r>
            <a:endParaRPr lang="en-US" sz="1800" dirty="0"/>
          </a:p>
        </p:txBody>
      </p:sp>
      <p:sp>
        <p:nvSpPr>
          <p:cNvPr id="8" name="Text 6"/>
          <p:cNvSpPr/>
          <p:nvPr/>
        </p:nvSpPr>
        <p:spPr>
          <a:xfrm>
            <a:off x="6492240" y="1280160"/>
            <a:ext cx="4389120" cy="201168"/>
          </a:xfrm>
          <a:prstGeom prst="rect">
            <a:avLst/>
          </a:prstGeom>
          <a:noFill/>
          <a:ln/>
        </p:spPr>
        <p:txBody>
          <a:bodyPr wrap="square" lIns="0" tIns="0" rIns="0" bIns="0" rtlCol="0" anchor="ctr"/>
          <a:lstStyle/>
          <a:p>
            <a:pPr marL="0" indent="0">
              <a:buNone/>
            </a:pPr>
            <a:r>
              <a:rPr lang="en-US" sz="880" b="1" dirty="0">
                <a:solidFill>
                  <a:srgbClr val="0F5D64"/>
                </a:solidFill>
              </a:rPr>
              <a:t>ЗАЩИТНИ НОРМИ</a:t>
            </a:r>
            <a:endParaRPr lang="en-US" sz="880" dirty="0"/>
          </a:p>
        </p:txBody>
      </p:sp>
      <p:sp>
        <p:nvSpPr>
          <p:cNvPr id="9" name="Text 7"/>
          <p:cNvSpPr/>
          <p:nvPr/>
        </p:nvSpPr>
        <p:spPr>
          <a:xfrm>
            <a:off x="6537960" y="1627632"/>
            <a:ext cx="4709160" cy="2651760"/>
          </a:xfrm>
          <a:prstGeom prst="rect">
            <a:avLst/>
          </a:prstGeom>
          <a:noFill/>
          <a:ln/>
        </p:spPr>
        <p:txBody>
          <a:bodyPr wrap="square" lIns="635" tIns="635" rIns="635" bIns="635" rtlCol="0" anchor="t">
            <a:normAutofit/>
          </a:bodyPr>
          <a:lstStyle/>
          <a:p>
            <a:r>
              <a:rPr lang="en-US" sz="1800" dirty="0">
                <a:solidFill>
                  <a:srgbClr val="1F2933"/>
                </a:solidFill>
                <a:latin typeface="Aptos" pitchFamily="34" charset="0"/>
                <a:ea typeface="Aptos" pitchFamily="34" charset="-122"/>
                <a:cs typeface="Aptos" pitchFamily="34" charset="-120"/>
              </a:rPr>
              <a:t>Уважавайте личното пространство</a:t>
            </a:r>
            <a:endParaRPr lang="en-US" sz="1800" dirty="0"/>
          </a:p>
          <a:p>
            <a:r>
              <a:rPr lang="en-US" sz="1800" dirty="0">
                <a:solidFill>
                  <a:srgbClr val="1F2933"/>
                </a:solidFill>
                <a:latin typeface="Aptos" pitchFamily="34" charset="0"/>
                <a:ea typeface="Aptos" pitchFamily="34" charset="-122"/>
                <a:cs typeface="Aptos" pitchFamily="34" charset="-120"/>
              </a:rPr>
              <a:t>Пазете личното пространство в съблекалнята</a:t>
            </a:r>
            <a:endParaRPr lang="en-US" sz="1800" dirty="0"/>
          </a:p>
          <a:p>
            <a:r>
              <a:rPr lang="en-US" sz="1800" dirty="0">
                <a:solidFill>
                  <a:srgbClr val="1F2933"/>
                </a:solidFill>
                <a:latin typeface="Aptos" pitchFamily="34" charset="0"/>
                <a:ea typeface="Aptos" pitchFamily="34" charset="-122"/>
                <a:cs typeface="Aptos" pitchFamily="34" charset="-120"/>
              </a:rPr>
              <a:t>Отхвърляйте сексуализираната „отборна култура“</a:t>
            </a:r>
            <a:endParaRPr lang="en-US" sz="1800" dirty="0"/>
          </a:p>
          <a:p>
            <a:r>
              <a:rPr lang="en-US" sz="1800" dirty="0">
                <a:solidFill>
                  <a:srgbClr val="1F2933"/>
                </a:solidFill>
                <a:latin typeface="Aptos" pitchFamily="34" charset="0"/>
                <a:ea typeface="Aptos" pitchFamily="34" charset="-122"/>
                <a:cs typeface="Aptos" pitchFamily="34" charset="-120"/>
              </a:rPr>
              <a:t>Ценете равенството и приобщаването</a:t>
            </a:r>
            <a:endParaRPr lang="en-US" sz="1800" dirty="0"/>
          </a:p>
          <a:p>
            <a:r>
              <a:rPr lang="en-US" sz="1800" dirty="0">
                <a:solidFill>
                  <a:srgbClr val="1F2933"/>
                </a:solidFill>
                <a:latin typeface="Aptos" pitchFamily="34" charset="0"/>
                <a:ea typeface="Aptos" pitchFamily="34" charset="-122"/>
                <a:cs typeface="Aptos" pitchFamily="34" charset="-120"/>
              </a:rPr>
              <a:t>Давайте пример с положителни стандарти</a:t>
            </a:r>
            <a:endParaRPr lang="en-US" sz="1800" dirty="0"/>
          </a:p>
        </p:txBody>
      </p:sp>
      <p:sp>
        <p:nvSpPr>
          <p:cNvPr id="10" name="Shape 8"/>
          <p:cNvSpPr/>
          <p:nvPr/>
        </p:nvSpPr>
        <p:spPr>
          <a:xfrm>
            <a:off x="5989320" y="1234440"/>
            <a:ext cx="0" cy="3520440"/>
          </a:xfrm>
          <a:prstGeom prst="line">
            <a:avLst/>
          </a:prstGeom>
          <a:noFill/>
          <a:ln w="12700">
            <a:solidFill>
              <a:srgbClr val="EEDFCB"/>
            </a:solidFill>
            <a:prstDash val="solid"/>
          </a:ln>
        </p:spPr>
        <p:txBody>
          <a:bodyPr/>
          <a:lstStyle/>
          <a:p>
            <a:endParaRPr lang="el-GR"/>
          </a:p>
        </p:txBody>
      </p:sp>
      <p:sp>
        <p:nvSpPr>
          <p:cNvPr id="11" name="Shape 9"/>
          <p:cNvSpPr/>
          <p:nvPr/>
        </p:nvSpPr>
        <p:spPr>
          <a:xfrm>
            <a:off x="1234440" y="5257800"/>
            <a:ext cx="9692640" cy="566928"/>
          </a:xfrm>
          <a:prstGeom prst="roundRect">
            <a:avLst>
              <a:gd name="adj" fmla="val 12903"/>
            </a:avLst>
          </a:prstGeom>
          <a:solidFill>
            <a:srgbClr val="0F5D64"/>
          </a:solidFill>
          <a:ln w="12700">
            <a:solidFill>
              <a:srgbClr val="0F5D64"/>
            </a:solidFill>
            <a:prstDash val="solid"/>
          </a:ln>
        </p:spPr>
        <p:txBody>
          <a:bodyPr/>
          <a:lstStyle/>
          <a:p>
            <a:endParaRPr lang="el-GR"/>
          </a:p>
        </p:txBody>
      </p:sp>
      <p:sp>
        <p:nvSpPr>
          <p:cNvPr id="12" name="Text 10"/>
          <p:cNvSpPr/>
          <p:nvPr/>
        </p:nvSpPr>
        <p:spPr>
          <a:xfrm>
            <a:off x="1435608" y="5376672"/>
            <a:ext cx="9290304" cy="365760"/>
          </a:xfrm>
          <a:prstGeom prst="rect">
            <a:avLst/>
          </a:prstGeom>
          <a:noFill/>
          <a:ln/>
        </p:spPr>
        <p:txBody>
          <a:bodyPr wrap="square" lIns="254" tIns="254" rIns="254" bIns="254" rtlCol="0" anchor="ctr">
            <a:normAutofit/>
          </a:bodyPr>
          <a:lstStyle/>
          <a:p>
            <a:pPr marL="0" indent="0" algn="ctr">
              <a:buNone/>
            </a:pPr>
            <a:r>
              <a:rPr lang="en-US" sz="1700" b="1" dirty="0">
                <a:solidFill>
                  <a:srgbClr val="FFFFFF"/>
                </a:solidFill>
              </a:rPr>
              <a:t>Целта: всеки спортист да може да бъде част от отбора без натиск, унижение или сексуализиране.</a:t>
            </a:r>
            <a:endParaRPr lang="en-US" sz="1700" dirty="0"/>
          </a:p>
        </p:txBody>
      </p:sp>
      <p:pic>
        <p:nvPicPr>
          <p:cNvPr id="14" name="Εικόνα 13">
            <a:extLst>
              <a:ext uri="{FF2B5EF4-FFF2-40B4-BE49-F238E27FC236}">
                <a16:creationId xmlns:a16="http://schemas.microsoft.com/office/drawing/2014/main" id="{6A73EB46-6940-0450-F5DA-DADCD40763A2}"/>
              </a:ext>
            </a:extLst>
          </p:cNvPr>
          <p:cNvPicPr>
            <a:picLocks noChangeAspect="1"/>
          </p:cNvPicPr>
          <p:nvPr/>
        </p:nvPicPr>
        <p:blipFill>
          <a:blip r:embed="rId3"/>
          <a:stretch>
            <a:fillRect/>
          </a:stretch>
        </p:blipFill>
        <p:spPr>
          <a:xfrm>
            <a:off x="-106680" y="6157581"/>
            <a:ext cx="12192000" cy="701040"/>
          </a:xfrm>
          <a:prstGeom prst="rect">
            <a:avLst/>
          </a:prstGeom>
        </p:spPr>
      </p:pic>
      <p:sp>
        <p:nvSpPr>
          <p:cNvPr id="18" name="Shape 0">
            <a:extLst>
              <a:ext uri="{FF2B5EF4-FFF2-40B4-BE49-F238E27FC236}">
                <a16:creationId xmlns:a16="http://schemas.microsoft.com/office/drawing/2014/main" id="{C450A334-AAE8-FD20-9088-7E32E375D1CC}"/>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4. Връстници и съотборници</a:t>
            </a:r>
            <a:endParaRPr lang="en-US" sz="850" dirty="0"/>
          </a:p>
        </p:txBody>
      </p:sp>
      <p:sp>
        <p:nvSpPr>
          <p:cNvPr id="4" name="Text 2"/>
          <p:cNvSpPr/>
          <p:nvPr/>
        </p:nvSpPr>
        <p:spPr>
          <a:xfrm>
            <a:off x="754158" y="384048"/>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Направете очакванията към връстниците конкретни</a:t>
            </a:r>
            <a:endParaRPr lang="en-US" sz="3100" dirty="0"/>
          </a:p>
        </p:txBody>
      </p:sp>
      <p:sp>
        <p:nvSpPr>
          <p:cNvPr id="5" name="Text 3"/>
          <p:cNvSpPr/>
          <p:nvPr/>
        </p:nvSpPr>
        <p:spPr>
          <a:xfrm>
            <a:off x="754158" y="958966"/>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Споразумението за уважение в отбора превръща ценностите във видими норми.</a:t>
            </a:r>
            <a:endParaRPr lang="en-US" sz="1280" dirty="0"/>
          </a:p>
        </p:txBody>
      </p:sp>
      <p:sp>
        <p:nvSpPr>
          <p:cNvPr id="8" name="Shape 5"/>
          <p:cNvSpPr/>
          <p:nvPr/>
        </p:nvSpPr>
        <p:spPr>
          <a:xfrm>
            <a:off x="4892040" y="1325880"/>
            <a:ext cx="6309360" cy="4078224"/>
          </a:xfrm>
          <a:prstGeom prst="roundRect">
            <a:avLst>
              <a:gd name="adj" fmla="val 1794"/>
            </a:avLst>
          </a:prstGeom>
          <a:solidFill>
            <a:srgbClr val="FFFFFF">
              <a:alpha val="0"/>
            </a:srgbClr>
          </a:solidFill>
          <a:ln w="12700">
            <a:solidFill>
              <a:srgbClr val="EEDFCB">
                <a:alpha val="0"/>
              </a:srgbClr>
            </a:solidFill>
            <a:prstDash val="solid"/>
          </a:ln>
        </p:spPr>
        <p:txBody>
          <a:bodyPr/>
          <a:lstStyle/>
          <a:p>
            <a:endParaRPr lang="el-GR"/>
          </a:p>
        </p:txBody>
      </p:sp>
      <p:sp>
        <p:nvSpPr>
          <p:cNvPr id="9" name="Text 6"/>
          <p:cNvSpPr/>
          <p:nvPr/>
        </p:nvSpPr>
        <p:spPr>
          <a:xfrm>
            <a:off x="5257800" y="1636776"/>
            <a:ext cx="5577840" cy="457200"/>
          </a:xfrm>
          <a:prstGeom prst="rect">
            <a:avLst/>
          </a:prstGeom>
          <a:noFill/>
          <a:ln/>
        </p:spPr>
        <p:txBody>
          <a:bodyPr wrap="square" lIns="0" tIns="0" rIns="0" bIns="0" rtlCol="0" anchor="ctr"/>
          <a:lstStyle/>
          <a:p>
            <a:pPr marL="0" indent="0" algn="ctr">
              <a:buNone/>
            </a:pPr>
            <a:r>
              <a:rPr lang="en-US" sz="2500" b="1" dirty="0">
                <a:solidFill>
                  <a:srgbClr val="0F5D64"/>
                </a:solidFill>
              </a:rPr>
              <a:t>Споразумение за уважение в отбора</a:t>
            </a:r>
            <a:endParaRPr lang="en-US" sz="2500" dirty="0"/>
          </a:p>
        </p:txBody>
      </p:sp>
      <p:sp>
        <p:nvSpPr>
          <p:cNvPr id="10" name="Text 7"/>
          <p:cNvSpPr/>
          <p:nvPr/>
        </p:nvSpPr>
        <p:spPr>
          <a:xfrm>
            <a:off x="5784668" y="2400300"/>
            <a:ext cx="5257800" cy="2514600"/>
          </a:xfrm>
          <a:prstGeom prst="rect">
            <a:avLst/>
          </a:prstGeom>
          <a:noFill/>
          <a:ln/>
        </p:spPr>
        <p:txBody>
          <a:bodyPr wrap="square" lIns="635" tIns="635" rIns="635" bIns="635" rtlCol="0" anchor="t">
            <a:normAutofit/>
          </a:bodyPr>
          <a:lstStyle/>
          <a:p>
            <a:r>
              <a:rPr lang="en-US" sz="1670" dirty="0">
                <a:solidFill>
                  <a:srgbClr val="1F2933"/>
                </a:solidFill>
                <a:latin typeface="Aptos" pitchFamily="34" charset="0"/>
                <a:ea typeface="Aptos" pitchFamily="34" charset="-122"/>
                <a:cs typeface="Aptos" pitchFamily="34" charset="-120"/>
              </a:rPr>
              <a:t>Как общуваме онлайн и офлайн</a:t>
            </a:r>
            <a:endParaRPr lang="en-US" sz="1670" dirty="0"/>
          </a:p>
          <a:p>
            <a:r>
              <a:rPr lang="en-US" sz="1670" dirty="0">
                <a:solidFill>
                  <a:srgbClr val="1F2933"/>
                </a:solidFill>
                <a:latin typeface="Aptos" pitchFamily="34" charset="0"/>
                <a:ea typeface="Aptos" pitchFamily="34" charset="-122"/>
                <a:cs typeface="Aptos" pitchFamily="34" charset="-120"/>
              </a:rPr>
              <a:t>Как защитаваме личното пространство и достойнството в съблекалнята</a:t>
            </a:r>
            <a:endParaRPr lang="en-US" sz="1670" dirty="0"/>
          </a:p>
          <a:p>
            <a:r>
              <a:rPr lang="en-US" sz="1670" dirty="0">
                <a:solidFill>
                  <a:srgbClr val="1F2933"/>
                </a:solidFill>
                <a:latin typeface="Aptos" pitchFamily="34" charset="0"/>
                <a:ea typeface="Aptos" pitchFamily="34" charset="-122"/>
                <a:cs typeface="Aptos" pitchFamily="34" charset="-120"/>
              </a:rPr>
              <a:t>Как избягваме сексистки или сексуализирани практики</a:t>
            </a:r>
            <a:endParaRPr lang="en-US" sz="1670" dirty="0"/>
          </a:p>
          <a:p>
            <a:r>
              <a:rPr lang="en-US" sz="1670" dirty="0">
                <a:solidFill>
                  <a:srgbClr val="1F2933"/>
                </a:solidFill>
                <a:latin typeface="Aptos" pitchFamily="34" charset="0"/>
                <a:ea typeface="Aptos" pitchFamily="34" charset="-122"/>
                <a:cs typeface="Aptos" pitchFamily="34" charset="-120"/>
              </a:rPr>
              <a:t>Как по-опитните спортисти дават пример на новите членове</a:t>
            </a:r>
            <a:endParaRPr lang="en-US" sz="1670" dirty="0"/>
          </a:p>
          <a:p>
            <a:r>
              <a:rPr lang="en-US" sz="1670" dirty="0">
                <a:solidFill>
                  <a:srgbClr val="1F2933"/>
                </a:solidFill>
                <a:latin typeface="Aptos" pitchFamily="34" charset="0"/>
                <a:ea typeface="Aptos" pitchFamily="34" charset="-122"/>
                <a:cs typeface="Aptos" pitchFamily="34" charset="-120"/>
              </a:rPr>
              <a:t>Кога преразглеждаме очакванията: пътувания, турнири, празненства</a:t>
            </a:r>
            <a:endParaRPr lang="en-US" sz="1670" dirty="0"/>
          </a:p>
        </p:txBody>
      </p:sp>
      <p:sp>
        <p:nvSpPr>
          <p:cNvPr id="11" name="Text 8"/>
          <p:cNvSpPr/>
          <p:nvPr/>
        </p:nvSpPr>
        <p:spPr>
          <a:xfrm>
            <a:off x="5440680" y="5084064"/>
            <a:ext cx="5257800" cy="347472"/>
          </a:xfrm>
          <a:prstGeom prst="rect">
            <a:avLst/>
          </a:prstGeom>
          <a:noFill/>
          <a:ln/>
        </p:spPr>
        <p:txBody>
          <a:bodyPr wrap="square" lIns="0" tIns="0" rIns="0" bIns="0" rtlCol="0" anchor="ctr"/>
          <a:lstStyle/>
          <a:p>
            <a:pPr marL="0" indent="0" algn="ctr">
              <a:buNone/>
            </a:pPr>
            <a:r>
              <a:rPr lang="en-US" sz="1700" b="1" dirty="0">
                <a:solidFill>
                  <a:srgbClr val="B76455"/>
                </a:solidFill>
              </a:rPr>
              <a:t>Мини задача: добавете един стандарт, от който вашият отбор се нуждае най-много.</a:t>
            </a:r>
            <a:endParaRPr lang="en-US" sz="1700" dirty="0"/>
          </a:p>
        </p:txBody>
      </p:sp>
      <p:pic>
        <p:nvPicPr>
          <p:cNvPr id="13" name="Εικόνα 12" descr="Δημιουργημένη εικόνα">
            <a:extLst>
              <a:ext uri="{FF2B5EF4-FFF2-40B4-BE49-F238E27FC236}">
                <a16:creationId xmlns:a16="http://schemas.microsoft.com/office/drawing/2014/main" id="{9B0BF79E-428F-8758-F57D-A151AA84A30F}"/>
              </a:ext>
            </a:extLst>
          </p:cNvPr>
          <p:cNvPicPr>
            <a:picLocks noChangeAspect="1"/>
          </p:cNvPicPr>
          <p:nvPr/>
        </p:nvPicPr>
        <p:blipFill>
          <a:blip r:embed="rId3"/>
          <a:stretch>
            <a:fillRect/>
          </a:stretch>
        </p:blipFill>
        <p:spPr>
          <a:xfrm>
            <a:off x="502920" y="1453896"/>
            <a:ext cx="4937760" cy="3767328"/>
          </a:xfrm>
          <a:prstGeom prst="rect">
            <a:avLst/>
          </a:prstGeom>
        </p:spPr>
      </p:pic>
      <p:pic>
        <p:nvPicPr>
          <p:cNvPr id="7" name="Εικόνα 6">
            <a:extLst>
              <a:ext uri="{FF2B5EF4-FFF2-40B4-BE49-F238E27FC236}">
                <a16:creationId xmlns:a16="http://schemas.microsoft.com/office/drawing/2014/main" id="{383D0D7A-4505-82EA-223B-F45EE1C54DA5}"/>
              </a:ext>
            </a:extLst>
          </p:cNvPr>
          <p:cNvPicPr>
            <a:picLocks noChangeAspect="1"/>
          </p:cNvPicPr>
          <p:nvPr/>
        </p:nvPicPr>
        <p:blipFill>
          <a:blip r:embed="rId4"/>
          <a:stretch>
            <a:fillRect/>
          </a:stretch>
        </p:blipFill>
        <p:spPr>
          <a:xfrm>
            <a:off x="-71021" y="6156960"/>
            <a:ext cx="12192000" cy="701040"/>
          </a:xfrm>
          <a:prstGeom prst="rect">
            <a:avLst/>
          </a:prstGeom>
        </p:spPr>
      </p:pic>
      <p:sp>
        <p:nvSpPr>
          <p:cNvPr id="14" name="Shape 0">
            <a:extLst>
              <a:ext uri="{FF2B5EF4-FFF2-40B4-BE49-F238E27FC236}">
                <a16:creationId xmlns:a16="http://schemas.microsoft.com/office/drawing/2014/main" id="{DB0283F5-7CD6-F5D0-E7FF-CC097941413E}"/>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7240" y="391860"/>
            <a:ext cx="6675120" cy="493776"/>
          </a:xfrm>
          <a:prstGeom prst="rect">
            <a:avLst/>
          </a:prstGeom>
          <a:noFill/>
          <a:ln/>
        </p:spPr>
        <p:txBody>
          <a:bodyPr wrap="square" lIns="254" tIns="254" rIns="254" bIns="254" rtlCol="0" anchor="ctr">
            <a:normAutofit fontScale="77500" lnSpcReduction="2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Специалистите, работещи със спортисти, могат да създават защита чрез професионализъм</a:t>
            </a:r>
            <a:endParaRPr lang="en-US" sz="3100" dirty="0"/>
          </a:p>
        </p:txBody>
      </p:sp>
      <p:sp>
        <p:nvSpPr>
          <p:cNvPr id="5" name="Text 3"/>
          <p:cNvSpPr/>
          <p:nvPr/>
        </p:nvSpPr>
        <p:spPr>
          <a:xfrm>
            <a:off x="777240" y="961734"/>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Експертността, авторитетът и доверието трябва да се управляват внимателно.</a:t>
            </a:r>
            <a:endParaRPr lang="en-US" sz="1280" dirty="0"/>
          </a:p>
        </p:txBody>
      </p:sp>
      <p:sp>
        <p:nvSpPr>
          <p:cNvPr id="8" name="Text 5"/>
          <p:cNvSpPr/>
          <p:nvPr/>
        </p:nvSpPr>
        <p:spPr>
          <a:xfrm>
            <a:off x="777240" y="1389888"/>
            <a:ext cx="5394960" cy="3200400"/>
          </a:xfrm>
          <a:prstGeom prst="rect">
            <a:avLst/>
          </a:prstGeom>
          <a:noFill/>
          <a:ln/>
        </p:spPr>
        <p:txBody>
          <a:bodyPr wrap="square" lIns="635" tIns="635" rIns="635" bIns="635" rtlCol="0" anchor="t">
            <a:normAutofit/>
          </a:bodyPr>
          <a:lstStyle/>
          <a:p>
            <a:r>
              <a:rPr lang="en-US" sz="1850" dirty="0">
                <a:solidFill>
                  <a:srgbClr val="1F2933"/>
                </a:solidFill>
                <a:latin typeface="Aptos" pitchFamily="34" charset="0"/>
                <a:ea typeface="Aptos" pitchFamily="34" charset="-122"/>
                <a:cs typeface="Aptos" pitchFamily="34" charset="-120"/>
              </a:rPr>
              <a:t>Ограничавайте взаимодействията до необходимото за професионалната роля</a:t>
            </a:r>
            <a:endParaRPr lang="en-US" sz="1850" dirty="0"/>
          </a:p>
          <a:p>
            <a:r>
              <a:rPr lang="en-US" sz="1850" dirty="0">
                <a:solidFill>
                  <a:srgbClr val="1F2933"/>
                </a:solidFill>
                <a:latin typeface="Aptos" pitchFamily="34" charset="0"/>
                <a:ea typeface="Aptos" pitchFamily="34" charset="-122"/>
                <a:cs typeface="Aptos" pitchFamily="34" charset="-120"/>
              </a:rPr>
              <a:t>Бъдете прозрачни, уважителни и пропорционални</a:t>
            </a:r>
            <a:endParaRPr lang="en-US" sz="1850" dirty="0"/>
          </a:p>
          <a:p>
            <a:r>
              <a:rPr lang="en-US" sz="1850" dirty="0">
                <a:solidFill>
                  <a:srgbClr val="1F2933"/>
                </a:solidFill>
                <a:latin typeface="Aptos" pitchFamily="34" charset="0"/>
                <a:ea typeface="Aptos" pitchFamily="34" charset="-122"/>
                <a:cs typeface="Aptos" pitchFamily="34" charset="-120"/>
              </a:rPr>
              <a:t>Избягвайте сексуализирани коментари или натрапчиви лични въпроси</a:t>
            </a:r>
            <a:endParaRPr lang="en-US" sz="1850" dirty="0"/>
          </a:p>
          <a:p>
            <a:r>
              <a:rPr lang="en-US" sz="1850" dirty="0">
                <a:solidFill>
                  <a:srgbClr val="1F2933"/>
                </a:solidFill>
                <a:latin typeface="Aptos" pitchFamily="34" charset="0"/>
                <a:ea typeface="Aptos" pitchFamily="34" charset="-122"/>
                <a:cs typeface="Aptos" pitchFamily="34" charset="-120"/>
              </a:rPr>
              <a:t>Избягвайте ненужна потайност, фаворизиране и зависимост</a:t>
            </a:r>
            <a:endParaRPr lang="en-US" sz="1850" dirty="0"/>
          </a:p>
          <a:p>
            <a:r>
              <a:rPr lang="en-US" sz="1850" dirty="0">
                <a:solidFill>
                  <a:srgbClr val="1F2933"/>
                </a:solidFill>
                <a:latin typeface="Aptos" pitchFamily="34" charset="0"/>
                <a:ea typeface="Aptos" pitchFamily="34" charset="-122"/>
                <a:cs typeface="Aptos" pitchFamily="34" charset="-120"/>
              </a:rPr>
              <a:t>Използвайте авторитета, за да подкрепяте автономността на спортиста</a:t>
            </a:r>
            <a:endParaRPr lang="en-US" sz="1850" dirty="0"/>
          </a:p>
        </p:txBody>
      </p:sp>
      <p:sp>
        <p:nvSpPr>
          <p:cNvPr id="9" name="Shape 6"/>
          <p:cNvSpPr/>
          <p:nvPr/>
        </p:nvSpPr>
        <p:spPr>
          <a:xfrm>
            <a:off x="868680" y="5257800"/>
            <a:ext cx="5120640" cy="566928"/>
          </a:xfrm>
          <a:prstGeom prst="roundRect">
            <a:avLst>
              <a:gd name="adj" fmla="val 12903"/>
            </a:avLst>
          </a:prstGeom>
          <a:solidFill>
            <a:srgbClr val="0F5D64"/>
          </a:solidFill>
          <a:ln w="12700">
            <a:solidFill>
              <a:srgbClr val="0F5D64"/>
            </a:solidFill>
            <a:prstDash val="solid"/>
          </a:ln>
        </p:spPr>
        <p:txBody>
          <a:bodyPr/>
          <a:lstStyle/>
          <a:p>
            <a:endParaRPr lang="el-GR"/>
          </a:p>
        </p:txBody>
      </p:sp>
      <p:sp>
        <p:nvSpPr>
          <p:cNvPr id="10" name="Text 7"/>
          <p:cNvSpPr/>
          <p:nvPr/>
        </p:nvSpPr>
        <p:spPr>
          <a:xfrm>
            <a:off x="1069848" y="5376672"/>
            <a:ext cx="4718304" cy="365760"/>
          </a:xfrm>
          <a:prstGeom prst="rect">
            <a:avLst/>
          </a:prstGeom>
          <a:noFill/>
          <a:ln/>
        </p:spPr>
        <p:txBody>
          <a:bodyPr wrap="square" lIns="254" tIns="254" rIns="254" bIns="254" rtlCol="0" anchor="ctr">
            <a:normAutofit/>
          </a:bodyPr>
          <a:lstStyle/>
          <a:p>
            <a:pPr marL="0" indent="0" algn="ctr">
              <a:buNone/>
            </a:pPr>
            <a:r>
              <a:rPr lang="en-US" sz="1700" b="1" dirty="0">
                <a:solidFill>
                  <a:srgbClr val="FFFFFF"/>
                </a:solidFill>
              </a:rPr>
              <a:t>Професионалните граници защитават спортистите и специалистите, работещи с тях.</a:t>
            </a:r>
            <a:endParaRPr lang="en-US" sz="1700" dirty="0"/>
          </a:p>
        </p:txBody>
      </p:sp>
      <p:pic>
        <p:nvPicPr>
          <p:cNvPr id="11" name="Εικόνα 10" descr="Δημιουργημένη εικόνα">
            <a:extLst>
              <a:ext uri="{FF2B5EF4-FFF2-40B4-BE49-F238E27FC236}">
                <a16:creationId xmlns:a16="http://schemas.microsoft.com/office/drawing/2014/main" id="{BD7D7822-CD1F-FD60-9542-DCD8FB9536C0}"/>
              </a:ext>
            </a:extLst>
          </p:cNvPr>
          <p:cNvPicPr>
            <a:picLocks noChangeAspect="1"/>
          </p:cNvPicPr>
          <p:nvPr/>
        </p:nvPicPr>
        <p:blipFill>
          <a:blip r:embed="rId3"/>
          <a:stretch>
            <a:fillRect/>
          </a:stretch>
        </p:blipFill>
        <p:spPr>
          <a:xfrm>
            <a:off x="6294120" y="1188720"/>
            <a:ext cx="5530018" cy="4369650"/>
          </a:xfrm>
          <a:prstGeom prst="rect">
            <a:avLst/>
          </a:prstGeom>
        </p:spPr>
      </p:pic>
      <p:pic>
        <p:nvPicPr>
          <p:cNvPr id="7" name="Εικόνα 6">
            <a:extLst>
              <a:ext uri="{FF2B5EF4-FFF2-40B4-BE49-F238E27FC236}">
                <a16:creationId xmlns:a16="http://schemas.microsoft.com/office/drawing/2014/main" id="{1CD44342-5CC5-ABA8-5ED0-AF007B75ACDF}"/>
              </a:ext>
            </a:extLst>
          </p:cNvPr>
          <p:cNvPicPr>
            <a:picLocks noChangeAspect="1"/>
          </p:cNvPicPr>
          <p:nvPr/>
        </p:nvPicPr>
        <p:blipFill>
          <a:blip r:embed="rId4"/>
          <a:stretch>
            <a:fillRect/>
          </a:stretch>
        </p:blipFill>
        <p:spPr>
          <a:xfrm>
            <a:off x="-106680" y="6176935"/>
            <a:ext cx="12192000" cy="701040"/>
          </a:xfrm>
          <a:prstGeom prst="rect">
            <a:avLst/>
          </a:prstGeom>
        </p:spPr>
      </p:pic>
      <p:sp>
        <p:nvSpPr>
          <p:cNvPr id="13" name="Shape 0">
            <a:extLst>
              <a:ext uri="{FF2B5EF4-FFF2-40B4-BE49-F238E27FC236}">
                <a16:creationId xmlns:a16="http://schemas.microsoft.com/office/drawing/2014/main" id="{1ABB6240-C8F3-D390-450B-59D6998D9D01}"/>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1913" y="402336"/>
            <a:ext cx="6675120" cy="493776"/>
          </a:xfrm>
          <a:prstGeom prst="rect">
            <a:avLst/>
          </a:prstGeom>
          <a:noFill/>
          <a:ln/>
        </p:spPr>
        <p:txBody>
          <a:bodyPr wrap="square" lIns="254" tIns="254" rIns="254" bIns="254" rtlCol="0" anchor="ctr">
            <a:normAutofit fontScale="77500" lnSpcReduction="2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Практики за спазване на граници в типични спортни ситуации</a:t>
            </a:r>
            <a:endParaRPr lang="en-US" sz="3100" dirty="0"/>
          </a:p>
        </p:txBody>
      </p:sp>
      <p:sp>
        <p:nvSpPr>
          <p:cNvPr id="5" name="Text 3"/>
          <p:cNvSpPr/>
          <p:nvPr/>
        </p:nvSpPr>
        <p:spPr>
          <a:xfrm>
            <a:off x="771913" y="950976"/>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Предотвратявайте неяснотите, преди да се превърнат в риск.</a:t>
            </a:r>
            <a:endParaRPr lang="en-US" sz="1280" dirty="0"/>
          </a:p>
        </p:txBody>
      </p:sp>
      <p:sp>
        <p:nvSpPr>
          <p:cNvPr id="6" name="Shape 4"/>
          <p:cNvSpPr/>
          <p:nvPr/>
        </p:nvSpPr>
        <p:spPr>
          <a:xfrm>
            <a:off x="868680" y="1234440"/>
            <a:ext cx="10378440" cy="658368"/>
          </a:xfrm>
          <a:prstGeom prst="roundRect">
            <a:avLst>
              <a:gd name="adj" fmla="val 5556"/>
            </a:avLst>
          </a:prstGeom>
          <a:solidFill>
            <a:srgbClr val="FFFFFF"/>
          </a:solidFill>
          <a:ln w="12700">
            <a:solidFill>
              <a:srgbClr val="EEDFCB"/>
            </a:solidFill>
            <a:prstDash val="solid"/>
          </a:ln>
        </p:spPr>
        <p:txBody>
          <a:bodyPr/>
          <a:lstStyle/>
          <a:p>
            <a:endParaRPr lang="el-GR"/>
          </a:p>
        </p:txBody>
      </p:sp>
      <p:sp>
        <p:nvSpPr>
          <p:cNvPr id="7" name="Text 5"/>
          <p:cNvSpPr/>
          <p:nvPr/>
        </p:nvSpPr>
        <p:spPr>
          <a:xfrm>
            <a:off x="1143000" y="1417320"/>
            <a:ext cx="2560320" cy="256032"/>
          </a:xfrm>
          <a:prstGeom prst="rect">
            <a:avLst/>
          </a:prstGeom>
          <a:noFill/>
          <a:ln/>
        </p:spPr>
        <p:txBody>
          <a:bodyPr wrap="square" lIns="0" tIns="0" rIns="0" bIns="0" rtlCol="0" anchor="ctr"/>
          <a:lstStyle/>
          <a:p>
            <a:pPr marL="0" indent="0">
              <a:buNone/>
            </a:pPr>
            <a:r>
              <a:rPr lang="en-US" sz="1660" b="1" dirty="0">
                <a:solidFill>
                  <a:srgbClr val="0F5D64"/>
                </a:solidFill>
              </a:rPr>
              <a:t>Физически контакт</a:t>
            </a:r>
            <a:endParaRPr lang="en-US" sz="1660" dirty="0"/>
          </a:p>
        </p:txBody>
      </p:sp>
      <p:sp>
        <p:nvSpPr>
          <p:cNvPr id="8" name="Text 6"/>
          <p:cNvSpPr/>
          <p:nvPr/>
        </p:nvSpPr>
        <p:spPr>
          <a:xfrm>
            <a:off x="3886200" y="1417320"/>
            <a:ext cx="6949440" cy="256032"/>
          </a:xfrm>
          <a:prstGeom prst="rect">
            <a:avLst/>
          </a:prstGeom>
          <a:noFill/>
          <a:ln/>
        </p:spPr>
        <p:txBody>
          <a:bodyPr wrap="square" lIns="0" tIns="0" rIns="0" bIns="0" rtlCol="0" anchor="ctr">
            <a:normAutofit/>
          </a:bodyPr>
          <a:lstStyle/>
          <a:p>
            <a:pPr marL="0" indent="0">
              <a:buNone/>
            </a:pPr>
            <a:r>
              <a:rPr lang="en-US" sz="1560" dirty="0">
                <a:solidFill>
                  <a:srgbClr val="1F2933"/>
                </a:solidFill>
              </a:rPr>
              <a:t>Ясна професионална цел; обяснете какво ще се случи и защо</a:t>
            </a:r>
            <a:endParaRPr lang="en-US" sz="1560" dirty="0"/>
          </a:p>
        </p:txBody>
      </p:sp>
      <p:sp>
        <p:nvSpPr>
          <p:cNvPr id="9" name="Shape 7"/>
          <p:cNvSpPr/>
          <p:nvPr/>
        </p:nvSpPr>
        <p:spPr>
          <a:xfrm>
            <a:off x="868680" y="2002536"/>
            <a:ext cx="10378440" cy="658368"/>
          </a:xfrm>
          <a:prstGeom prst="roundRect">
            <a:avLst>
              <a:gd name="adj" fmla="val 5556"/>
            </a:avLst>
          </a:prstGeom>
          <a:solidFill>
            <a:srgbClr val="F3E7D6"/>
          </a:solidFill>
          <a:ln w="12700">
            <a:solidFill>
              <a:srgbClr val="EEDFCB"/>
            </a:solidFill>
            <a:prstDash val="solid"/>
          </a:ln>
        </p:spPr>
        <p:txBody>
          <a:bodyPr/>
          <a:lstStyle/>
          <a:p>
            <a:endParaRPr lang="el-GR"/>
          </a:p>
        </p:txBody>
      </p:sp>
      <p:sp>
        <p:nvSpPr>
          <p:cNvPr id="10" name="Text 8"/>
          <p:cNvSpPr/>
          <p:nvPr/>
        </p:nvSpPr>
        <p:spPr>
          <a:xfrm>
            <a:off x="1143000" y="2185416"/>
            <a:ext cx="2560320" cy="256032"/>
          </a:xfrm>
          <a:prstGeom prst="rect">
            <a:avLst/>
          </a:prstGeom>
          <a:noFill/>
          <a:ln/>
        </p:spPr>
        <p:txBody>
          <a:bodyPr wrap="square" lIns="0" tIns="0" rIns="0" bIns="0" rtlCol="0" anchor="ctr"/>
          <a:lstStyle/>
          <a:p>
            <a:pPr marL="0" indent="0">
              <a:buNone/>
            </a:pPr>
            <a:r>
              <a:rPr lang="en-US" sz="1660" b="1" dirty="0">
                <a:solidFill>
                  <a:srgbClr val="0F5D64"/>
                </a:solidFill>
              </a:rPr>
              <a:t>Индивидуални занимания</a:t>
            </a:r>
            <a:endParaRPr lang="en-US" sz="1660" dirty="0"/>
          </a:p>
        </p:txBody>
      </p:sp>
      <p:sp>
        <p:nvSpPr>
          <p:cNvPr id="11" name="Text 9"/>
          <p:cNvSpPr/>
          <p:nvPr/>
        </p:nvSpPr>
        <p:spPr>
          <a:xfrm>
            <a:off x="3886200" y="2185416"/>
            <a:ext cx="6949440" cy="256032"/>
          </a:xfrm>
          <a:prstGeom prst="rect">
            <a:avLst/>
          </a:prstGeom>
          <a:noFill/>
          <a:ln/>
        </p:spPr>
        <p:txBody>
          <a:bodyPr wrap="square" lIns="0" tIns="0" rIns="0" bIns="0" rtlCol="0" anchor="ctr">
            <a:normAutofit/>
          </a:bodyPr>
          <a:lstStyle/>
          <a:p>
            <a:pPr marL="0" indent="0">
              <a:buNone/>
            </a:pPr>
            <a:r>
              <a:rPr lang="en-US" sz="1560" dirty="0">
                <a:solidFill>
                  <a:srgbClr val="1F2933"/>
                </a:solidFill>
              </a:rPr>
              <a:t>Пазете поверителността без ненужна изолация</a:t>
            </a:r>
            <a:endParaRPr lang="en-US" sz="1560" dirty="0"/>
          </a:p>
        </p:txBody>
      </p:sp>
      <p:sp>
        <p:nvSpPr>
          <p:cNvPr id="12" name="Shape 10"/>
          <p:cNvSpPr/>
          <p:nvPr/>
        </p:nvSpPr>
        <p:spPr>
          <a:xfrm>
            <a:off x="868680" y="2770632"/>
            <a:ext cx="10378440" cy="658368"/>
          </a:xfrm>
          <a:prstGeom prst="roundRect">
            <a:avLst>
              <a:gd name="adj" fmla="val 5556"/>
            </a:avLst>
          </a:prstGeom>
          <a:solidFill>
            <a:srgbClr val="FFFFFF"/>
          </a:solidFill>
          <a:ln w="12700">
            <a:solidFill>
              <a:srgbClr val="EEDFCB"/>
            </a:solidFill>
            <a:prstDash val="solid"/>
          </a:ln>
        </p:spPr>
        <p:txBody>
          <a:bodyPr/>
          <a:lstStyle/>
          <a:p>
            <a:endParaRPr lang="el-GR"/>
          </a:p>
        </p:txBody>
      </p:sp>
      <p:sp>
        <p:nvSpPr>
          <p:cNvPr id="13" name="Text 11"/>
          <p:cNvSpPr/>
          <p:nvPr/>
        </p:nvSpPr>
        <p:spPr>
          <a:xfrm>
            <a:off x="1143000" y="2953512"/>
            <a:ext cx="2560320" cy="256032"/>
          </a:xfrm>
          <a:prstGeom prst="rect">
            <a:avLst/>
          </a:prstGeom>
          <a:noFill/>
          <a:ln/>
        </p:spPr>
        <p:txBody>
          <a:bodyPr wrap="square" lIns="0" tIns="0" rIns="0" bIns="0" rtlCol="0" anchor="ctr"/>
          <a:lstStyle/>
          <a:p>
            <a:pPr marL="0" indent="0">
              <a:buNone/>
            </a:pPr>
            <a:r>
              <a:rPr lang="en-US" sz="1660" b="1" dirty="0">
                <a:solidFill>
                  <a:srgbClr val="0F5D64"/>
                </a:solidFill>
              </a:rPr>
              <a:t>Дигитална комуникация</a:t>
            </a:r>
            <a:endParaRPr lang="en-US" sz="1660" dirty="0"/>
          </a:p>
        </p:txBody>
      </p:sp>
      <p:sp>
        <p:nvSpPr>
          <p:cNvPr id="14" name="Text 12"/>
          <p:cNvSpPr/>
          <p:nvPr/>
        </p:nvSpPr>
        <p:spPr>
          <a:xfrm>
            <a:off x="3886200" y="2953512"/>
            <a:ext cx="6949440" cy="256032"/>
          </a:xfrm>
          <a:prstGeom prst="rect">
            <a:avLst/>
          </a:prstGeom>
          <a:noFill/>
          <a:ln/>
        </p:spPr>
        <p:txBody>
          <a:bodyPr wrap="square" lIns="0" tIns="0" rIns="0" bIns="0" rtlCol="0" anchor="ctr">
            <a:normAutofit/>
          </a:bodyPr>
          <a:lstStyle/>
          <a:p>
            <a:pPr marL="0" indent="0">
              <a:buNone/>
            </a:pPr>
            <a:r>
              <a:rPr lang="en-US" sz="1560" dirty="0">
                <a:solidFill>
                  <a:srgbClr val="1F2933"/>
                </a:solidFill>
              </a:rPr>
              <a:t>Подходящ канал, съдържание, време и честота</a:t>
            </a:r>
            <a:endParaRPr lang="en-US" sz="1560" dirty="0"/>
          </a:p>
        </p:txBody>
      </p:sp>
      <p:sp>
        <p:nvSpPr>
          <p:cNvPr id="15" name="Shape 13"/>
          <p:cNvSpPr/>
          <p:nvPr/>
        </p:nvSpPr>
        <p:spPr>
          <a:xfrm>
            <a:off x="868680" y="3538728"/>
            <a:ext cx="10378440" cy="658368"/>
          </a:xfrm>
          <a:prstGeom prst="roundRect">
            <a:avLst>
              <a:gd name="adj" fmla="val 5556"/>
            </a:avLst>
          </a:prstGeom>
          <a:solidFill>
            <a:srgbClr val="F3E7D6"/>
          </a:solidFill>
          <a:ln w="12700">
            <a:solidFill>
              <a:srgbClr val="EEDFCB"/>
            </a:solidFill>
            <a:prstDash val="solid"/>
          </a:ln>
        </p:spPr>
        <p:txBody>
          <a:bodyPr/>
          <a:lstStyle/>
          <a:p>
            <a:endParaRPr lang="el-GR"/>
          </a:p>
        </p:txBody>
      </p:sp>
      <p:sp>
        <p:nvSpPr>
          <p:cNvPr id="16" name="Text 14"/>
          <p:cNvSpPr/>
          <p:nvPr/>
        </p:nvSpPr>
        <p:spPr>
          <a:xfrm>
            <a:off x="1143000" y="3721608"/>
            <a:ext cx="2560320" cy="256032"/>
          </a:xfrm>
          <a:prstGeom prst="rect">
            <a:avLst/>
          </a:prstGeom>
          <a:noFill/>
          <a:ln/>
        </p:spPr>
        <p:txBody>
          <a:bodyPr wrap="square" lIns="0" tIns="0" rIns="0" bIns="0" rtlCol="0" anchor="ctr"/>
          <a:lstStyle/>
          <a:p>
            <a:pPr marL="0" indent="0">
              <a:buNone/>
            </a:pPr>
            <a:r>
              <a:rPr lang="en-US" sz="1660" b="1" dirty="0">
                <a:solidFill>
                  <a:srgbClr val="0F5D64"/>
                </a:solidFill>
              </a:rPr>
              <a:t>Пътуване и настаняване</a:t>
            </a:r>
            <a:endParaRPr lang="en-US" sz="1660" dirty="0"/>
          </a:p>
        </p:txBody>
      </p:sp>
      <p:sp>
        <p:nvSpPr>
          <p:cNvPr id="17" name="Text 15"/>
          <p:cNvSpPr/>
          <p:nvPr/>
        </p:nvSpPr>
        <p:spPr>
          <a:xfrm>
            <a:off x="3886200" y="3721608"/>
            <a:ext cx="6949440" cy="256032"/>
          </a:xfrm>
          <a:prstGeom prst="rect">
            <a:avLst/>
          </a:prstGeom>
          <a:noFill/>
          <a:ln/>
        </p:spPr>
        <p:txBody>
          <a:bodyPr wrap="square" lIns="0" tIns="0" rIns="0" bIns="0" rtlCol="0" anchor="ctr">
            <a:normAutofit/>
          </a:bodyPr>
          <a:lstStyle/>
          <a:p>
            <a:pPr marL="0" indent="0">
              <a:buNone/>
            </a:pPr>
            <a:r>
              <a:rPr lang="en-US" sz="1560" dirty="0">
                <a:solidFill>
                  <a:srgbClr val="1F2933"/>
                </a:solidFill>
              </a:rPr>
              <a:t>Пазете личното пространство и професионалните роли</a:t>
            </a:r>
            <a:endParaRPr lang="en-US" sz="1560" dirty="0"/>
          </a:p>
        </p:txBody>
      </p:sp>
      <p:sp>
        <p:nvSpPr>
          <p:cNvPr id="18" name="Shape 16"/>
          <p:cNvSpPr/>
          <p:nvPr/>
        </p:nvSpPr>
        <p:spPr>
          <a:xfrm>
            <a:off x="868680" y="4306824"/>
            <a:ext cx="10378440" cy="658368"/>
          </a:xfrm>
          <a:prstGeom prst="roundRect">
            <a:avLst>
              <a:gd name="adj" fmla="val 5556"/>
            </a:avLst>
          </a:prstGeom>
          <a:solidFill>
            <a:srgbClr val="FFFFFF"/>
          </a:solidFill>
          <a:ln w="12700">
            <a:solidFill>
              <a:srgbClr val="EEDFCB"/>
            </a:solidFill>
            <a:prstDash val="solid"/>
          </a:ln>
        </p:spPr>
        <p:txBody>
          <a:bodyPr/>
          <a:lstStyle/>
          <a:p>
            <a:endParaRPr lang="el-GR"/>
          </a:p>
        </p:txBody>
      </p:sp>
      <p:sp>
        <p:nvSpPr>
          <p:cNvPr id="19" name="Text 17"/>
          <p:cNvSpPr/>
          <p:nvPr/>
        </p:nvSpPr>
        <p:spPr>
          <a:xfrm>
            <a:off x="1143000" y="4489704"/>
            <a:ext cx="2560320" cy="256032"/>
          </a:xfrm>
          <a:prstGeom prst="rect">
            <a:avLst/>
          </a:prstGeom>
          <a:noFill/>
          <a:ln/>
        </p:spPr>
        <p:txBody>
          <a:bodyPr wrap="square" lIns="0" tIns="0" rIns="0" bIns="0" rtlCol="0" anchor="ctr"/>
          <a:lstStyle/>
          <a:p>
            <a:pPr marL="0" indent="0">
              <a:buNone/>
            </a:pPr>
            <a:r>
              <a:rPr lang="en-US" sz="1660" b="1" dirty="0">
                <a:solidFill>
                  <a:srgbClr val="0F5D64"/>
                </a:solidFill>
              </a:rPr>
              <a:t>Селекция/лечение</a:t>
            </a:r>
            <a:endParaRPr lang="en-US" sz="1660" dirty="0"/>
          </a:p>
        </p:txBody>
      </p:sp>
      <p:sp>
        <p:nvSpPr>
          <p:cNvPr id="20" name="Text 18"/>
          <p:cNvSpPr/>
          <p:nvPr/>
        </p:nvSpPr>
        <p:spPr>
          <a:xfrm>
            <a:off x="3886200" y="4489704"/>
            <a:ext cx="6949440" cy="256032"/>
          </a:xfrm>
          <a:prstGeom prst="rect">
            <a:avLst/>
          </a:prstGeom>
          <a:noFill/>
          <a:ln/>
        </p:spPr>
        <p:txBody>
          <a:bodyPr wrap="square" lIns="0" tIns="0" rIns="0" bIns="0" rtlCol="0" anchor="ctr">
            <a:normAutofit/>
          </a:bodyPr>
          <a:lstStyle/>
          <a:p>
            <a:pPr marL="0" indent="0">
              <a:buNone/>
            </a:pPr>
            <a:r>
              <a:rPr lang="en-US" sz="1560" dirty="0">
                <a:solidFill>
                  <a:srgbClr val="1F2933"/>
                </a:solidFill>
              </a:rPr>
              <a:t>Използвайте ясни критерии, а не лична близост</a:t>
            </a:r>
            <a:endParaRPr lang="en-US" sz="1560" dirty="0"/>
          </a:p>
        </p:txBody>
      </p:sp>
      <p:sp>
        <p:nvSpPr>
          <p:cNvPr id="21" name="Text 19"/>
          <p:cNvSpPr/>
          <p:nvPr/>
        </p:nvSpPr>
        <p:spPr>
          <a:xfrm>
            <a:off x="1097280" y="5559552"/>
            <a:ext cx="9829800" cy="347472"/>
          </a:xfrm>
          <a:prstGeom prst="rect">
            <a:avLst/>
          </a:prstGeom>
          <a:noFill/>
          <a:ln/>
        </p:spPr>
        <p:txBody>
          <a:bodyPr wrap="square" lIns="0" tIns="0" rIns="0" bIns="0" rtlCol="0" anchor="ctr"/>
          <a:lstStyle/>
          <a:p>
            <a:pPr marL="0" indent="0" algn="ctr">
              <a:buNone/>
            </a:pPr>
            <a:r>
              <a:rPr lang="en-US" sz="1750" i="1" dirty="0">
                <a:solidFill>
                  <a:srgbClr val="B76455"/>
                </a:solidFill>
              </a:rPr>
              <a:t>За размисъл: Коя от тези ситуации е най-неясна във вашия спорт?</a:t>
            </a:r>
            <a:endParaRPr lang="en-US" sz="1750" dirty="0"/>
          </a:p>
        </p:txBody>
      </p:sp>
      <p:pic>
        <p:nvPicPr>
          <p:cNvPr id="23" name="Εικόνα 22">
            <a:extLst>
              <a:ext uri="{FF2B5EF4-FFF2-40B4-BE49-F238E27FC236}">
                <a16:creationId xmlns:a16="http://schemas.microsoft.com/office/drawing/2014/main" id="{D2857309-7EB5-F677-1285-B46B3C02E191}"/>
              </a:ext>
            </a:extLst>
          </p:cNvPr>
          <p:cNvPicPr>
            <a:picLocks noChangeAspect="1"/>
          </p:cNvPicPr>
          <p:nvPr/>
        </p:nvPicPr>
        <p:blipFill>
          <a:blip r:embed="rId3"/>
          <a:stretch>
            <a:fillRect/>
          </a:stretch>
        </p:blipFill>
        <p:spPr>
          <a:xfrm>
            <a:off x="-83820" y="6156960"/>
            <a:ext cx="12192000" cy="701040"/>
          </a:xfrm>
          <a:prstGeom prst="rect">
            <a:avLst/>
          </a:prstGeom>
        </p:spPr>
      </p:pic>
      <p:sp>
        <p:nvSpPr>
          <p:cNvPr id="25" name="Shape 0">
            <a:extLst>
              <a:ext uri="{FF2B5EF4-FFF2-40B4-BE49-F238E27FC236}">
                <a16:creationId xmlns:a16="http://schemas.microsoft.com/office/drawing/2014/main" id="{5A4E7DE4-9FCC-F8FD-19FB-E224527CF180}"/>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7240" y="374904"/>
            <a:ext cx="6675120" cy="493776"/>
          </a:xfrm>
          <a:prstGeom prst="rect">
            <a:avLst/>
          </a:prstGeom>
          <a:noFill/>
          <a:ln/>
        </p:spPr>
        <p:txBody>
          <a:bodyPr wrap="square" lIns="254" tIns="254" rIns="254" bIns="254" rtlCol="0" anchor="ctr">
            <a:normAutofit fontScale="70000" lnSpcReduction="20000"/>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Организациите трябва да вградят превенцията в системата</a:t>
            </a:r>
            <a:endParaRPr lang="en-US" sz="3100" dirty="0"/>
          </a:p>
        </p:txBody>
      </p:sp>
      <p:sp>
        <p:nvSpPr>
          <p:cNvPr id="5" name="Text 3"/>
          <p:cNvSpPr/>
          <p:nvPr/>
        </p:nvSpPr>
        <p:spPr>
          <a:xfrm>
            <a:off x="777240" y="967844"/>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Превенцията не може да зависи само от доброто поведение на отделни хора.</a:t>
            </a:r>
            <a:endParaRPr lang="en-US" sz="1280" dirty="0"/>
          </a:p>
        </p:txBody>
      </p:sp>
      <p:sp>
        <p:nvSpPr>
          <p:cNvPr id="8" name="Text 5"/>
          <p:cNvSpPr/>
          <p:nvPr/>
        </p:nvSpPr>
        <p:spPr>
          <a:xfrm>
            <a:off x="777240" y="1417320"/>
            <a:ext cx="5349240" cy="3566160"/>
          </a:xfrm>
          <a:prstGeom prst="rect">
            <a:avLst/>
          </a:prstGeom>
          <a:noFill/>
          <a:ln/>
        </p:spPr>
        <p:txBody>
          <a:bodyPr wrap="square" lIns="635" tIns="635" rIns="635" bIns="635" rtlCol="0" anchor="t">
            <a:normAutofit/>
          </a:bodyPr>
          <a:lstStyle/>
          <a:p>
            <a:r>
              <a:rPr lang="en-US" sz="1800" dirty="0">
                <a:solidFill>
                  <a:srgbClr val="1F2933"/>
                </a:solidFill>
                <a:latin typeface="Aptos" pitchFamily="34" charset="0"/>
                <a:ea typeface="Aptos" pitchFamily="34" charset="-122"/>
                <a:cs typeface="Aptos" pitchFamily="34" charset="-120"/>
              </a:rPr>
              <a:t>Определете приемливото поведение с практически примери</a:t>
            </a:r>
            <a:endParaRPr lang="en-US" sz="1800" dirty="0"/>
          </a:p>
          <a:p>
            <a:r>
              <a:rPr lang="en-US" sz="1800" dirty="0">
                <a:solidFill>
                  <a:srgbClr val="1F2933"/>
                </a:solidFill>
                <a:latin typeface="Aptos" pitchFamily="34" charset="0"/>
                <a:ea typeface="Aptos" pitchFamily="34" charset="-122"/>
                <a:cs typeface="Aptos" pitchFamily="34" charset="-120"/>
              </a:rPr>
              <a:t>Комуникирайте очакванията още при въвеждането</a:t>
            </a:r>
            <a:endParaRPr lang="en-US" sz="1800" dirty="0"/>
          </a:p>
          <a:p>
            <a:r>
              <a:rPr lang="en-US" sz="1800" dirty="0">
                <a:solidFill>
                  <a:srgbClr val="1F2933"/>
                </a:solidFill>
                <a:latin typeface="Aptos" pitchFamily="34" charset="0"/>
                <a:ea typeface="Aptos" pitchFamily="34" charset="-122"/>
                <a:cs typeface="Aptos" pitchFamily="34" charset="-120"/>
              </a:rPr>
              <a:t>Преразглеждайте стандартите редовно – не еднократно</a:t>
            </a:r>
            <a:endParaRPr lang="en-US" sz="1800" dirty="0"/>
          </a:p>
          <a:p>
            <a:r>
              <a:rPr lang="en-US" sz="1800" dirty="0">
                <a:solidFill>
                  <a:srgbClr val="1F2933"/>
                </a:solidFill>
                <a:latin typeface="Aptos" pitchFamily="34" charset="0"/>
                <a:ea typeface="Aptos" pitchFamily="34" charset="-122"/>
                <a:cs typeface="Aptos" pitchFamily="34" charset="-120"/>
              </a:rPr>
              <a:t>Прилагайте очакванията последователно към спортисти, треньори, специалисти, доброволци и ръководители</a:t>
            </a:r>
            <a:endParaRPr lang="en-US" sz="1800" dirty="0"/>
          </a:p>
          <a:p>
            <a:r>
              <a:rPr lang="en-US" sz="1800" dirty="0">
                <a:solidFill>
                  <a:srgbClr val="1F2933"/>
                </a:solidFill>
                <a:latin typeface="Aptos" pitchFamily="34" charset="0"/>
                <a:ea typeface="Aptos" pitchFamily="34" charset="-122"/>
                <a:cs typeface="Aptos" pitchFamily="34" charset="-120"/>
              </a:rPr>
              <a:t>Проверявайте дали организационните практики улесняват уважителното поведение</a:t>
            </a:r>
            <a:endParaRPr lang="en-US" sz="1800" dirty="0"/>
          </a:p>
        </p:txBody>
      </p:sp>
      <p:sp>
        <p:nvSpPr>
          <p:cNvPr id="9" name="Shape 6"/>
          <p:cNvSpPr/>
          <p:nvPr/>
        </p:nvSpPr>
        <p:spPr>
          <a:xfrm>
            <a:off x="868680" y="5394960"/>
            <a:ext cx="5257800" cy="594360"/>
          </a:xfrm>
          <a:prstGeom prst="roundRect">
            <a:avLst>
              <a:gd name="adj" fmla="val 12308"/>
            </a:avLst>
          </a:prstGeom>
          <a:solidFill>
            <a:srgbClr val="0F5D64"/>
          </a:solidFill>
          <a:ln w="12700">
            <a:solidFill>
              <a:srgbClr val="0F5D64"/>
            </a:solidFill>
            <a:prstDash val="solid"/>
          </a:ln>
        </p:spPr>
        <p:txBody>
          <a:bodyPr/>
          <a:lstStyle/>
          <a:p>
            <a:endParaRPr lang="el-GR"/>
          </a:p>
        </p:txBody>
      </p:sp>
      <p:sp>
        <p:nvSpPr>
          <p:cNvPr id="10" name="Text 7"/>
          <p:cNvSpPr/>
          <p:nvPr/>
        </p:nvSpPr>
        <p:spPr>
          <a:xfrm>
            <a:off x="1069848" y="5513832"/>
            <a:ext cx="4855464" cy="393192"/>
          </a:xfrm>
          <a:prstGeom prst="rect">
            <a:avLst/>
          </a:prstGeom>
          <a:noFill/>
          <a:ln/>
        </p:spPr>
        <p:txBody>
          <a:bodyPr wrap="square" lIns="254" tIns="254" rIns="254" bIns="254" rtlCol="0" anchor="ctr">
            <a:normAutofit fontScale="85000" lnSpcReduction="10000"/>
          </a:bodyPr>
          <a:lstStyle/>
          <a:p>
            <a:pPr marL="0" indent="0" algn="ctr">
              <a:buNone/>
            </a:pPr>
            <a:r>
              <a:rPr lang="en-US" sz="1700" b="1" dirty="0">
                <a:solidFill>
                  <a:srgbClr val="FFFFFF"/>
                </a:solidFill>
              </a:rPr>
              <a:t>Системен въпрос: Прави ли нашата организация безопасното поведение очакваната норма?</a:t>
            </a:r>
            <a:endParaRPr lang="en-US" sz="1700" dirty="0"/>
          </a:p>
        </p:txBody>
      </p:sp>
      <p:pic>
        <p:nvPicPr>
          <p:cNvPr id="12" name="Εικόνα 11" descr="Δημιουργημένη εικόνα">
            <a:extLst>
              <a:ext uri="{FF2B5EF4-FFF2-40B4-BE49-F238E27FC236}">
                <a16:creationId xmlns:a16="http://schemas.microsoft.com/office/drawing/2014/main" id="{5D8DD092-F032-6AD3-05E1-30E6BA6BF693}"/>
              </a:ext>
            </a:extLst>
          </p:cNvPr>
          <p:cNvPicPr>
            <a:picLocks noChangeAspect="1"/>
          </p:cNvPicPr>
          <p:nvPr/>
        </p:nvPicPr>
        <p:blipFill>
          <a:blip r:embed="rId3"/>
          <a:stretch>
            <a:fillRect/>
          </a:stretch>
        </p:blipFill>
        <p:spPr>
          <a:xfrm>
            <a:off x="6238265" y="1417320"/>
            <a:ext cx="5690292" cy="3404721"/>
          </a:xfrm>
          <a:prstGeom prst="rect">
            <a:avLst/>
          </a:prstGeom>
        </p:spPr>
      </p:pic>
      <p:pic>
        <p:nvPicPr>
          <p:cNvPr id="7" name="Εικόνα 6">
            <a:extLst>
              <a:ext uri="{FF2B5EF4-FFF2-40B4-BE49-F238E27FC236}">
                <a16:creationId xmlns:a16="http://schemas.microsoft.com/office/drawing/2014/main" id="{9FB227FC-DA7D-0270-8970-A20C9635BB65}"/>
              </a:ext>
            </a:extLst>
          </p:cNvPr>
          <p:cNvPicPr>
            <a:picLocks noChangeAspect="1"/>
          </p:cNvPicPr>
          <p:nvPr/>
        </p:nvPicPr>
        <p:blipFill>
          <a:blip r:embed="rId4"/>
          <a:stretch>
            <a:fillRect/>
          </a:stretch>
        </p:blipFill>
        <p:spPr>
          <a:xfrm>
            <a:off x="-79899" y="6156960"/>
            <a:ext cx="12192000" cy="701040"/>
          </a:xfrm>
          <a:prstGeom prst="rect">
            <a:avLst/>
          </a:prstGeom>
        </p:spPr>
      </p:pic>
      <p:sp>
        <p:nvSpPr>
          <p:cNvPr id="13" name="Shape 0">
            <a:extLst>
              <a:ext uri="{FF2B5EF4-FFF2-40B4-BE49-F238E27FC236}">
                <a16:creationId xmlns:a16="http://schemas.microsoft.com/office/drawing/2014/main" id="{0630FB08-59D9-4922-F846-78C0938A2CCD}"/>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2"/>
          <p:cNvSpPr/>
          <p:nvPr/>
        </p:nvSpPr>
        <p:spPr>
          <a:xfrm>
            <a:off x="777240" y="384048"/>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Преработете ситуациите с по-висок риск</a:t>
            </a:r>
            <a:endParaRPr lang="en-US" sz="3100" dirty="0"/>
          </a:p>
        </p:txBody>
      </p:sp>
      <p:sp>
        <p:nvSpPr>
          <p:cNvPr id="5" name="Text 3"/>
          <p:cNvSpPr/>
          <p:nvPr/>
        </p:nvSpPr>
        <p:spPr>
          <a:xfrm>
            <a:off x="777240" y="950088"/>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Целта не е да се премахне личното пространство, а да се защитят достойнството и границите.</a:t>
            </a:r>
            <a:endParaRPr lang="en-US" sz="1280" dirty="0"/>
          </a:p>
        </p:txBody>
      </p:sp>
      <p:sp>
        <p:nvSpPr>
          <p:cNvPr id="6" name="Shape 4"/>
          <p:cNvSpPr/>
          <p:nvPr/>
        </p:nvSpPr>
        <p:spPr>
          <a:xfrm>
            <a:off x="777240" y="1325880"/>
            <a:ext cx="4892040" cy="1005840"/>
          </a:xfrm>
          <a:prstGeom prst="roundRect">
            <a:avLst>
              <a:gd name="adj" fmla="val 5455"/>
            </a:avLst>
          </a:prstGeom>
          <a:solidFill>
            <a:srgbClr val="FFFFFF"/>
          </a:solidFill>
          <a:ln w="12700">
            <a:solidFill>
              <a:srgbClr val="EEDFCB"/>
            </a:solidFill>
            <a:prstDash val="solid"/>
          </a:ln>
        </p:spPr>
        <p:txBody>
          <a:bodyPr/>
          <a:lstStyle/>
          <a:p>
            <a:endParaRPr lang="el-GR"/>
          </a:p>
        </p:txBody>
      </p:sp>
      <p:sp>
        <p:nvSpPr>
          <p:cNvPr id="7" name="Text 5"/>
          <p:cNvSpPr/>
          <p:nvPr/>
        </p:nvSpPr>
        <p:spPr>
          <a:xfrm>
            <a:off x="987552" y="148132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Индивидуални срещи</a:t>
            </a:r>
            <a:endParaRPr lang="en-US" sz="1650" dirty="0"/>
          </a:p>
        </p:txBody>
      </p:sp>
      <p:sp>
        <p:nvSpPr>
          <p:cNvPr id="8" name="Text 6"/>
          <p:cNvSpPr/>
          <p:nvPr/>
        </p:nvSpPr>
        <p:spPr>
          <a:xfrm>
            <a:off x="987552" y="183794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подходящи и прозрачни пространства</a:t>
            </a:r>
            <a:endParaRPr lang="en-US" sz="1430" dirty="0"/>
          </a:p>
        </p:txBody>
      </p:sp>
      <p:sp>
        <p:nvSpPr>
          <p:cNvPr id="9" name="Shape 7"/>
          <p:cNvSpPr/>
          <p:nvPr/>
        </p:nvSpPr>
        <p:spPr>
          <a:xfrm>
            <a:off x="6309360" y="1325880"/>
            <a:ext cx="4892040" cy="1005840"/>
          </a:xfrm>
          <a:prstGeom prst="roundRect">
            <a:avLst>
              <a:gd name="adj" fmla="val 5455"/>
            </a:avLst>
          </a:prstGeom>
          <a:solidFill>
            <a:srgbClr val="F3E7D6"/>
          </a:solidFill>
          <a:ln w="12700">
            <a:solidFill>
              <a:srgbClr val="EEDFCB"/>
            </a:solidFill>
            <a:prstDash val="solid"/>
          </a:ln>
        </p:spPr>
        <p:txBody>
          <a:bodyPr/>
          <a:lstStyle/>
          <a:p>
            <a:endParaRPr lang="el-GR"/>
          </a:p>
        </p:txBody>
      </p:sp>
      <p:sp>
        <p:nvSpPr>
          <p:cNvPr id="10" name="Text 8"/>
          <p:cNvSpPr/>
          <p:nvPr/>
        </p:nvSpPr>
        <p:spPr>
          <a:xfrm>
            <a:off x="6519672" y="148132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Помещения за лечение</a:t>
            </a:r>
            <a:endParaRPr lang="en-US" sz="1650" dirty="0"/>
          </a:p>
        </p:txBody>
      </p:sp>
      <p:sp>
        <p:nvSpPr>
          <p:cNvPr id="11" name="Text 9"/>
          <p:cNvSpPr/>
          <p:nvPr/>
        </p:nvSpPr>
        <p:spPr>
          <a:xfrm>
            <a:off x="6519672" y="183794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поверителност без ненужна изолация</a:t>
            </a:r>
            <a:endParaRPr lang="en-US" sz="1430" dirty="0"/>
          </a:p>
        </p:txBody>
      </p:sp>
      <p:sp>
        <p:nvSpPr>
          <p:cNvPr id="12" name="Shape 10"/>
          <p:cNvSpPr/>
          <p:nvPr/>
        </p:nvSpPr>
        <p:spPr>
          <a:xfrm>
            <a:off x="777240" y="2651760"/>
            <a:ext cx="4892040" cy="1005840"/>
          </a:xfrm>
          <a:prstGeom prst="roundRect">
            <a:avLst>
              <a:gd name="adj" fmla="val 5455"/>
            </a:avLst>
          </a:prstGeom>
          <a:solidFill>
            <a:srgbClr val="FFFFFF"/>
          </a:solidFill>
          <a:ln w="12700">
            <a:solidFill>
              <a:srgbClr val="EEDFCB"/>
            </a:solidFill>
            <a:prstDash val="solid"/>
          </a:ln>
        </p:spPr>
        <p:txBody>
          <a:bodyPr/>
          <a:lstStyle/>
          <a:p>
            <a:endParaRPr lang="el-GR"/>
          </a:p>
        </p:txBody>
      </p:sp>
      <p:sp>
        <p:nvSpPr>
          <p:cNvPr id="13" name="Text 11"/>
          <p:cNvSpPr/>
          <p:nvPr/>
        </p:nvSpPr>
        <p:spPr>
          <a:xfrm>
            <a:off x="987552" y="280720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Съблекални</a:t>
            </a:r>
            <a:endParaRPr lang="en-US" sz="1650" dirty="0"/>
          </a:p>
        </p:txBody>
      </p:sp>
      <p:sp>
        <p:nvSpPr>
          <p:cNvPr id="14" name="Text 12"/>
          <p:cNvSpPr/>
          <p:nvPr/>
        </p:nvSpPr>
        <p:spPr>
          <a:xfrm>
            <a:off x="987552" y="316382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ясни правила за достъп и поверителност</a:t>
            </a:r>
            <a:endParaRPr lang="en-US" sz="1430" dirty="0"/>
          </a:p>
        </p:txBody>
      </p:sp>
      <p:sp>
        <p:nvSpPr>
          <p:cNvPr id="15" name="Shape 13"/>
          <p:cNvSpPr/>
          <p:nvPr/>
        </p:nvSpPr>
        <p:spPr>
          <a:xfrm>
            <a:off x="6309360" y="2651760"/>
            <a:ext cx="4892040" cy="1005840"/>
          </a:xfrm>
          <a:prstGeom prst="roundRect">
            <a:avLst>
              <a:gd name="adj" fmla="val 5455"/>
            </a:avLst>
          </a:prstGeom>
          <a:solidFill>
            <a:srgbClr val="F3E7D6"/>
          </a:solidFill>
          <a:ln w="12700">
            <a:solidFill>
              <a:srgbClr val="EEDFCB"/>
            </a:solidFill>
            <a:prstDash val="solid"/>
          </a:ln>
        </p:spPr>
        <p:txBody>
          <a:bodyPr/>
          <a:lstStyle/>
          <a:p>
            <a:endParaRPr lang="el-GR"/>
          </a:p>
        </p:txBody>
      </p:sp>
      <p:sp>
        <p:nvSpPr>
          <p:cNvPr id="16" name="Text 14"/>
          <p:cNvSpPr/>
          <p:nvPr/>
        </p:nvSpPr>
        <p:spPr>
          <a:xfrm>
            <a:off x="6519672" y="280720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Пътувания</a:t>
            </a:r>
            <a:endParaRPr lang="en-US" sz="1650" dirty="0"/>
          </a:p>
        </p:txBody>
      </p:sp>
      <p:sp>
        <p:nvSpPr>
          <p:cNvPr id="17" name="Text 15"/>
          <p:cNvSpPr/>
          <p:nvPr/>
        </p:nvSpPr>
        <p:spPr>
          <a:xfrm>
            <a:off x="6519672" y="316382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настаняване, което запазва ролите и личното пространство</a:t>
            </a:r>
            <a:endParaRPr lang="en-US" sz="1430" dirty="0"/>
          </a:p>
        </p:txBody>
      </p:sp>
      <p:sp>
        <p:nvSpPr>
          <p:cNvPr id="18" name="Shape 16"/>
          <p:cNvSpPr/>
          <p:nvPr/>
        </p:nvSpPr>
        <p:spPr>
          <a:xfrm>
            <a:off x="777240" y="3977640"/>
            <a:ext cx="4892040" cy="1005840"/>
          </a:xfrm>
          <a:prstGeom prst="roundRect">
            <a:avLst>
              <a:gd name="adj" fmla="val 5455"/>
            </a:avLst>
          </a:prstGeom>
          <a:solidFill>
            <a:srgbClr val="FFFFFF"/>
          </a:solidFill>
          <a:ln w="12700">
            <a:solidFill>
              <a:srgbClr val="EEDFCB"/>
            </a:solidFill>
            <a:prstDash val="solid"/>
          </a:ln>
        </p:spPr>
        <p:txBody>
          <a:bodyPr/>
          <a:lstStyle/>
          <a:p>
            <a:endParaRPr lang="el-GR"/>
          </a:p>
        </p:txBody>
      </p:sp>
      <p:sp>
        <p:nvSpPr>
          <p:cNvPr id="19" name="Text 17"/>
          <p:cNvSpPr/>
          <p:nvPr/>
        </p:nvSpPr>
        <p:spPr>
          <a:xfrm>
            <a:off x="987552" y="413308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Снимки и видеозаснемане</a:t>
            </a:r>
            <a:endParaRPr lang="en-US" sz="1650" dirty="0"/>
          </a:p>
        </p:txBody>
      </p:sp>
      <p:sp>
        <p:nvSpPr>
          <p:cNvPr id="20" name="Text 18"/>
          <p:cNvSpPr/>
          <p:nvPr/>
        </p:nvSpPr>
        <p:spPr>
          <a:xfrm>
            <a:off x="987552" y="448970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разрешение, цел и безопасно съхранение</a:t>
            </a:r>
            <a:endParaRPr lang="en-US" sz="1430" dirty="0"/>
          </a:p>
        </p:txBody>
      </p:sp>
      <p:sp>
        <p:nvSpPr>
          <p:cNvPr id="21" name="Shape 19"/>
          <p:cNvSpPr/>
          <p:nvPr/>
        </p:nvSpPr>
        <p:spPr>
          <a:xfrm>
            <a:off x="6309360" y="3977640"/>
            <a:ext cx="4892040" cy="1005840"/>
          </a:xfrm>
          <a:prstGeom prst="roundRect">
            <a:avLst>
              <a:gd name="adj" fmla="val 5455"/>
            </a:avLst>
          </a:prstGeom>
          <a:solidFill>
            <a:srgbClr val="F3E7D6"/>
          </a:solidFill>
          <a:ln w="12700">
            <a:solidFill>
              <a:srgbClr val="EEDFCB"/>
            </a:solidFill>
            <a:prstDash val="solid"/>
          </a:ln>
        </p:spPr>
        <p:txBody>
          <a:bodyPr/>
          <a:lstStyle/>
          <a:p>
            <a:endParaRPr lang="el-GR"/>
          </a:p>
        </p:txBody>
      </p:sp>
      <p:sp>
        <p:nvSpPr>
          <p:cNvPr id="22" name="Text 20"/>
          <p:cNvSpPr/>
          <p:nvPr/>
        </p:nvSpPr>
        <p:spPr>
          <a:xfrm>
            <a:off x="6519672" y="4133088"/>
            <a:ext cx="4480560" cy="256032"/>
          </a:xfrm>
          <a:prstGeom prst="rect">
            <a:avLst/>
          </a:prstGeom>
          <a:noFill/>
          <a:ln/>
        </p:spPr>
        <p:txBody>
          <a:bodyPr wrap="square" lIns="0" tIns="0" rIns="0" bIns="0" rtlCol="0" anchor="ctr"/>
          <a:lstStyle/>
          <a:p>
            <a:pPr marL="0" indent="0">
              <a:buNone/>
            </a:pPr>
            <a:r>
              <a:rPr lang="en-US" sz="1650" b="1" dirty="0">
                <a:solidFill>
                  <a:srgbClr val="0F5D64"/>
                </a:solidFill>
              </a:rPr>
              <a:t>Лични съобщения</a:t>
            </a:r>
            <a:endParaRPr lang="en-US" sz="1650" dirty="0"/>
          </a:p>
        </p:txBody>
      </p:sp>
      <p:sp>
        <p:nvSpPr>
          <p:cNvPr id="23" name="Text 21"/>
          <p:cNvSpPr/>
          <p:nvPr/>
        </p:nvSpPr>
        <p:spPr>
          <a:xfrm>
            <a:off x="6519672" y="4489704"/>
            <a:ext cx="4480560" cy="256032"/>
          </a:xfrm>
          <a:prstGeom prst="rect">
            <a:avLst/>
          </a:prstGeom>
          <a:noFill/>
          <a:ln/>
        </p:spPr>
        <p:txBody>
          <a:bodyPr wrap="square" lIns="0" tIns="0" rIns="0" bIns="0" rtlCol="0" anchor="ctr">
            <a:normAutofit/>
          </a:bodyPr>
          <a:lstStyle/>
          <a:p>
            <a:pPr marL="0" indent="0">
              <a:buNone/>
            </a:pPr>
            <a:r>
              <a:rPr lang="en-US" sz="1430" dirty="0">
                <a:solidFill>
                  <a:srgbClr val="1F2933"/>
                </a:solidFill>
              </a:rPr>
              <a:t>ясни правила за съдържание, време и канали</a:t>
            </a:r>
            <a:endParaRPr lang="en-US" sz="1430" dirty="0"/>
          </a:p>
        </p:txBody>
      </p:sp>
      <p:sp>
        <p:nvSpPr>
          <p:cNvPr id="24" name="Text 22"/>
          <p:cNvSpPr/>
          <p:nvPr/>
        </p:nvSpPr>
        <p:spPr>
          <a:xfrm>
            <a:off x="1143000" y="5715000"/>
            <a:ext cx="9875520" cy="320040"/>
          </a:xfrm>
          <a:prstGeom prst="rect">
            <a:avLst/>
          </a:prstGeom>
          <a:noFill/>
          <a:ln/>
        </p:spPr>
        <p:txBody>
          <a:bodyPr wrap="square" lIns="0" tIns="0" rIns="0" bIns="0" rtlCol="0" anchor="ctr"/>
          <a:lstStyle/>
          <a:p>
            <a:pPr marL="0" indent="0" algn="ctr">
              <a:buNone/>
            </a:pPr>
            <a:r>
              <a:rPr lang="en-US" sz="1650" i="1" dirty="0">
                <a:solidFill>
                  <a:srgbClr val="B76455"/>
                </a:solidFill>
              </a:rPr>
              <a:t>Изберете една ситуация и я преработете с мисъл за уважението, автономността и границите.</a:t>
            </a:r>
            <a:endParaRPr lang="en-US" sz="1650" dirty="0"/>
          </a:p>
        </p:txBody>
      </p:sp>
      <p:pic>
        <p:nvPicPr>
          <p:cNvPr id="26" name="Εικόνα 25">
            <a:extLst>
              <a:ext uri="{FF2B5EF4-FFF2-40B4-BE49-F238E27FC236}">
                <a16:creationId xmlns:a16="http://schemas.microsoft.com/office/drawing/2014/main" id="{D0FFAABF-016D-5282-7F03-955A98B0B3B8}"/>
              </a:ext>
            </a:extLst>
          </p:cNvPr>
          <p:cNvPicPr>
            <a:picLocks noChangeAspect="1"/>
          </p:cNvPicPr>
          <p:nvPr/>
        </p:nvPicPr>
        <p:blipFill>
          <a:blip r:embed="rId3"/>
          <a:stretch>
            <a:fillRect/>
          </a:stretch>
        </p:blipFill>
        <p:spPr>
          <a:xfrm>
            <a:off x="-88776" y="6156960"/>
            <a:ext cx="12192000" cy="701040"/>
          </a:xfrm>
          <a:prstGeom prst="rect">
            <a:avLst/>
          </a:prstGeom>
        </p:spPr>
      </p:pic>
      <p:sp>
        <p:nvSpPr>
          <p:cNvPr id="30" name="Shape 0">
            <a:extLst>
              <a:ext uri="{FF2B5EF4-FFF2-40B4-BE49-F238E27FC236}">
                <a16:creationId xmlns:a16="http://schemas.microsoft.com/office/drawing/2014/main" id="{96C0D338-69CE-B659-D5C5-F9C1052C7A11}"/>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1"/>
          <p:cNvSpPr/>
          <p:nvPr/>
        </p:nvSpPr>
        <p:spPr>
          <a:xfrm>
            <a:off x="502920" y="6601968"/>
            <a:ext cx="7315200" cy="164592"/>
          </a:xfrm>
          <a:prstGeom prst="rect">
            <a:avLst/>
          </a:prstGeom>
          <a:noFill/>
          <a:ln/>
        </p:spPr>
        <p:txBody>
          <a:bodyPr wrap="square" lIns="0" tIns="0" rIns="0" bIns="0" rtlCol="0" anchor="ctr"/>
          <a:lstStyle/>
          <a:p>
            <a:pPr marL="0" indent="0">
              <a:buNone/>
            </a:pPr>
            <a:r>
              <a:rPr lang="en-US" sz="850" dirty="0">
                <a:solidFill>
                  <a:srgbClr val="FFFFFF"/>
                </a:solidFill>
                <a:latin typeface="Aptos" pitchFamily="34" charset="0"/>
                <a:ea typeface="Aptos" pitchFamily="34" charset="-122"/>
                <a:cs typeface="Aptos" pitchFamily="34" charset="-120"/>
              </a:rPr>
              <a:t>7. Позитивна култура на превенция</a:t>
            </a:r>
            <a:endParaRPr lang="en-US" sz="850" dirty="0"/>
          </a:p>
        </p:txBody>
      </p:sp>
      <p:sp>
        <p:nvSpPr>
          <p:cNvPr id="4" name="Text 2"/>
          <p:cNvSpPr/>
          <p:nvPr/>
        </p:nvSpPr>
        <p:spPr>
          <a:xfrm>
            <a:off x="731520" y="382983"/>
            <a:ext cx="6675120" cy="493776"/>
          </a:xfrm>
          <a:prstGeom prst="rect">
            <a:avLst/>
          </a:prstGeom>
          <a:noFill/>
          <a:ln/>
        </p:spPr>
        <p:txBody>
          <a:bodyPr wrap="square" lIns="254" tIns="254" rIns="254" bIns="254" rtlCol="0" anchor="ctr">
            <a:normAutofit/>
          </a:bodyPr>
          <a:lstStyle/>
          <a:p>
            <a:pPr marL="0" indent="0">
              <a:buNone/>
            </a:pPr>
            <a:r>
              <a:rPr lang="en-US" sz="3100" b="1" dirty="0">
                <a:solidFill>
                  <a:srgbClr val="1F2933"/>
                </a:solidFill>
                <a:latin typeface="Aptos Display" pitchFamily="34" charset="0"/>
                <a:ea typeface="Aptos Display" pitchFamily="34" charset="-122"/>
                <a:cs typeface="Aptos Display" pitchFamily="34" charset="-120"/>
              </a:rPr>
              <a:t>Изграждайте това, което искате да виждате</a:t>
            </a:r>
            <a:endParaRPr lang="en-US" sz="3100" dirty="0"/>
          </a:p>
        </p:txBody>
      </p:sp>
      <p:sp>
        <p:nvSpPr>
          <p:cNvPr id="5" name="Text 3"/>
          <p:cNvSpPr/>
          <p:nvPr/>
        </p:nvSpPr>
        <p:spPr>
          <a:xfrm>
            <a:off x="731520" y="941211"/>
            <a:ext cx="5806440" cy="237744"/>
          </a:xfrm>
          <a:prstGeom prst="rect">
            <a:avLst/>
          </a:prstGeom>
          <a:noFill/>
          <a:ln/>
        </p:spPr>
        <p:txBody>
          <a:bodyPr wrap="square" lIns="254" tIns="254" rIns="254" bIns="254" rtlCol="0" anchor="ctr">
            <a:normAutofit/>
          </a:bodyPr>
          <a:lstStyle/>
          <a:p>
            <a:pPr marL="0" indent="0">
              <a:buNone/>
            </a:pPr>
            <a:r>
              <a:rPr lang="en-US" sz="1280" dirty="0">
                <a:solidFill>
                  <a:srgbClr val="0F5D64"/>
                </a:solidFill>
                <a:latin typeface="Aptos" pitchFamily="34" charset="0"/>
                <a:ea typeface="Aptos" pitchFamily="34" charset="-122"/>
                <a:cs typeface="Aptos" pitchFamily="34" charset="-120"/>
              </a:rPr>
              <a:t>Позитивната култура на превенция активно насърчава защитни норми.</a:t>
            </a:r>
            <a:endParaRPr lang="en-US" sz="1280" dirty="0"/>
          </a:p>
        </p:txBody>
      </p:sp>
      <p:sp>
        <p:nvSpPr>
          <p:cNvPr id="6" name="Shape 4"/>
          <p:cNvSpPr/>
          <p:nvPr/>
        </p:nvSpPr>
        <p:spPr>
          <a:xfrm>
            <a:off x="594360" y="1417320"/>
            <a:ext cx="2011680" cy="3108960"/>
          </a:xfrm>
          <a:prstGeom prst="roundRect">
            <a:avLst>
              <a:gd name="adj" fmla="val 3636"/>
            </a:avLst>
          </a:prstGeom>
          <a:solidFill>
            <a:srgbClr val="0F5D64"/>
          </a:solidFill>
          <a:ln w="12700">
            <a:solidFill>
              <a:srgbClr val="0F5D64"/>
            </a:solidFill>
            <a:prstDash val="solid"/>
          </a:ln>
        </p:spPr>
        <p:txBody>
          <a:bodyPr/>
          <a:lstStyle/>
          <a:p>
            <a:endParaRPr lang="el-GR"/>
          </a:p>
        </p:txBody>
      </p:sp>
      <p:sp>
        <p:nvSpPr>
          <p:cNvPr id="7" name="Text 5"/>
          <p:cNvSpPr/>
          <p:nvPr/>
        </p:nvSpPr>
        <p:spPr>
          <a:xfrm>
            <a:off x="731520" y="1810512"/>
            <a:ext cx="1737360" cy="475488"/>
          </a:xfrm>
          <a:prstGeom prst="rect">
            <a:avLst/>
          </a:prstGeom>
          <a:noFill/>
          <a:ln/>
        </p:spPr>
        <p:txBody>
          <a:bodyPr wrap="square" lIns="0" tIns="0" rIns="0" bIns="0" rtlCol="0" anchor="ctr">
            <a:normAutofit/>
          </a:bodyPr>
          <a:lstStyle/>
          <a:p>
            <a:pPr marL="0" indent="0" algn="ctr">
              <a:buNone/>
            </a:pPr>
            <a:r>
              <a:rPr lang="en-US" sz="1750" b="1" dirty="0">
                <a:solidFill>
                  <a:srgbClr val="FFFFFF"/>
                </a:solidFill>
              </a:rPr>
              <a:t>УВАЖЕНИЕ</a:t>
            </a:r>
            <a:endParaRPr lang="en-US" sz="1750" dirty="0"/>
          </a:p>
        </p:txBody>
      </p:sp>
      <p:sp>
        <p:nvSpPr>
          <p:cNvPr id="8" name="Text 6"/>
          <p:cNvSpPr/>
          <p:nvPr/>
        </p:nvSpPr>
        <p:spPr>
          <a:xfrm>
            <a:off x="795528" y="2578608"/>
            <a:ext cx="1609344" cy="960120"/>
          </a:xfrm>
          <a:prstGeom prst="rect">
            <a:avLst/>
          </a:prstGeom>
          <a:noFill/>
          <a:ln/>
        </p:spPr>
        <p:txBody>
          <a:bodyPr wrap="square" lIns="381" tIns="381" rIns="381" bIns="381" rtlCol="0" anchor="ctr">
            <a:normAutofit/>
          </a:bodyPr>
          <a:lstStyle/>
          <a:p>
            <a:pPr marL="0" indent="0" algn="ctr">
              <a:buNone/>
            </a:pPr>
            <a:r>
              <a:rPr lang="en-US" sz="1450" dirty="0">
                <a:solidFill>
                  <a:srgbClr val="FFFFFF"/>
                </a:solidFill>
              </a:rPr>
              <a:t>достойнство в ежедневните взаимодействия</a:t>
            </a:r>
            <a:endParaRPr lang="en-US" sz="1450" dirty="0"/>
          </a:p>
        </p:txBody>
      </p:sp>
      <p:sp>
        <p:nvSpPr>
          <p:cNvPr id="9" name="Shape 7"/>
          <p:cNvSpPr/>
          <p:nvPr/>
        </p:nvSpPr>
        <p:spPr>
          <a:xfrm>
            <a:off x="2926080" y="1417320"/>
            <a:ext cx="2011680" cy="3108960"/>
          </a:xfrm>
          <a:prstGeom prst="roundRect">
            <a:avLst>
              <a:gd name="adj" fmla="val 3636"/>
            </a:avLst>
          </a:prstGeom>
          <a:solidFill>
            <a:srgbClr val="B76455"/>
          </a:solidFill>
          <a:ln w="12700">
            <a:solidFill>
              <a:srgbClr val="B76455"/>
            </a:solidFill>
            <a:prstDash val="solid"/>
          </a:ln>
        </p:spPr>
        <p:txBody>
          <a:bodyPr/>
          <a:lstStyle/>
          <a:p>
            <a:endParaRPr lang="el-GR"/>
          </a:p>
        </p:txBody>
      </p:sp>
      <p:sp>
        <p:nvSpPr>
          <p:cNvPr id="10" name="Text 8"/>
          <p:cNvSpPr/>
          <p:nvPr/>
        </p:nvSpPr>
        <p:spPr>
          <a:xfrm>
            <a:off x="3063240" y="1810512"/>
            <a:ext cx="1737360" cy="475488"/>
          </a:xfrm>
          <a:prstGeom prst="rect">
            <a:avLst/>
          </a:prstGeom>
          <a:noFill/>
          <a:ln/>
        </p:spPr>
        <p:txBody>
          <a:bodyPr wrap="square" lIns="0" tIns="0" rIns="0" bIns="0" rtlCol="0" anchor="ctr">
            <a:normAutofit/>
          </a:bodyPr>
          <a:lstStyle/>
          <a:p>
            <a:pPr marL="0" indent="0" algn="ctr">
              <a:buNone/>
            </a:pPr>
            <a:r>
              <a:rPr lang="en-US" sz="1750" b="1" dirty="0">
                <a:solidFill>
                  <a:srgbClr val="FFFFFF"/>
                </a:solidFill>
              </a:rPr>
              <a:t>РАВЕНСТВО</a:t>
            </a:r>
            <a:endParaRPr lang="en-US" sz="1750" dirty="0"/>
          </a:p>
        </p:txBody>
      </p:sp>
      <p:sp>
        <p:nvSpPr>
          <p:cNvPr id="11" name="Text 9"/>
          <p:cNvSpPr/>
          <p:nvPr/>
        </p:nvSpPr>
        <p:spPr>
          <a:xfrm>
            <a:off x="3127248" y="2578608"/>
            <a:ext cx="1609344" cy="960120"/>
          </a:xfrm>
          <a:prstGeom prst="rect">
            <a:avLst/>
          </a:prstGeom>
          <a:noFill/>
          <a:ln/>
        </p:spPr>
        <p:txBody>
          <a:bodyPr wrap="square" lIns="381" tIns="381" rIns="381" bIns="381" rtlCol="0" anchor="ctr">
            <a:normAutofit/>
          </a:bodyPr>
          <a:lstStyle/>
          <a:p>
            <a:pPr marL="0" indent="0" algn="ctr">
              <a:buNone/>
            </a:pPr>
            <a:r>
              <a:rPr lang="en-US" sz="1450" dirty="0">
                <a:solidFill>
                  <a:srgbClr val="FFFFFF"/>
                </a:solidFill>
              </a:rPr>
              <a:t>справедливо отношение и възможности</a:t>
            </a:r>
            <a:endParaRPr lang="en-US" sz="1450" dirty="0"/>
          </a:p>
        </p:txBody>
      </p:sp>
      <p:sp>
        <p:nvSpPr>
          <p:cNvPr id="12" name="Shape 10"/>
          <p:cNvSpPr/>
          <p:nvPr/>
        </p:nvSpPr>
        <p:spPr>
          <a:xfrm>
            <a:off x="5257800" y="1417320"/>
            <a:ext cx="2011680" cy="3108960"/>
          </a:xfrm>
          <a:prstGeom prst="roundRect">
            <a:avLst>
              <a:gd name="adj" fmla="val 3636"/>
            </a:avLst>
          </a:prstGeom>
          <a:solidFill>
            <a:srgbClr val="0F5D64"/>
          </a:solidFill>
          <a:ln w="12700">
            <a:solidFill>
              <a:srgbClr val="0F5D64"/>
            </a:solidFill>
            <a:prstDash val="solid"/>
          </a:ln>
        </p:spPr>
        <p:txBody>
          <a:bodyPr/>
          <a:lstStyle/>
          <a:p>
            <a:endParaRPr lang="el-GR"/>
          </a:p>
        </p:txBody>
      </p:sp>
      <p:sp>
        <p:nvSpPr>
          <p:cNvPr id="13" name="Text 11"/>
          <p:cNvSpPr/>
          <p:nvPr/>
        </p:nvSpPr>
        <p:spPr>
          <a:xfrm>
            <a:off x="5394960" y="1810512"/>
            <a:ext cx="1737360" cy="475488"/>
          </a:xfrm>
          <a:prstGeom prst="rect">
            <a:avLst/>
          </a:prstGeom>
          <a:noFill/>
          <a:ln/>
        </p:spPr>
        <p:txBody>
          <a:bodyPr wrap="square" lIns="0" tIns="0" rIns="0" bIns="0" rtlCol="0" anchor="ctr">
            <a:normAutofit/>
          </a:bodyPr>
          <a:lstStyle/>
          <a:p>
            <a:pPr marL="0" indent="0" algn="ctr">
              <a:buNone/>
            </a:pPr>
            <a:r>
              <a:rPr lang="en-US" sz="1750" b="1" dirty="0">
                <a:solidFill>
                  <a:srgbClr val="FFFFFF"/>
                </a:solidFill>
              </a:rPr>
              <a:t>АВТОНОМНОСТ</a:t>
            </a:r>
            <a:endParaRPr lang="en-US" sz="1750" dirty="0"/>
          </a:p>
        </p:txBody>
      </p:sp>
      <p:sp>
        <p:nvSpPr>
          <p:cNvPr id="14" name="Text 12"/>
          <p:cNvSpPr/>
          <p:nvPr/>
        </p:nvSpPr>
        <p:spPr>
          <a:xfrm>
            <a:off x="5458968" y="2578608"/>
            <a:ext cx="1609344" cy="960120"/>
          </a:xfrm>
          <a:prstGeom prst="rect">
            <a:avLst/>
          </a:prstGeom>
          <a:noFill/>
          <a:ln/>
        </p:spPr>
        <p:txBody>
          <a:bodyPr wrap="square" lIns="381" tIns="381" rIns="381" bIns="381" rtlCol="0" anchor="ctr">
            <a:normAutofit/>
          </a:bodyPr>
          <a:lstStyle/>
          <a:p>
            <a:pPr marL="0" indent="0" algn="ctr">
              <a:buNone/>
            </a:pPr>
            <a:r>
              <a:rPr lang="en-US" sz="1450" dirty="0">
                <a:solidFill>
                  <a:srgbClr val="FFFFFF"/>
                </a:solidFill>
              </a:rPr>
              <a:t>глас, избор и лични граници</a:t>
            </a:r>
            <a:endParaRPr lang="en-US" sz="1450" dirty="0"/>
          </a:p>
        </p:txBody>
      </p:sp>
      <p:sp>
        <p:nvSpPr>
          <p:cNvPr id="15" name="Shape 13"/>
          <p:cNvSpPr/>
          <p:nvPr/>
        </p:nvSpPr>
        <p:spPr>
          <a:xfrm>
            <a:off x="7589520" y="1417320"/>
            <a:ext cx="2011680" cy="3108960"/>
          </a:xfrm>
          <a:prstGeom prst="roundRect">
            <a:avLst>
              <a:gd name="adj" fmla="val 3636"/>
            </a:avLst>
          </a:prstGeom>
          <a:solidFill>
            <a:srgbClr val="B76455"/>
          </a:solidFill>
          <a:ln w="12700">
            <a:solidFill>
              <a:srgbClr val="B76455"/>
            </a:solidFill>
            <a:prstDash val="solid"/>
          </a:ln>
        </p:spPr>
        <p:txBody>
          <a:bodyPr/>
          <a:lstStyle/>
          <a:p>
            <a:endParaRPr lang="el-GR"/>
          </a:p>
        </p:txBody>
      </p:sp>
      <p:sp>
        <p:nvSpPr>
          <p:cNvPr id="16" name="Text 14"/>
          <p:cNvSpPr/>
          <p:nvPr/>
        </p:nvSpPr>
        <p:spPr>
          <a:xfrm>
            <a:off x="7726680" y="1810512"/>
            <a:ext cx="1737360" cy="475488"/>
          </a:xfrm>
          <a:prstGeom prst="rect">
            <a:avLst/>
          </a:prstGeom>
          <a:noFill/>
          <a:ln/>
        </p:spPr>
        <p:txBody>
          <a:bodyPr wrap="square" lIns="0" tIns="0" rIns="0" bIns="0" rtlCol="0" anchor="ctr">
            <a:normAutofit/>
          </a:bodyPr>
          <a:lstStyle/>
          <a:p>
            <a:pPr marL="0" indent="0" algn="ctr">
              <a:buNone/>
            </a:pPr>
            <a:r>
              <a:rPr lang="en-US" sz="1750" b="1" dirty="0">
                <a:solidFill>
                  <a:srgbClr val="FFFFFF"/>
                </a:solidFill>
              </a:rPr>
              <a:t>ГРАНИЦИ</a:t>
            </a:r>
            <a:endParaRPr lang="en-US" sz="1750" dirty="0"/>
          </a:p>
        </p:txBody>
      </p:sp>
      <p:sp>
        <p:nvSpPr>
          <p:cNvPr id="17" name="Text 15"/>
          <p:cNvSpPr/>
          <p:nvPr/>
        </p:nvSpPr>
        <p:spPr>
          <a:xfrm>
            <a:off x="7790688" y="2578608"/>
            <a:ext cx="1609344" cy="960120"/>
          </a:xfrm>
          <a:prstGeom prst="rect">
            <a:avLst/>
          </a:prstGeom>
          <a:noFill/>
          <a:ln/>
        </p:spPr>
        <p:txBody>
          <a:bodyPr wrap="square" lIns="381" tIns="381" rIns="381" bIns="381" rtlCol="0" anchor="ctr">
            <a:normAutofit/>
          </a:bodyPr>
          <a:lstStyle/>
          <a:p>
            <a:pPr marL="0" indent="0" algn="ctr">
              <a:buNone/>
            </a:pPr>
            <a:r>
              <a:rPr lang="en-US" sz="1450" dirty="0">
                <a:solidFill>
                  <a:srgbClr val="FFFFFF"/>
                </a:solidFill>
              </a:rPr>
              <a:t>ясни роли и безопасни практики</a:t>
            </a:r>
            <a:endParaRPr lang="en-US" sz="1450" dirty="0"/>
          </a:p>
        </p:txBody>
      </p:sp>
      <p:sp>
        <p:nvSpPr>
          <p:cNvPr id="18" name="Shape 16"/>
          <p:cNvSpPr/>
          <p:nvPr/>
        </p:nvSpPr>
        <p:spPr>
          <a:xfrm>
            <a:off x="9921240" y="1417320"/>
            <a:ext cx="2011680" cy="3108960"/>
          </a:xfrm>
          <a:prstGeom prst="roundRect">
            <a:avLst>
              <a:gd name="adj" fmla="val 3636"/>
            </a:avLst>
          </a:prstGeom>
          <a:solidFill>
            <a:srgbClr val="0F5D64"/>
          </a:solidFill>
          <a:ln w="12700">
            <a:solidFill>
              <a:srgbClr val="0F5D64"/>
            </a:solidFill>
            <a:prstDash val="solid"/>
          </a:ln>
        </p:spPr>
        <p:txBody>
          <a:bodyPr/>
          <a:lstStyle/>
          <a:p>
            <a:endParaRPr lang="el-GR"/>
          </a:p>
        </p:txBody>
      </p:sp>
      <p:sp>
        <p:nvSpPr>
          <p:cNvPr id="19" name="Text 17"/>
          <p:cNvSpPr/>
          <p:nvPr/>
        </p:nvSpPr>
        <p:spPr>
          <a:xfrm>
            <a:off x="10058400" y="1810512"/>
            <a:ext cx="1737360" cy="475488"/>
          </a:xfrm>
          <a:prstGeom prst="rect">
            <a:avLst/>
          </a:prstGeom>
          <a:noFill/>
          <a:ln/>
        </p:spPr>
        <p:txBody>
          <a:bodyPr wrap="square" lIns="0" tIns="0" rIns="0" bIns="0" rtlCol="0" anchor="ctr">
            <a:normAutofit/>
          </a:bodyPr>
          <a:lstStyle/>
          <a:p>
            <a:pPr marL="0" indent="0" algn="ctr">
              <a:buNone/>
            </a:pPr>
            <a:r>
              <a:rPr lang="en-US" sz="1750" b="1" dirty="0">
                <a:solidFill>
                  <a:srgbClr val="FFFFFF"/>
                </a:solidFill>
              </a:rPr>
              <a:t>БЕЗОПАСНОСТ</a:t>
            </a:r>
            <a:endParaRPr lang="en-US" sz="1750" dirty="0"/>
          </a:p>
        </p:txBody>
      </p:sp>
      <p:sp>
        <p:nvSpPr>
          <p:cNvPr id="20" name="Text 18"/>
          <p:cNvSpPr/>
          <p:nvPr/>
        </p:nvSpPr>
        <p:spPr>
          <a:xfrm>
            <a:off x="10122408" y="2578608"/>
            <a:ext cx="1609344" cy="960120"/>
          </a:xfrm>
          <a:prstGeom prst="rect">
            <a:avLst/>
          </a:prstGeom>
          <a:noFill/>
          <a:ln/>
        </p:spPr>
        <p:txBody>
          <a:bodyPr wrap="square" lIns="381" tIns="381" rIns="381" bIns="381" rtlCol="0" anchor="ctr">
            <a:normAutofit/>
          </a:bodyPr>
          <a:lstStyle/>
          <a:p>
            <a:pPr marL="0" indent="0" algn="ctr">
              <a:buNone/>
            </a:pPr>
            <a:r>
              <a:rPr lang="en-US" sz="1450" dirty="0">
                <a:solidFill>
                  <a:srgbClr val="FFFFFF"/>
                </a:solidFill>
              </a:rPr>
              <a:t>благополучието е над резултатите на всяка цена</a:t>
            </a:r>
            <a:endParaRPr lang="en-US" sz="1450" dirty="0"/>
          </a:p>
        </p:txBody>
      </p:sp>
      <p:sp>
        <p:nvSpPr>
          <p:cNvPr id="21" name="Text 19"/>
          <p:cNvSpPr/>
          <p:nvPr/>
        </p:nvSpPr>
        <p:spPr>
          <a:xfrm>
            <a:off x="914400" y="5303520"/>
            <a:ext cx="10287000" cy="411480"/>
          </a:xfrm>
          <a:prstGeom prst="rect">
            <a:avLst/>
          </a:prstGeom>
          <a:noFill/>
          <a:ln/>
        </p:spPr>
        <p:txBody>
          <a:bodyPr wrap="square" lIns="0" tIns="0" rIns="0" bIns="0" rtlCol="0" anchor="ctr"/>
          <a:lstStyle/>
          <a:p>
            <a:pPr marL="0" indent="0" algn="ctr">
              <a:buNone/>
            </a:pPr>
            <a:r>
              <a:rPr lang="en-US" sz="1900" b="1" dirty="0">
                <a:solidFill>
                  <a:srgbClr val="1F2933"/>
                </a:solidFill>
              </a:rPr>
              <a:t>Идентичността на отбора се формира от това, което той повтаря, поощрява и демонстрира.</a:t>
            </a:r>
            <a:endParaRPr lang="en-US" sz="1900" dirty="0"/>
          </a:p>
        </p:txBody>
      </p:sp>
      <p:pic>
        <p:nvPicPr>
          <p:cNvPr id="23" name="Εικόνα 22">
            <a:extLst>
              <a:ext uri="{FF2B5EF4-FFF2-40B4-BE49-F238E27FC236}">
                <a16:creationId xmlns:a16="http://schemas.microsoft.com/office/drawing/2014/main" id="{1CA3BD47-14DD-3449-BF0B-D8AFABDE01D6}"/>
              </a:ext>
            </a:extLst>
          </p:cNvPr>
          <p:cNvPicPr>
            <a:picLocks noChangeAspect="1"/>
          </p:cNvPicPr>
          <p:nvPr/>
        </p:nvPicPr>
        <p:blipFill>
          <a:blip r:embed="rId3"/>
          <a:stretch>
            <a:fillRect/>
          </a:stretch>
        </p:blipFill>
        <p:spPr>
          <a:xfrm>
            <a:off x="-38100" y="6176935"/>
            <a:ext cx="12192000" cy="701040"/>
          </a:xfrm>
          <a:prstGeom prst="rect">
            <a:avLst/>
          </a:prstGeom>
        </p:spPr>
      </p:pic>
      <p:sp>
        <p:nvSpPr>
          <p:cNvPr id="25" name="Shape 0">
            <a:extLst>
              <a:ext uri="{FF2B5EF4-FFF2-40B4-BE49-F238E27FC236}">
                <a16:creationId xmlns:a16="http://schemas.microsoft.com/office/drawing/2014/main" id="{532D3990-8D74-4AF1-641D-81FBB45543CE}"/>
              </a:ext>
            </a:extLst>
          </p:cNvPr>
          <p:cNvSpPr/>
          <p:nvPr/>
        </p:nvSpPr>
        <p:spPr>
          <a:xfrm>
            <a:off x="530352" y="384048"/>
            <a:ext cx="146304" cy="566928"/>
          </a:xfrm>
          <a:prstGeom prst="rect">
            <a:avLst/>
          </a:prstGeom>
          <a:solidFill>
            <a:srgbClr val="A64F4F"/>
          </a:solidFill>
          <a:ln w="12700">
            <a:solidFill>
              <a:srgbClr val="A64F4F"/>
            </a:solidFill>
            <a:prstDash val="solid"/>
          </a:ln>
        </p:spPr>
        <p:txBody>
          <a:bodyPr/>
          <a:lstStyle/>
          <a:p>
            <a:endParaRPr lang="sr-Latn-R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Εικόνα 8">
            <a:extLst>
              <a:ext uri="{FF2B5EF4-FFF2-40B4-BE49-F238E27FC236}">
                <a16:creationId xmlns:a16="http://schemas.microsoft.com/office/drawing/2014/main" id="{3BB9527C-F750-A842-AE82-D1F5C2456970}"/>
              </a:ext>
            </a:extLst>
          </p:cNvPr>
          <p:cNvPicPr>
            <a:picLocks noChangeAspect="1"/>
          </p:cNvPicPr>
          <p:nvPr/>
        </p:nvPicPr>
        <p:blipFill>
          <a:blip r:embed="rId2"/>
          <a:stretch>
            <a:fillRect/>
          </a:stretch>
        </p:blipFill>
        <p:spPr>
          <a:xfrm>
            <a:off x="4691062" y="2227602"/>
            <a:ext cx="2505075" cy="542925"/>
          </a:xfrm>
          <a:prstGeom prst="rect">
            <a:avLst/>
          </a:prstGeom>
        </p:spPr>
      </p:pic>
      <p:sp>
        <p:nvSpPr>
          <p:cNvPr id="11" name="TextBox 10">
            <a:extLst>
              <a:ext uri="{FF2B5EF4-FFF2-40B4-BE49-F238E27FC236}">
                <a16:creationId xmlns:a16="http://schemas.microsoft.com/office/drawing/2014/main" id="{60F75253-7E20-9C10-3AE5-7E9B458C02AB}"/>
              </a:ext>
            </a:extLst>
          </p:cNvPr>
          <p:cNvSpPr txBox="1"/>
          <p:nvPr/>
        </p:nvSpPr>
        <p:spPr>
          <a:xfrm>
            <a:off x="3061362" y="3210311"/>
            <a:ext cx="6094520" cy="1754326"/>
          </a:xfrm>
          <a:prstGeom prst="rect">
            <a:avLst/>
          </a:prstGeom>
          <a:noFill/>
        </p:spPr>
        <p:txBody>
          <a:bodyPr wrap="square">
            <a:spAutoFit/>
          </a:bodyPr>
          <a:lstStyle/>
          <a:p>
            <a:pPr algn="just"/>
            <a:r>
              <a:rPr lang="en-US" dirty="0"/>
              <a:t>Финансирано от Европейския съюз. Изразените възгледи и мнения обаче са единствено на автора/авторите и не отразяват непременно възгледите на Европейския съюз или на Европейската изпълнителна агенция за образование и култура (EACEA). Нито Европейският съюз, нито EACEA могат да бъдат държани отговорни за тях.</a:t>
            </a:r>
            <a:endParaRPr lang="el-GR" dirty="0"/>
          </a:p>
        </p:txBody>
      </p:sp>
    </p:spTree>
    <p:extLst>
      <p:ext uri="{BB962C8B-B14F-4D97-AF65-F5344CB8AC3E}">
        <p14:creationId xmlns:p14="http://schemas.microsoft.com/office/powerpoint/2010/main" val="2563318106"/>
      </p:ext>
    </p:extLst>
  </p:cSld>
  <p:clrMapOvr>
    <a:masterClrMapping/>
  </p:clrMapOvr>
</p:sld>
</file>

<file path=ppt/theme/theme1.xml><?xml version="1.0" encoding="utf-8"?>
<a:theme xmlns:a="http://schemas.openxmlformats.org/drawingml/2006/main" name="Θέμα Office 2013 - 2022">
  <a:themeElements>
    <a:clrScheme name="Θέμα 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Θέμα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2013 - 2022 Theme</Template>
  <TotalTime>30</TotalTime>
  <Words>1572</Words>
  <Application>Microsoft Office PowerPoint</Application>
  <PresentationFormat>Ευρεία οθόνη</PresentationFormat>
  <Paragraphs>183</Paragraphs>
  <Slides>15</Slides>
  <Notes>14</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15</vt:i4>
      </vt:variant>
    </vt:vector>
  </HeadingPairs>
  <TitlesOfParts>
    <vt:vector size="21" baseType="lpstr">
      <vt:lpstr>Aptos</vt:lpstr>
      <vt:lpstr>Aptos Display</vt:lpstr>
      <vt:lpstr>Arial</vt:lpstr>
      <vt:lpstr>Calibri</vt:lpstr>
      <vt:lpstr>Calibri Light</vt:lpstr>
      <vt:lpstr>Θέμα Office 2013 - 2022</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CoViS – Combating Violence in Sport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CoViS Module 1: Recognising Harassment in Sport</dc:title>
  <dc:subject>Module 1: Recognising Harassment in Sport</dc:subject>
  <dc:creator>CoViS Project Consortium</dc:creator>
  <cp:lastModifiedBy>Vasileios Barkoukis</cp:lastModifiedBy>
  <cp:revision>8</cp:revision>
  <dcterms:created xsi:type="dcterms:W3CDTF">2026-08-08T12:19:18Z</dcterms:created>
  <dcterms:modified xsi:type="dcterms:W3CDTF">2026-09-19T15:11:35Z</dcterms:modified>
</cp:coreProperties>
</file>