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4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simple message: this module is about recognising concern early, not proving guilt.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the distinction between recognition and investigation.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E9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vector_illustration_style_scene_in_a_soft.png"/>
          <p:cNvPicPr>
            <a:picLocks noChangeAspect="1"/>
          </p:cNvPicPr>
          <p:nvPr/>
        </p:nvPicPr>
        <p:blipFill>
          <a:blip r:embed="rId3"/>
          <a:srcRect l="22723" r="22723"/>
          <a:stretch/>
        </p:blipFill>
        <p:spPr>
          <a:xfrm>
            <a:off x="5541264" y="0"/>
            <a:ext cx="6647688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Модул 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Разпознаване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насилието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914400" y="3611880"/>
            <a:ext cx="43891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Разбиране на сексуалния тормоз, нарушенията на границите, груминга и злоупотребата с власт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r>
              <a:rPr sz="900">
                <a:solidFill>
                  <a:srgbClr val="666666"/>
                </a:solidFill>
                <a:latin typeface="Arial"/>
              </a:rPr>
              <a:t>1</a:t>
            </a:r>
            <a:endParaRPr lang="en-US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Защо разпознаването е важно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75895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Тормозът често се развива постепенно, а не като едно очевидно събитие.</a:t>
            </a:r>
            <a:endParaRPr lang="en-US" sz="1500" dirty="0"/>
          </a:p>
        </p:txBody>
      </p:sp>
      <p:pic>
        <p:nvPicPr>
          <p:cNvPr id="5" name="Image 0" descr="/mnt/data/a_wide_naturalistic_indoor_sports_facility_gym.png"/>
          <p:cNvPicPr>
            <a:picLocks noChangeAspect="1"/>
          </p:cNvPicPr>
          <p:nvPr/>
        </p:nvPicPr>
        <p:blipFill>
          <a:blip r:embed="rId3"/>
          <a:srcRect l="18733" r="18733"/>
          <a:stretch/>
        </p:blipFill>
        <p:spPr>
          <a:xfrm>
            <a:off x="6537960" y="1234440"/>
            <a:ext cx="5029200" cy="4526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207008"/>
            <a:ext cx="5257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Разпознаването започва преди доказването.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914400" y="1572768"/>
            <a:ext cx="534924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Спортът се основава на доверие, работа в екип, пътувания, физически инструкции и тясно сътрудничество.</a:t>
            </a:r>
          </a:p>
          <a:p>
            <a:pPr marL="0" indent="0" algn="l">
              <a:buNone/>
            </a:pPr>
            <a:endParaRPr lang="en-US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r>
              <a:rPr lang="en-US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Същите тези особености могат да затруднят разпознаването на неподходящо поведение.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914400" y="3191256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234440" y="315468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Забележете какво е видяно, чуто, получено или споделено.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914400" y="3712463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234440" y="3675887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 sz="190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Попитайте защо поведението е небезопасно или неподходящо.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914400" y="423367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1234440" y="4197096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разследвайте и не определяйте сами вина.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914400" y="475488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234440" y="4718304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Уверете се, че опасението няма да бъде пренебрегнато.</a:t>
            </a:r>
            <a:endParaRPr lang="en-US" sz="19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869790C6-3180-6E20-C0A8-B8795384C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85F9B02B-C5E6-A1C0-1218-92E46920A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Какво показват данните на CoViS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Резултатите от извадката не са национални оценки за разпространението, но показват ясни образователни потребности.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1325880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BF7F7"/>
          </a:solidFill>
          <a:ln w="8890">
            <a:solidFill>
              <a:srgbClr val="FBF7F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078992" y="149047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50.0%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2606040" y="1527048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съобщават за излагане на поне една форма на сексуализирано поведение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309360" y="1325880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6565392" y="149047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48.9%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8092440" y="1527048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 получавали коментари за тялото, облеклото, семейното положение или сексуалността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22960" y="2542032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1078992" y="2706624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44.0%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2606040" y="2743200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съобщават за обиди или подигравателни коментари, основани на пол или джендър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309360" y="2542032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BF7F7"/>
          </a:solidFill>
          <a:ln w="8890">
            <a:solidFill>
              <a:srgbClr val="FBF7F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6565392" y="2706624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22.3%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8092440" y="2743200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съобщават за нежелано или неподходящо физическо докосване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22960" y="3758184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BF7F7"/>
          </a:solidFill>
          <a:ln w="8890">
            <a:solidFill>
              <a:srgbClr val="FBF7F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8" name="Text 16"/>
          <p:cNvSpPr/>
          <p:nvPr/>
        </p:nvSpPr>
        <p:spPr>
          <a:xfrm>
            <a:off x="1078992" y="39227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14.7%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2606040" y="3959352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съобщават за сексуални забележки, агресивни обаждания или нежелани снимки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309360" y="3758184"/>
            <a:ext cx="4983480" cy="932688"/>
          </a:xfrm>
          <a:prstGeom prst="roundRect">
            <a:avLst>
              <a:gd name="adj" fmla="val 5882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1" name="Text 19"/>
          <p:cNvSpPr/>
          <p:nvPr/>
        </p:nvSpPr>
        <p:spPr>
          <a:xfrm>
            <a:off x="6565392" y="39227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12.0%</a:t>
            </a:r>
            <a:endParaRPr lang="en-US" sz="2700" dirty="0"/>
          </a:p>
        </p:txBody>
      </p:sp>
      <p:sp>
        <p:nvSpPr>
          <p:cNvPr id="22" name="Text 20"/>
          <p:cNvSpPr/>
          <p:nvPr/>
        </p:nvSpPr>
        <p:spPr>
          <a:xfrm>
            <a:off x="8092440" y="3959352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съобщават за сексуално изнудване или принуда към сексуален контакт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143000" y="5138928"/>
            <a:ext cx="996696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Основен обучителен извод: ежедневните коментари, подигравките и тестването на граници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могат да бъдат първите видими признаци на повтарящ се модел.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03504" y="5982928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 потребностите по CoViS, 2026 г. — резултати от извадката.</a:t>
            </a:r>
            <a:endParaRPr lang="en-US" sz="830" dirty="0"/>
          </a:p>
        </p:txBody>
      </p:sp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CCADEE45-E945-6386-C38E-43B49B287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392" y="6158708"/>
            <a:ext cx="12192000" cy="6992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 да изглежда тормозът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68680" y="150876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BF7F7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124712" y="169164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ВЕРБАЛНО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124712" y="203911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„Хубаво тяло. Срещаш ли се с някого?“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Повтаря се след проявен дискомфорт.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868680" y="324612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5F5F5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1124712" y="342900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НЕВЕРБАЛНО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124712" y="377647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Повтарящо се втренчване, сексуални жестове, показване на изображения или правене на снимки без разрешение.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6355080" y="150876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BF7F7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6611112" y="169164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11112" y="203911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Спортистът се отдръпва, но човекът се приближава и го докосва отново.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6355080" y="3246120"/>
            <a:ext cx="4983480" cy="1234440"/>
          </a:xfrm>
          <a:prstGeom prst="roundRect">
            <a:avLst>
              <a:gd name="adj" fmla="val 4444"/>
            </a:avLst>
          </a:prstGeom>
          <a:solidFill>
            <a:srgbClr val="F5F5F5"/>
          </a:solidFill>
          <a:ln w="8890">
            <a:solidFill>
              <a:srgbClr val="E3DCD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6611112" y="342900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ДИГИТАЛНО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611112" y="377647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„Изпрати ми снимка. Използвай изчезващи съобщения — никой друг не трябва да знае.“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1097280" y="4983480"/>
            <a:ext cx="1005840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Значението зависи от контекста, повторяемостта, тайната, дисбаланса на власт и способността на спортиста да откаже.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40080" y="5591780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Модул 1: примерни ситуации за обучение по разпознаване.</a:t>
            </a:r>
            <a:endParaRPr lang="en-US" sz="830" dirty="0"/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E067DF33-0C54-2377-B5D2-942A65BAB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87" y="6183966"/>
            <a:ext cx="12192000" cy="6992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Граници, груминг и власт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понятия, които помагат да разберем защо спортистите може да не се чувстват свободни да откажат.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68680" y="1325880"/>
            <a:ext cx="3429000" cy="3703320"/>
          </a:xfrm>
          <a:prstGeom prst="roundRect">
            <a:avLst>
              <a:gd name="adj" fmla="val 1600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143000" y="160020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Нарушаване</a:t>
            </a:r>
            <a:endParaRPr lang="en-US" sz="2600" dirty="0"/>
          </a:p>
          <a:p>
            <a:pPr marL="0" indent="0" algn="l">
              <a:buNone/>
            </a:pPr>
            <a:r>
              <a:rPr lang="en-US" sz="26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граници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143000" y="2487168"/>
            <a:ext cx="278892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Поведение, което прекрачва подходящите за ролята граници и създава риск, объркване или зависимост.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43000" y="4023360"/>
            <a:ext cx="27889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повтарящи се лични съобщения без ясна спортна цел.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434840" y="1325880"/>
            <a:ext cx="3429000" cy="3703320"/>
          </a:xfrm>
          <a:prstGeom prst="roundRect">
            <a:avLst>
              <a:gd name="adj" fmla="val 1600"/>
            </a:avLst>
          </a:prstGeom>
          <a:solidFill>
            <a:srgbClr val="F5F5F5"/>
          </a:solidFill>
          <a:ln w="8890">
            <a:solidFill>
              <a:srgbClr val="E1E1E1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0" name="Text 8"/>
          <p:cNvSpPr/>
          <p:nvPr/>
        </p:nvSpPr>
        <p:spPr>
          <a:xfrm>
            <a:off x="4709160" y="16002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Груминг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709160" y="2304288"/>
            <a:ext cx="278892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Постепенен процес: достъп и доверие → специално отношение → изолация → тайна → тестване на граници → ескалация.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709160" y="4114800"/>
            <a:ext cx="27889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Опасението нараства, когато поведението формира повтарящ се модел.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001000" y="1325880"/>
            <a:ext cx="3429000" cy="3703320"/>
          </a:xfrm>
          <a:prstGeom prst="roundRect">
            <a:avLst>
              <a:gd name="adj" fmla="val 1600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4" name="Text 12"/>
          <p:cNvSpPr/>
          <p:nvPr/>
        </p:nvSpPr>
        <p:spPr>
          <a:xfrm>
            <a:off x="8275320" y="160020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Злоупотреба</a:t>
            </a:r>
            <a:endParaRPr lang="en-US" sz="2600" dirty="0"/>
          </a:p>
          <a:p>
            <a:pPr marL="0" indent="0" algn="l">
              <a:buNone/>
            </a:pPr>
            <a:r>
              <a:rPr lang="en-US" sz="26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власт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275320" y="2487168"/>
            <a:ext cx="2788920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Властта може да произтича от селекция, пътувания, договори, медицински грижи, условия за тренировки или кариерно развитие.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275320" y="4069080"/>
            <a:ext cx="2788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Ключовият въпрос: имал ли е спортистът свободата да каже „не“?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48640" y="5613883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IOC Consensus Statement 2024; IOC Safeguarding Toolkit; Анализ на потребностите по CoViS.</a:t>
            </a:r>
            <a:endParaRPr lang="en-US" sz="830" dirty="0"/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E27F9828-EA20-CB1F-71A3-A8A484B88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392" y="6155467"/>
            <a:ext cx="12192000" cy="6992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Защо разпознаването може да бъде трудно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Спортната култура може да нормализира поведение, което трябва да бъде поставено под въпрос.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68680" y="1325880"/>
            <a:ext cx="4754880" cy="3566160"/>
          </a:xfrm>
          <a:prstGeom prst="roundRect">
            <a:avLst>
              <a:gd name="adj" fmla="val 1538"/>
            </a:avLst>
          </a:prstGeom>
          <a:solidFill>
            <a:srgbClr val="F5F5F5"/>
          </a:solidFill>
          <a:ln w="8890">
            <a:solidFill>
              <a:srgbClr val="E4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143000" y="160020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Подигравката не е безобидна</a:t>
            </a:r>
            <a:endParaRPr lang="en-US" sz="2400" dirty="0"/>
          </a:p>
          <a:p>
            <a:pPr marL="0" indent="0" algn="l">
              <a:buNone/>
            </a:pPr>
            <a:r>
              <a:rPr lang="en-US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защото е наречена „закачка“.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143000" y="2770632"/>
            <a:ext cx="416052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Примери: „Хвърляш като момиче.“</a:t>
            </a:r>
            <a:endParaRPr lang="en-US" sz="2100" dirty="0"/>
          </a:p>
          <a:p>
            <a:pPr marL="0" indent="0" algn="l"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„Това е мъжки спорт.“</a:t>
            </a:r>
            <a:endParaRPr lang="en-US" sz="2100" dirty="0"/>
          </a:p>
          <a:p>
            <a:pPr marL="0" indent="0" algn="l"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„Спри да бъдеш толкова емоционален/на.“</a:t>
            </a:r>
            <a:endParaRPr lang="en-US" sz="2100" dirty="0"/>
          </a:p>
          <a:p>
            <a:pPr marL="0" indent="0" algn="l"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„Спокойно, беше само шега.“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035040" y="1325880"/>
            <a:ext cx="5303520" cy="3566160"/>
          </a:xfrm>
          <a:prstGeom prst="roundRect">
            <a:avLst>
              <a:gd name="adj" fmla="val 1538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6355080" y="1600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се превръща в повод за тревога за защитата, когато…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6400800" y="239572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720840" y="2414016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унижава или е насочено към идентичността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00800" y="278892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720840" y="2807208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 повтаря или ескалира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00800" y="318211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720840" y="3200400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използва дисбаланс на власт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00800" y="3575304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720840" y="3593592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продължава след проявен дискомфорт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063240" y="5230368"/>
            <a:ext cx="7452360" cy="749808"/>
          </a:xfrm>
          <a:prstGeom prst="roundRect">
            <a:avLst>
              <a:gd name="adj" fmla="val 7317"/>
            </a:avLst>
          </a:prstGeom>
          <a:solidFill>
            <a:srgbClr val="F5F5F5"/>
          </a:solidFill>
          <a:ln w="889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9" name="Text 17"/>
          <p:cNvSpPr/>
          <p:nvPr/>
        </p:nvSpPr>
        <p:spPr>
          <a:xfrm>
            <a:off x="3319272" y="539496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44.0%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4480560" y="5321808"/>
            <a:ext cx="6035040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съобщават за обиди или подигравателни коментари, основани на пол или джендър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609600" y="6053328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 потребностите по CoViS, 2026 г.; CoViS Модул 1 – обяснение на подигравките.</a:t>
            </a:r>
            <a:endParaRPr lang="en-US" sz="830" dirty="0"/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16A8BA0A-3FC8-AFE7-23F4-11EE43289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" y="6157310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920" y="0"/>
            <a:ext cx="2926080" cy="6400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78240" y="0"/>
            <a:ext cx="975360" cy="6858000"/>
          </a:xfrm>
          <a:prstGeom prst="rect">
            <a:avLst/>
          </a:prstGeom>
          <a:solidFill>
            <a:srgbClr val="F8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4AA965-9CE0-FB03-4E73-FED2CEC2D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1" y="570567"/>
            <a:ext cx="9702829" cy="545493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D5794F7-BCA5-5B46-FE00-AC2EC4FFC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16825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Светофарен модел на CoViS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Помощен инструмент за разпознаване — не правна, диагностична или разследваща класификация.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68680" y="1417320"/>
            <a:ext cx="10469880" cy="960120"/>
          </a:xfrm>
          <a:prstGeom prst="roundRect">
            <a:avLst>
              <a:gd name="adj" fmla="val 5714"/>
            </a:avLst>
          </a:prstGeom>
          <a:solidFill>
            <a:srgbClr val="EAF5EC"/>
          </a:solidFill>
          <a:ln w="8890">
            <a:solidFill>
              <a:srgbClr val="EAF5E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Shape 4"/>
          <p:cNvSpPr/>
          <p:nvPr/>
        </p:nvSpPr>
        <p:spPr>
          <a:xfrm>
            <a:off x="1115568" y="1627632"/>
            <a:ext cx="502920" cy="50292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7" name="Text 5"/>
          <p:cNvSpPr/>
          <p:nvPr/>
        </p:nvSpPr>
        <p:spPr>
          <a:xfrm>
            <a:off x="1828800" y="159105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ЗЕЛЕНО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29000" y="156362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Подходящо, професионално и прозрачно.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693408" y="1554480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 цел. Разрешение. Прозрачност. Зачитане на границите.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868680" y="2743200"/>
            <a:ext cx="10469880" cy="960120"/>
          </a:xfrm>
          <a:prstGeom prst="roundRect">
            <a:avLst>
              <a:gd name="adj" fmla="val 5714"/>
            </a:avLst>
          </a:prstGeom>
          <a:solidFill>
            <a:srgbClr val="F8F1E4"/>
          </a:solidFill>
          <a:ln w="8890">
            <a:solidFill>
              <a:srgbClr val="F8F1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1" name="Shape 9"/>
          <p:cNvSpPr/>
          <p:nvPr/>
        </p:nvSpPr>
        <p:spPr>
          <a:xfrm>
            <a:off x="1115568" y="2953512"/>
            <a:ext cx="502920" cy="502920"/>
          </a:xfrm>
          <a:prstGeom prst="ellipse">
            <a:avLst/>
          </a:prstGeom>
          <a:solidFill>
            <a:srgbClr val="C58B1F"/>
          </a:solidFill>
          <a:ln w="12700">
            <a:solidFill>
              <a:srgbClr val="C58B1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1828800" y="291693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ЖЪЛТО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429000" y="288950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Опасение за нарушаване на граници.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6693408" y="2880360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Тайна. Фаворизиране. Лични канали. Ескалация. Пренебрегнат дискомфорт.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868680" y="4069080"/>
            <a:ext cx="10469880" cy="960120"/>
          </a:xfrm>
          <a:prstGeom prst="roundRect">
            <a:avLst>
              <a:gd name="adj" fmla="val 5714"/>
            </a:avLst>
          </a:prstGeom>
          <a:solidFill>
            <a:srgbClr val="F8EAEA"/>
          </a:solidFill>
          <a:ln w="8890">
            <a:solidFill>
              <a:srgbClr val="F8EAEA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6" name="Shape 14"/>
          <p:cNvSpPr/>
          <p:nvPr/>
        </p:nvSpPr>
        <p:spPr>
          <a:xfrm>
            <a:off x="1115568" y="4279392"/>
            <a:ext cx="502920" cy="502920"/>
          </a:xfrm>
          <a:prstGeom prst="ellipse">
            <a:avLst/>
          </a:prstGeom>
          <a:solidFill>
            <a:srgbClr val="C94C4C"/>
          </a:solidFill>
          <a:ln w="12700">
            <a:solidFill>
              <a:srgbClr val="C94C4C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7" name="Text 15"/>
          <p:cNvSpPr/>
          <p:nvPr/>
        </p:nvSpPr>
        <p:spPr>
          <a:xfrm>
            <a:off x="1828800" y="424281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ЧЕРВЕНО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3429000" y="421538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Неприемливо или забранено поведение.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693408" y="4206240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Принуда. Заплахи. Сексуализирано поведение. Ответни действия. Продължаване след отказ.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143000" y="5577840"/>
            <a:ext cx="996696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Жълтото не установява вина. То означава, че ситуацията заслужава внимание и не трябва да бъде пренебрегвана.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548640" y="5879592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Образователна рамка на CoViS, основана на Анализа на потребностите по CoViS и международните принципи за защита.</a:t>
            </a:r>
            <a:endParaRPr lang="en-US" sz="830" dirty="0"/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458240D8-1CFA-AF85-4BE4-834B86A03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" y="6123607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които изискват по-силни мерки за защита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Високият риск не означава доказателство — той означава, че прозрачността и надзорът са още по-важни.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68680" y="1417320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6" name="Text 4"/>
          <p:cNvSpPr/>
          <p:nvPr/>
        </p:nvSpPr>
        <p:spPr>
          <a:xfrm>
            <a:off x="1435608" y="13258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Пътуване и настаняване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435608" y="1664208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Правилата за настаняване, алкохол, транспорт и надзор трябва да бъдат ясни.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6355080" y="1417320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9" name="Text 7"/>
          <p:cNvSpPr/>
          <p:nvPr/>
        </p:nvSpPr>
        <p:spPr>
          <a:xfrm>
            <a:off x="6922008" y="13258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Индивидуални тренировки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6922008" y="1664208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Използвайте видими/наблюдаеми места и предварително уговорени часове.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868680" y="2624328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2" name="Text 10"/>
          <p:cNvSpPr/>
          <p:nvPr/>
        </p:nvSpPr>
        <p:spPr>
          <a:xfrm>
            <a:off x="1435608" y="253288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 грижи / физиотерапия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435608" y="2871216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Обяснете целта, поискайте разрешение и защитете личното пространство.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6355080" y="2624328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6922008" y="253288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Съблекални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922008" y="2871216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Ясни правила за достъп на възрастни, телефони и снимане.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868680" y="3831336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8" name="Text 16"/>
          <p:cNvSpPr/>
          <p:nvPr/>
        </p:nvSpPr>
        <p:spPr>
          <a:xfrm>
            <a:off x="1435608" y="373989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Личен транспорт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435608" y="4078224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Избягвайте ненужно повтарящ се транспорт насаме.</a:t>
            </a:r>
            <a:endParaRPr lang="en-US" sz="1650" dirty="0"/>
          </a:p>
        </p:txBody>
      </p:sp>
      <p:sp>
        <p:nvSpPr>
          <p:cNvPr id="20" name="Shape 18"/>
          <p:cNvSpPr/>
          <p:nvPr/>
        </p:nvSpPr>
        <p:spPr>
          <a:xfrm>
            <a:off x="6355080" y="3831336"/>
            <a:ext cx="411480" cy="411480"/>
          </a:xfrm>
          <a:prstGeom prst="arc">
            <a:avLst/>
          </a:prstGeom>
          <a:noFill/>
          <a:ln w="254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1" name="Text 19"/>
          <p:cNvSpPr/>
          <p:nvPr/>
        </p:nvSpPr>
        <p:spPr>
          <a:xfrm>
            <a:off x="6922008" y="373989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Дигитална комуникация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6922008" y="4078224"/>
            <a:ext cx="4709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Поддържайте комуникацията официална, прозрачна и свързана с ролята.</a:t>
            </a:r>
            <a:endParaRPr lang="en-US" sz="1650" dirty="0"/>
          </a:p>
        </p:txBody>
      </p:sp>
      <p:sp>
        <p:nvSpPr>
          <p:cNvPr id="23" name="Shape 21"/>
          <p:cNvSpPr/>
          <p:nvPr/>
        </p:nvSpPr>
        <p:spPr>
          <a:xfrm>
            <a:off x="1234440" y="5248656"/>
            <a:ext cx="9692640" cy="731520"/>
          </a:xfrm>
          <a:prstGeom prst="roundRect">
            <a:avLst>
              <a:gd name="adj" fmla="val 7500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4" name="Text 22"/>
          <p:cNvSpPr/>
          <p:nvPr/>
        </p:nvSpPr>
        <p:spPr>
          <a:xfrm>
            <a:off x="1463040" y="5413248"/>
            <a:ext cx="92354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Поводът за тревога е поведението, а не професионалната длъжност. Защитата се отнася за треньори, лекари, физиотерапевти, официални лица, доброволци, съотборници и други.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822960" y="615109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IOC Safeguarding Toolkit; CoViS Модул 1 – ситуации с висок риск.</a:t>
            </a:r>
            <a:endParaRPr lang="en-US" sz="830" dirty="0"/>
          </a:p>
        </p:txBody>
      </p:sp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934ABD4D-ED91-612D-A45F-E6FF2C243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6151096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CoViS с пет въпроса за разпознаване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инструмент за неясни ситуации.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68680" y="1325880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7" name="Text 5"/>
          <p:cNvSpPr/>
          <p:nvPr/>
        </p:nvSpPr>
        <p:spPr>
          <a:xfrm>
            <a:off x="1527048" y="143560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ЖЕЛАНО ЛИ Е?</a:t>
            </a:r>
            <a:endParaRPr lang="en-US" sz="1480" dirty="0"/>
          </a:p>
        </p:txBody>
      </p:sp>
      <p:sp>
        <p:nvSpPr>
          <p:cNvPr id="8" name="Text 6"/>
          <p:cNvSpPr/>
          <p:nvPr/>
        </p:nvSpPr>
        <p:spPr>
          <a:xfrm>
            <a:off x="1527048" y="1719072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ли се спортистът комфортно с това?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263640" y="1325880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1" name="Text 9"/>
          <p:cNvSpPr/>
          <p:nvPr/>
        </p:nvSpPr>
        <p:spPr>
          <a:xfrm>
            <a:off x="6922008" y="143560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ЛИ Е?</a:t>
            </a:r>
            <a:endParaRPr lang="en-US" sz="1480" dirty="0"/>
          </a:p>
        </p:txBody>
      </p:sp>
      <p:sp>
        <p:nvSpPr>
          <p:cNvPr id="12" name="Text 10"/>
          <p:cNvSpPr/>
          <p:nvPr/>
        </p:nvSpPr>
        <p:spPr>
          <a:xfrm>
            <a:off x="6922008" y="1719072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 ли ясна спортна, медицинска, образователна причина или причина, свързана с безопасността?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68680" y="2578608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5" name="Text 13"/>
          <p:cNvSpPr/>
          <p:nvPr/>
        </p:nvSpPr>
        <p:spPr>
          <a:xfrm>
            <a:off x="1527048" y="2688336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 ЛИ Е?</a:t>
            </a:r>
            <a:endParaRPr lang="en-US" sz="1480" dirty="0"/>
          </a:p>
        </p:txBody>
      </p:sp>
      <p:sp>
        <p:nvSpPr>
          <p:cNvPr id="16" name="Text 14"/>
          <p:cNvSpPr/>
          <p:nvPr/>
        </p:nvSpPr>
        <p:spPr>
          <a:xfrm>
            <a:off x="1527048" y="297180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 ли се случило по същия начин, ако присъстваха и други?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263640" y="2578608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9" name="Text 17"/>
          <p:cNvSpPr/>
          <p:nvPr/>
        </p:nvSpPr>
        <p:spPr>
          <a:xfrm>
            <a:off x="6922008" y="2688336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СВОБОДЕН/НА ЛИ Е ДА КАЖЕ „НЕ“?</a:t>
            </a:r>
            <a:endParaRPr lang="en-US" sz="1480" dirty="0"/>
          </a:p>
        </p:txBody>
      </p:sp>
      <p:sp>
        <p:nvSpPr>
          <p:cNvPr id="20" name="Text 18"/>
          <p:cNvSpPr/>
          <p:nvPr/>
        </p:nvSpPr>
        <p:spPr>
          <a:xfrm>
            <a:off x="6922008" y="2971800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 ли отказът да повлияе на селекцията, подкрепата или възможностите?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3566160" y="3822192"/>
            <a:ext cx="5029200" cy="868680"/>
          </a:xfrm>
          <a:prstGeom prst="roundRect">
            <a:avLst>
              <a:gd name="adj" fmla="val 6316"/>
            </a:avLst>
          </a:prstGeom>
          <a:solidFill>
            <a:srgbClr val="FBF7F7"/>
          </a:solidFill>
          <a:ln w="8890">
            <a:solidFill>
              <a:srgbClr val="E8D7D7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3" name="Text 21"/>
          <p:cNvSpPr/>
          <p:nvPr/>
        </p:nvSpPr>
        <p:spPr>
          <a:xfrm>
            <a:off x="4224528" y="39319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 ИЛИ ЕСКАЛИРАЩО?</a:t>
            </a:r>
            <a:endParaRPr lang="en-US" sz="1480" dirty="0"/>
          </a:p>
        </p:txBody>
      </p:sp>
      <p:sp>
        <p:nvSpPr>
          <p:cNvPr id="24" name="Text 22"/>
          <p:cNvSpPr/>
          <p:nvPr/>
        </p:nvSpPr>
        <p:spPr>
          <a:xfrm>
            <a:off x="4224528" y="421538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Става ли все по-лично, по-скрито или по-интензивно?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1325880" y="5321808"/>
            <a:ext cx="950976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Ако един или повече отговори пораждат тревога, не я пренебрегвайте. Не са ви нужни доказателства, за да потърсите съвет или да съобщите опасение, свързано със защитата.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77240" y="607161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Модул 1: проверка с пет въпроса за разпознаване.</a:t>
            </a:r>
            <a:endParaRPr lang="en-US" sz="830" dirty="0"/>
          </a:p>
        </p:txBody>
      </p:sp>
      <p:pic>
        <p:nvPicPr>
          <p:cNvPr id="29" name="Εικόνα 28">
            <a:extLst>
              <a:ext uri="{FF2B5EF4-FFF2-40B4-BE49-F238E27FC236}">
                <a16:creationId xmlns:a16="http://schemas.microsoft.com/office/drawing/2014/main" id="{927C28D0-0750-5ABB-5FA3-C83BC4443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" y="6169924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3" name="Text 1"/>
          <p:cNvSpPr/>
          <p:nvPr/>
        </p:nvSpPr>
        <p:spPr>
          <a:xfrm>
            <a:off x="822960" y="301752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Първа реакция и допълнителни ресурси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41248" y="80467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Разпознайте рано. Изслушайте внимателно. Използвайте канала за защита.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68680" y="1353312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Първа реакция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960120" y="187452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280160" y="1892808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Приемете опасението сериозно.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960120" y="2258568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280160" y="2276856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Поставете непосредствената безопасност на първо място.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960120" y="2642616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280160" y="2660904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Изслушайте, без да обвинявате.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960120" y="3026664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280160" y="3044952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разследвайте и не се конфронтирайте сами.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960120" y="341071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1280160" y="342900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Използвайте определения канал за защита.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868680" y="4279392"/>
            <a:ext cx="10424160" cy="1298448"/>
          </a:xfrm>
          <a:prstGeom prst="roundRect">
            <a:avLst>
              <a:gd name="adj" fmla="val 4225"/>
            </a:avLst>
          </a:prstGeom>
          <a:solidFill>
            <a:srgbClr val="F5F5F5"/>
          </a:solidFill>
          <a:ln w="889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18" name="Text 15"/>
          <p:cNvSpPr/>
          <p:nvPr/>
        </p:nvSpPr>
        <p:spPr>
          <a:xfrm>
            <a:off x="1115568" y="4389120"/>
            <a:ext cx="4045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Източници и практически ресурси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115568" y="4828032"/>
            <a:ext cx="98298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 потребностите по CoViS, 2026 г.  •  IOC Consensus Statement, 2024  •  IOC Consensus Statement, 2016  •  IOC Safeguarding Toolkit for IFs and NOCs  •  IOC Athlete365 Safe Sport  •  U.S. Center for SafeSport resources  • UNESCO Tackling Violence Against Women and Girls in Sport</a:t>
            </a:r>
          </a:p>
          <a:p>
            <a:pPr marL="0" indent="0">
              <a:buNone/>
            </a:pPr>
            <a:endParaRPr lang="en-US" sz="1480" dirty="0"/>
          </a:p>
        </p:txBody>
      </p:sp>
      <p:pic>
        <p:nvPicPr>
          <p:cNvPr id="26" name="Picture 25" descr="a_realistic_softly_lit_indoor_counseling_office_l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243584"/>
            <a:ext cx="4663440" cy="2971800"/>
          </a:xfrm>
          <a:prstGeom prst="rect">
            <a:avLst/>
          </a:prstGeom>
        </p:spPr>
      </p:pic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A7F6D66F-1FCC-4D03-3725-CFECDB51B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5532" y="6192821"/>
            <a:ext cx="12192000" cy="7006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Финансирано от Европейския съюз. Изразените възгледи и мнения обаче са единствено на автора/авторите и не отразяват непременно възгледите на Европейския съюз или на Европейската изпълнителна агенция за образование и култура (EACEA). Нито Европейският съюз, нито EACEA могат да бъдат държани отговорни за тях.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1077</Words>
  <Application>Microsoft Office PowerPoint</Application>
  <PresentationFormat>Ευρεία οθόνη</PresentationFormat>
  <Paragraphs>154</Paragraphs>
  <Slides>12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Vasileios Barkoukis</cp:lastModifiedBy>
  <cp:revision>7</cp:revision>
  <dcterms:created xsi:type="dcterms:W3CDTF">2026-08-08T12:19:18Z</dcterms:created>
  <dcterms:modified xsi:type="dcterms:W3CDTF">2026-09-19T15:28:00Z</dcterms:modified>
</cp:coreProperties>
</file>