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9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68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22"/>
    <p:restoredTop sz="94610"/>
  </p:normalViewPr>
  <p:slideViewPr>
    <p:cSldViewPr snapToGrid="0" snapToObjects="1">
      <p:cViewPr varScale="1">
        <p:scale>
          <a:sx n="104" d="100"/>
          <a:sy n="104" d="100"/>
        </p:scale>
        <p:origin x="22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18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510528"/>
            <a:ext cx="11201400" cy="0"/>
          </a:xfrm>
          <a:prstGeom prst="line">
            <a:avLst/>
          </a:prstGeom>
          <a:noFill/>
          <a:ln w="12700">
            <a:solidFill>
              <a:srgbClr val="E9E4E4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9946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supportive_family_sports_conversation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2AC958D5-DC79-C1EE-690C-8951DD661A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0822"/>
            <a:ext cx="5740309" cy="6858000"/>
          </a:xfrm>
          <a:prstGeom prst="rect">
            <a:avLst/>
          </a:prstGeom>
        </p:spPr>
      </p:pic>
      <p:sp>
        <p:nvSpPr>
          <p:cNvPr id="85" name="Rectangle 84"/>
          <p:cNvSpPr/>
          <p:nvPr/>
        </p:nvSpPr>
        <p:spPr>
          <a:xfrm>
            <a:off x="822960" y="411480"/>
            <a:ext cx="5760720" cy="416052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ectangle 85"/>
          <p:cNvSpPr/>
          <p:nvPr/>
        </p:nvSpPr>
        <p:spPr>
          <a:xfrm>
            <a:off x="868680" y="658368"/>
            <a:ext cx="164592" cy="777240"/>
          </a:xfrm>
          <a:prstGeom prst="rect">
            <a:avLst/>
          </a:prstGeom>
          <a:solidFill>
            <a:srgbClr val="AE48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TextBox 86"/>
          <p:cNvSpPr txBox="1"/>
          <p:nvPr/>
        </p:nvSpPr>
        <p:spPr>
          <a:xfrm>
            <a:off x="1325880" y="758952"/>
            <a:ext cx="4023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AE4850"/>
                </a:solidFill>
              </a:defRPr>
            </a:pPr>
            <a:r>
              <a:t>CoViS Modul 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68680" y="1874519"/>
            <a:ext cx="5486400" cy="1234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4200" b="1">
                <a:solidFill>
                  <a:srgbClr val="202B36"/>
                </a:solidFill>
              </a:defRPr>
            </a:pPr>
            <a:r>
              <a:t>Prijavljivanje nasilja</a:t>
            </a:r>
            <a:br/>
            <a:r>
              <a:t>u sportu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896112" y="3794760"/>
            <a:ext cx="5303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575F68"/>
                </a:solidFill>
              </a:defRPr>
            </a:pPr>
            <a:r>
              <a:t>Kako zabrinutost bezbedno prelazi od</a:t>
            </a:r>
            <a:br/>
            <a:r>
              <a:t>sportiste do sledećeg odgovarajućeg nivoa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/>
          <p:nvPr/>
        </p:nvSpPr>
        <p:spPr>
          <a:xfrm>
            <a:off x="767918" y="1225296"/>
            <a:ext cx="10881360" cy="658368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886968" y="1344168"/>
            <a:ext cx="1047902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A64F4F"/>
                </a:solidFill>
                <a:latin typeface="Arial"/>
              </a:rPr>
              <a:t>CoViS uvid: U CoViS uzorku prijavljivanje i poveravanje bili su gotovo tačno podeljeni na pola.</a:t>
            </a:r>
            <a:endParaRPr sz="2400" dirty="0"/>
          </a:p>
        </p:txBody>
      </p:sp>
      <p:sp>
        <p:nvSpPr>
          <p:cNvPr id="98" name="Google Shape;98;p2"/>
          <p:cNvSpPr/>
          <p:nvPr/>
        </p:nvSpPr>
        <p:spPr>
          <a:xfrm>
            <a:off x="777240" y="2148840"/>
            <a:ext cx="2057400" cy="1417320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899282" y="2276856"/>
            <a:ext cx="1813317" cy="878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12700" rIns="38100" bIns="12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AE4850"/>
                </a:solidFill>
              </a:rPr>
              <a:t>50%</a:t>
            </a:r>
            <a:endParaRPr/>
          </a:p>
          <a:p>
            <a:pPr algn="l"/>
            <a:r>
              <a:rPr b="1">
                <a:solidFill>
                  <a:srgbClr val="AE4850"/>
                </a:solidFill>
              </a:rPr>
              <a:t>prijavilo /</a:t>
            </a:r>
          </a:p>
          <a:p>
            <a:pPr algn="l"/>
            <a:r>
              <a:rPr b="1">
                <a:solidFill>
                  <a:srgbClr val="AE4850"/>
                </a:solidFill>
              </a:rPr>
              <a:t>poverilo</a:t>
            </a:r>
          </a:p>
        </p:txBody>
      </p:sp>
      <p:sp>
        <p:nvSpPr>
          <p:cNvPr id="100" name="Google Shape;100;p2"/>
          <p:cNvSpPr/>
          <p:nvPr/>
        </p:nvSpPr>
        <p:spPr>
          <a:xfrm>
            <a:off x="3063240" y="2148840"/>
            <a:ext cx="2057400" cy="1417320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3209544" y="2276856"/>
            <a:ext cx="1764792" cy="116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12700" rIns="38100" bIns="12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AE4850"/>
                </a:solidFill>
              </a:rPr>
              <a:t>50%</a:t>
            </a:r>
            <a:endParaRPr/>
          </a:p>
          <a:p>
            <a:pPr algn="l"/>
            <a:r>
              <a:rPr b="1">
                <a:solidFill>
                  <a:srgbClr val="AE4850"/>
                </a:solidFill>
              </a:rPr>
              <a:t>nije</a:t>
            </a:r>
          </a:p>
          <a:p>
            <a:pPr algn="l"/>
            <a:r>
              <a:rPr b="1">
                <a:solidFill>
                  <a:srgbClr val="AE4850"/>
                </a:solidFill>
              </a:rPr>
              <a:t>prijavilo /</a:t>
            </a:r>
          </a:p>
          <a:p>
            <a:pPr algn="l"/>
            <a:r>
              <a:rPr b="1">
                <a:solidFill>
                  <a:srgbClr val="AE4850"/>
                </a:solidFill>
              </a:rPr>
              <a:t>poverilo</a:t>
            </a:r>
          </a:p>
        </p:txBody>
      </p:sp>
      <p:sp>
        <p:nvSpPr>
          <p:cNvPr id="102" name="Google Shape;102;p2"/>
          <p:cNvSpPr/>
          <p:nvPr/>
        </p:nvSpPr>
        <p:spPr>
          <a:xfrm>
            <a:off x="5486400" y="2011680"/>
            <a:ext cx="5577840" cy="1645920"/>
          </a:xfrm>
          <a:prstGeom prst="roundRect">
            <a:avLst>
              <a:gd name="adj" fmla="val 16667"/>
            </a:avLst>
          </a:prstGeom>
          <a:solidFill>
            <a:srgbClr val="EFF7F4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650992" y="2139696"/>
            <a:ext cx="5248656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A64F4F"/>
                </a:solidFill>
                <a:latin typeface="Arial"/>
              </a:rPr>
              <a:t>Šta nam to govori</a:t>
            </a:r>
            <a:endParaRPr/>
          </a:p>
          <a:p>
            <a:pPr algn="l"/>
            <a:r>
              <a:rPr b="1">
                <a:solidFill>
                  <a:srgbClr val="A64F4F"/>
                </a:solidFill>
                <a:latin typeface="Arial"/>
              </a:rPr>
              <a:t>Modul o prijavljivanju je neophodan jer mnogi sportisti i dalje ne pokreću zabrinutost dalje, a oni koji to učine često počinju neformalno, a ne kroz zvanične kanale.</a:t>
            </a:r>
          </a:p>
        </p:txBody>
      </p:sp>
      <p:sp>
        <p:nvSpPr>
          <p:cNvPr id="104" name="Google Shape;104;p2"/>
          <p:cNvSpPr/>
          <p:nvPr/>
        </p:nvSpPr>
        <p:spPr>
          <a:xfrm>
            <a:off x="777240" y="4069079"/>
            <a:ext cx="3246120" cy="1622631"/>
          </a:xfrm>
          <a:prstGeom prst="roundRect">
            <a:avLst>
              <a:gd name="adj" fmla="val 16667"/>
            </a:avLst>
          </a:prstGeom>
          <a:solidFill>
            <a:srgbClr val="EFF7F4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941832" y="4197096"/>
            <a:ext cx="2916936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A64F4F"/>
                </a:solidFill>
                <a:latin typeface="Arial"/>
              </a:rPr>
              <a:t>74,7%</a:t>
            </a:r>
            <a:endParaRPr/>
          </a:p>
          <a:p>
            <a:pPr algn="l"/>
            <a:r>
              <a:rPr b="1">
                <a:solidFill>
                  <a:srgbClr val="A64F4F"/>
                </a:solidFill>
                <a:latin typeface="Arial"/>
              </a:rPr>
              <a:t>Među onima koji su prijavili, osoba kojoj su se najčešće prvo obratili bio je saigrač.</a:t>
            </a:r>
          </a:p>
        </p:txBody>
      </p:sp>
      <p:sp>
        <p:nvSpPr>
          <p:cNvPr id="106" name="Google Shape;106;p2"/>
          <p:cNvSpPr/>
          <p:nvPr/>
        </p:nvSpPr>
        <p:spPr>
          <a:xfrm>
            <a:off x="4251960" y="4069080"/>
            <a:ext cx="3246120" cy="1622630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4416552" y="4197096"/>
            <a:ext cx="291693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A64F4F"/>
                </a:solidFill>
                <a:latin typeface="Arial"/>
              </a:rPr>
              <a:t>16,5%</a:t>
            </a:r>
            <a:endParaRPr/>
          </a:p>
          <a:p>
            <a:pPr algn="l"/>
            <a:r>
              <a:rPr b="1">
                <a:solidFill>
                  <a:srgbClr val="A64F4F"/>
                </a:solidFill>
                <a:latin typeface="Arial"/>
              </a:rPr>
              <a:t>Neki sportisti su se prvo obratili roditelju ili drugom članu porodice.</a:t>
            </a:r>
          </a:p>
        </p:txBody>
      </p:sp>
      <p:sp>
        <p:nvSpPr>
          <p:cNvPr id="108" name="Google Shape;108;p2"/>
          <p:cNvSpPr/>
          <p:nvPr/>
        </p:nvSpPr>
        <p:spPr>
          <a:xfrm>
            <a:off x="7726679" y="4069079"/>
            <a:ext cx="3337560" cy="1645919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7891271" y="4197096"/>
            <a:ext cx="3008376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A64F4F"/>
                </a:solidFill>
                <a:latin typeface="Arial"/>
              </a:rPr>
              <a:t>5,1% trener | 3,8% zvanično lice</a:t>
            </a:r>
            <a:endParaRPr/>
          </a:p>
          <a:p>
            <a:pPr algn="l"/>
            <a:r>
              <a:rPr b="1">
                <a:solidFill>
                  <a:srgbClr val="A64F4F"/>
                </a:solidFill>
                <a:latin typeface="Arial"/>
              </a:rPr>
              <a:t>Formalni putevi bili su mnogo ređi kao prvi korak.</a:t>
            </a:r>
          </a:p>
        </p:txBody>
      </p:sp>
      <p:sp>
        <p:nvSpPr>
          <p:cNvPr id="110" name="Google Shape;110;p2"/>
          <p:cNvSpPr txBox="1"/>
          <p:nvPr/>
        </p:nvSpPr>
        <p:spPr>
          <a:xfrm>
            <a:off x="650955" y="5860061"/>
            <a:ext cx="1069848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i="1">
                <a:solidFill>
                  <a:srgbClr val="677078"/>
                </a:solidFill>
                <a:latin typeface="Arial"/>
              </a:rPr>
              <a:t>Izvor: CoViS Needs Analysis, nalazi o prijavljivanju.</a:t>
            </a:r>
            <a:endParaRPr sz="2800" dirty="0"/>
          </a:p>
        </p:txBody>
      </p:sp>
      <p:sp>
        <p:nvSpPr>
          <p:cNvPr id="3" name="Shape 0">
            <a:extLst>
              <a:ext uri="{FF2B5EF4-FFF2-40B4-BE49-F238E27FC236}">
                <a16:creationId xmlns:a16="http://schemas.microsoft.com/office/drawing/2014/main" id="{BD26D3C5-6B6B-961B-328D-95F84AC08ADD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A5395680-29FA-BAA1-1442-776AF5AD538D}"/>
              </a:ext>
            </a:extLst>
          </p:cNvPr>
          <p:cNvSpPr/>
          <p:nvPr/>
        </p:nvSpPr>
        <p:spPr>
          <a:xfrm>
            <a:off x="822960" y="425196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3000" b="1">
                <a:solidFill>
                  <a:srgbClr val="1F2933"/>
                </a:solidFill>
                <a:latin typeface="Arial"/>
              </a:rPr>
              <a:t>Zašto je prijavljivanje važno</a:t>
            </a:r>
            <a:endParaRPr lang="en-US" sz="3000" dirty="0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628BA5AE-BB1D-8083-58F0-C487DDFF7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FFCD175F-B58A-EE0A-C50F-5AE4C4966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"/>
          <p:cNvSpPr txBox="1"/>
          <p:nvPr/>
        </p:nvSpPr>
        <p:spPr>
          <a:xfrm>
            <a:off x="731520" y="429679"/>
            <a:ext cx="102412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2900" b="1">
                <a:solidFill>
                  <a:srgbClr val="212A34"/>
                </a:solidFill>
                <a:latin typeface="Arial"/>
              </a:rPr>
              <a:t>Prijavljivanje nije isto što i dokazivanje</a:t>
            </a:r>
            <a:endParaRPr dirty="0"/>
          </a:p>
        </p:txBody>
      </p:sp>
      <p:sp>
        <p:nvSpPr>
          <p:cNvPr id="120" name="Google Shape;120;p3"/>
          <p:cNvSpPr/>
          <p:nvPr/>
        </p:nvSpPr>
        <p:spPr>
          <a:xfrm>
            <a:off x="731520" y="1417320"/>
            <a:ext cx="2560320" cy="1828800"/>
          </a:xfrm>
          <a:prstGeom prst="roundRect">
            <a:avLst>
              <a:gd name="adj" fmla="val 16667"/>
            </a:avLst>
          </a:prstGeom>
          <a:solidFill>
            <a:srgbClr val="EFF7F4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896112" y="1545336"/>
            <a:ext cx="2231136" cy="1572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450" b="1">
                <a:solidFill>
                  <a:srgbClr val="A64F4F"/>
                </a:solidFill>
                <a:latin typeface="Arial"/>
              </a:rPr>
              <a:t>Poveravanje</a:t>
            </a:r>
            <a:endParaRPr/>
          </a:p>
          <a:p>
            <a:pPr algn="l"/>
            <a:r>
              <a:rPr sz="1450" b="1">
                <a:solidFill>
                  <a:srgbClr val="A64F4F"/>
                </a:solidFill>
                <a:latin typeface="Arial"/>
              </a:rPr>
              <a:t>Kada sportista kaže osobi od poverenja šta se dogodilo ili šta ga zabrinjava.</a:t>
            </a:r>
          </a:p>
        </p:txBody>
      </p:sp>
      <p:sp>
        <p:nvSpPr>
          <p:cNvPr id="122" name="Google Shape;122;p3"/>
          <p:cNvSpPr/>
          <p:nvPr/>
        </p:nvSpPr>
        <p:spPr>
          <a:xfrm>
            <a:off x="3566160" y="1417320"/>
            <a:ext cx="2560320" cy="1828800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3"/>
          <p:cNvSpPr txBox="1"/>
          <p:nvPr/>
        </p:nvSpPr>
        <p:spPr>
          <a:xfrm>
            <a:off x="3730752" y="1545336"/>
            <a:ext cx="2231136" cy="1572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A64F4F"/>
                </a:solidFill>
                <a:latin typeface="Arial"/>
              </a:rPr>
              <a:t>Prijava</a:t>
            </a:r>
            <a:endParaRPr/>
          </a:p>
          <a:p>
            <a:pPr algn="l"/>
            <a:r>
              <a:rPr sz="1250" b="1">
                <a:solidFill>
                  <a:srgbClr val="A64F4F"/>
                </a:solidFill>
                <a:latin typeface="Arial"/>
              </a:rPr>
              <a:t>Prosleđivanje zabrinutosti osobi ili telu koje ima odgovornost da reaguje, evidentira, uputi ili eskalira slučaj.</a:t>
            </a:r>
          </a:p>
        </p:txBody>
      </p:sp>
      <p:sp>
        <p:nvSpPr>
          <p:cNvPr id="124" name="Google Shape;124;p3"/>
          <p:cNvSpPr/>
          <p:nvPr/>
        </p:nvSpPr>
        <p:spPr>
          <a:xfrm>
            <a:off x="6400800" y="1417320"/>
            <a:ext cx="2560320" cy="1828800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3"/>
          <p:cNvSpPr txBox="1"/>
          <p:nvPr/>
        </p:nvSpPr>
        <p:spPr>
          <a:xfrm>
            <a:off x="6565392" y="1545336"/>
            <a:ext cx="2231136" cy="1572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450" b="1">
                <a:solidFill>
                  <a:srgbClr val="A64F4F"/>
                </a:solidFill>
                <a:latin typeface="Arial"/>
              </a:rPr>
              <a:t>Eskalacija</a:t>
            </a:r>
            <a:endParaRPr/>
          </a:p>
          <a:p>
            <a:pPr algn="l"/>
            <a:r>
              <a:rPr sz="1450" b="1">
                <a:solidFill>
                  <a:srgbClr val="A64F4F"/>
                </a:solidFill>
                <a:latin typeface="Arial"/>
              </a:rPr>
              <a:t>Premeštanje zabrinutosti na bezbedniji ili viši nivo kada prvi put nije dovoljan.</a:t>
            </a:r>
          </a:p>
        </p:txBody>
      </p:sp>
      <p:sp>
        <p:nvSpPr>
          <p:cNvPr id="126" name="Google Shape;126;p3"/>
          <p:cNvSpPr/>
          <p:nvPr/>
        </p:nvSpPr>
        <p:spPr>
          <a:xfrm>
            <a:off x="9235440" y="1417320"/>
            <a:ext cx="2194560" cy="1828800"/>
          </a:xfrm>
          <a:prstGeom prst="roundRect">
            <a:avLst>
              <a:gd name="adj" fmla="val 16667"/>
            </a:avLst>
          </a:prstGeom>
          <a:solidFill>
            <a:srgbClr val="F9F3E7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3"/>
          <p:cNvSpPr txBox="1"/>
          <p:nvPr/>
        </p:nvSpPr>
        <p:spPr>
          <a:xfrm>
            <a:off x="9400032" y="1545336"/>
            <a:ext cx="1865376" cy="1572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450" b="1">
                <a:solidFill>
                  <a:srgbClr val="A64F4F"/>
                </a:solidFill>
                <a:latin typeface="Arial"/>
              </a:rPr>
              <a:t>Istraga</a:t>
            </a:r>
            <a:endParaRPr/>
          </a:p>
          <a:p>
            <a:pPr algn="l"/>
            <a:r>
              <a:rPr sz="1450" b="1">
                <a:solidFill>
                  <a:srgbClr val="A64F4F"/>
                </a:solidFill>
                <a:latin typeface="Arial"/>
              </a:rPr>
              <a:t>Formalni postupak koji vodi nadležni organ ili odgovarajuće telo.</a:t>
            </a:r>
          </a:p>
        </p:txBody>
      </p:sp>
      <p:sp>
        <p:nvSpPr>
          <p:cNvPr id="128" name="Google Shape;128;p3"/>
          <p:cNvSpPr/>
          <p:nvPr/>
        </p:nvSpPr>
        <p:spPr>
          <a:xfrm>
            <a:off x="731520" y="3749039"/>
            <a:ext cx="10698480" cy="713232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3"/>
          <p:cNvSpPr txBox="1"/>
          <p:nvPr/>
        </p:nvSpPr>
        <p:spPr>
          <a:xfrm>
            <a:off x="932688" y="3858767"/>
            <a:ext cx="10296144" cy="518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A64F4F"/>
                </a:solidFill>
                <a:latin typeface="Arial"/>
              </a:rPr>
              <a:t>Ključna poruka:	Zadatak sportiste je da progovori, a ne da dokazuje slučaj.</a:t>
            </a:r>
          </a:p>
          <a:p>
            <a:pPr algn="l"/>
            <a:r>
              <a:rPr sz="1250" b="1">
                <a:solidFill>
                  <a:srgbClr val="A64F4F"/>
                </a:solidFill>
                <a:latin typeface="Arial"/>
              </a:rPr>
              <a:t>		Zadatak osobe od poverenja je da sasluša i pomogne, a ne da istražuje.</a:t>
            </a:r>
          </a:p>
        </p:txBody>
      </p:sp>
      <p:sp>
        <p:nvSpPr>
          <p:cNvPr id="130" name="Google Shape;130;p3"/>
          <p:cNvSpPr/>
          <p:nvPr/>
        </p:nvSpPr>
        <p:spPr>
          <a:xfrm>
            <a:off x="731520" y="4663440"/>
            <a:ext cx="10698480" cy="98755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3"/>
          <p:cNvSpPr txBox="1"/>
          <p:nvPr/>
        </p:nvSpPr>
        <p:spPr>
          <a:xfrm>
            <a:off x="896112" y="4791456"/>
            <a:ext cx="10369296" cy="569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250" b="1">
                <a:solidFill>
                  <a:srgbClr val="A64F4F"/>
                </a:solidFill>
                <a:latin typeface="Arial"/>
              </a:rPr>
              <a:t>Zašto je ovo važno</a:t>
            </a:r>
            <a:endParaRPr dirty="0"/>
          </a:p>
          <a:p>
            <a:pPr algn="l"/>
            <a:r>
              <a:rPr sz="1250" b="1">
                <a:solidFill>
                  <a:srgbClr val="A64F4F"/>
                </a:solidFill>
                <a:latin typeface="Arial"/>
              </a:rPr>
              <a:t>Mnogi sportisti ćute jer misle da moraju biti sigurni, imati dokaze ili tačno znati šta će se dalje desiti.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C07BD567-9D71-0744-9345-37A994584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0DA6B762-CF93-3562-81C3-1541C5575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51E4926E-157C-363E-71CA-8153488618C9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 txBox="1"/>
          <p:nvPr/>
        </p:nvSpPr>
        <p:spPr>
          <a:xfrm>
            <a:off x="916309" y="412407"/>
            <a:ext cx="5187311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2900" b="1">
                <a:solidFill>
                  <a:srgbClr val="212A34"/>
                </a:solidFill>
                <a:latin typeface="Arial"/>
              </a:rPr>
              <a:t>Za sportistu</a:t>
            </a:r>
            <a:endParaRPr lang="en-US" dirty="0"/>
          </a:p>
        </p:txBody>
      </p:sp>
      <p:sp>
        <p:nvSpPr>
          <p:cNvPr id="143" name="Google Shape;143;p4"/>
          <p:cNvSpPr/>
          <p:nvPr/>
        </p:nvSpPr>
        <p:spPr>
          <a:xfrm>
            <a:off x="731520" y="1280160"/>
            <a:ext cx="10744200" cy="868680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4"/>
          <p:cNvSpPr txBox="1"/>
          <p:nvPr/>
        </p:nvSpPr>
        <p:spPr>
          <a:xfrm>
            <a:off x="896112" y="1408176"/>
            <a:ext cx="1041501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A64F4F"/>
                </a:solidFill>
                <a:latin typeface="Arial"/>
              </a:rPr>
              <a:t>CoViS praktične stepenice prijavljivanja</a:t>
            </a:r>
            <a:endParaRPr sz="2400"/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Ovi koraci namenjeni su sportisti u okruženjima u kojima formalne strukture zaštite mogu biti slabe, nejasne ili nedosledne.</a:t>
            </a:r>
          </a:p>
        </p:txBody>
      </p:sp>
      <p:sp>
        <p:nvSpPr>
          <p:cNvPr id="145" name="Google Shape;145;p4"/>
          <p:cNvSpPr/>
          <p:nvPr/>
        </p:nvSpPr>
        <p:spPr>
          <a:xfrm>
            <a:off x="731520" y="2423159"/>
            <a:ext cx="2075688" cy="2828461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4"/>
          <p:cNvSpPr txBox="1"/>
          <p:nvPr/>
        </p:nvSpPr>
        <p:spPr>
          <a:xfrm>
            <a:off x="896112" y="2551176"/>
            <a:ext cx="1746504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A64F4F"/>
                </a:solidFill>
                <a:latin typeface="Arial"/>
              </a:rPr>
              <a:t>1. Bezbednost na prvom mestu</a:t>
            </a:r>
            <a:endParaRPr sz="1600"/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Ako postoji neposredna opasnost, bezbednost je prioritet.</a:t>
            </a:r>
          </a:p>
        </p:txBody>
      </p:sp>
      <p:sp>
        <p:nvSpPr>
          <p:cNvPr id="147" name="Google Shape;147;p4"/>
          <p:cNvSpPr/>
          <p:nvPr/>
        </p:nvSpPr>
        <p:spPr>
          <a:xfrm>
            <a:off x="2971800" y="2423160"/>
            <a:ext cx="2075688" cy="2828462"/>
          </a:xfrm>
          <a:prstGeom prst="roundRect">
            <a:avLst>
              <a:gd name="adj" fmla="val 16667"/>
            </a:avLst>
          </a:prstGeom>
          <a:solidFill>
            <a:srgbClr val="EFF7F4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4"/>
          <p:cNvSpPr txBox="1"/>
          <p:nvPr/>
        </p:nvSpPr>
        <p:spPr>
          <a:xfrm>
            <a:off x="3136392" y="2551176"/>
            <a:ext cx="1746504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A64F4F"/>
                </a:solidFill>
                <a:latin typeface="Arial"/>
              </a:rPr>
              <a:t>2. Recite bezbednoj osobi</a:t>
            </a:r>
            <a:endParaRPr sz="1600"/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Saigrač, roditelj, član porodice ili druga odrasla osoba od poverenja može biti prvi korak.</a:t>
            </a:r>
          </a:p>
        </p:txBody>
      </p:sp>
      <p:sp>
        <p:nvSpPr>
          <p:cNvPr id="149" name="Google Shape;149;p4"/>
          <p:cNvSpPr/>
          <p:nvPr/>
        </p:nvSpPr>
        <p:spPr>
          <a:xfrm>
            <a:off x="5212080" y="2423159"/>
            <a:ext cx="2240280" cy="2828461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4"/>
          <p:cNvSpPr txBox="1"/>
          <p:nvPr/>
        </p:nvSpPr>
        <p:spPr>
          <a:xfrm>
            <a:off x="5376672" y="2551176"/>
            <a:ext cx="1746504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A64F4F"/>
                </a:solidFill>
                <a:latin typeface="Arial"/>
              </a:rPr>
              <a:t>3. Ne nosite to sami</a:t>
            </a:r>
            <a:endParaRPr sz="1600"/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Ne morate sami da se nosite sa zabrinutošću.</a:t>
            </a:r>
          </a:p>
        </p:txBody>
      </p:sp>
      <p:sp>
        <p:nvSpPr>
          <p:cNvPr id="151" name="Google Shape;151;p4"/>
          <p:cNvSpPr/>
          <p:nvPr/>
        </p:nvSpPr>
        <p:spPr>
          <a:xfrm>
            <a:off x="7452360" y="2423160"/>
            <a:ext cx="2075688" cy="2828460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4"/>
          <p:cNvSpPr txBox="1"/>
          <p:nvPr/>
        </p:nvSpPr>
        <p:spPr>
          <a:xfrm>
            <a:off x="7616952" y="2551176"/>
            <a:ext cx="1746504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A64F4F"/>
                </a:solidFill>
                <a:latin typeface="Arial"/>
              </a:rPr>
              <a:t>4. Podignite slučaj na viši nivo</a:t>
            </a:r>
            <a:endParaRPr sz="1600"/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Pomozite da zabrinutost stigne do odgovorne osobe ili tela.</a:t>
            </a:r>
          </a:p>
        </p:txBody>
      </p:sp>
      <p:sp>
        <p:nvSpPr>
          <p:cNvPr id="153" name="Google Shape;153;p4"/>
          <p:cNvSpPr/>
          <p:nvPr/>
        </p:nvSpPr>
        <p:spPr>
          <a:xfrm>
            <a:off x="9692640" y="2423159"/>
            <a:ext cx="2075688" cy="2828459"/>
          </a:xfrm>
          <a:prstGeom prst="roundRect">
            <a:avLst>
              <a:gd name="adj" fmla="val 16667"/>
            </a:avLst>
          </a:prstGeom>
          <a:solidFill>
            <a:srgbClr val="F9F3E7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4"/>
          <p:cNvSpPr txBox="1"/>
          <p:nvPr/>
        </p:nvSpPr>
        <p:spPr>
          <a:xfrm>
            <a:off x="9857232" y="2551176"/>
            <a:ext cx="1746504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A64F4F"/>
                </a:solidFill>
                <a:latin typeface="Arial"/>
              </a:rPr>
              <a:t>5. Pratite dalje korake</a:t>
            </a:r>
            <a:endParaRPr sz="1600"/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Razjasnite ko sada ima odgovornost i šta se dalje dešava.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AF1C0995-85EE-4590-7321-F9868DE6B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C460EC31-29A3-2C1D-D7AE-F637D5A2D1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7F48CE16-ECB2-FE7F-AF4D-326968C79FC8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"/>
          <p:cNvSpPr txBox="1"/>
          <p:nvPr/>
        </p:nvSpPr>
        <p:spPr>
          <a:xfrm>
            <a:off x="896112" y="375141"/>
            <a:ext cx="3646464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2900" b="1">
                <a:solidFill>
                  <a:srgbClr val="212A34"/>
                </a:solidFill>
                <a:latin typeface="Arial"/>
              </a:rPr>
              <a:t>Za sportistu</a:t>
            </a:r>
            <a:endParaRPr lang="en-US" dirty="0"/>
          </a:p>
        </p:txBody>
      </p:sp>
      <p:sp>
        <p:nvSpPr>
          <p:cNvPr id="167" name="Google Shape;167;p5"/>
          <p:cNvSpPr txBox="1"/>
          <p:nvPr/>
        </p:nvSpPr>
        <p:spPr>
          <a:xfrm>
            <a:off x="841128" y="942620"/>
            <a:ext cx="102414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2000" b="1">
                <a:solidFill>
                  <a:srgbClr val="212A34"/>
                </a:solidFill>
                <a:latin typeface="Arial"/>
              </a:rPr>
              <a:t>Koje informacije su korisne?</a:t>
            </a:r>
            <a:endParaRPr sz="2000" dirty="0"/>
          </a:p>
        </p:txBody>
      </p:sp>
      <p:sp>
        <p:nvSpPr>
          <p:cNvPr id="168" name="Google Shape;168;p5"/>
          <p:cNvSpPr/>
          <p:nvPr/>
        </p:nvSpPr>
        <p:spPr>
          <a:xfrm>
            <a:off x="731520" y="1371600"/>
            <a:ext cx="5212080" cy="4480560"/>
          </a:xfrm>
          <a:prstGeom prst="roundRect">
            <a:avLst>
              <a:gd name="adj" fmla="val 16667"/>
            </a:avLst>
          </a:prstGeom>
          <a:solidFill>
            <a:srgbClr val="EFF7F4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5"/>
          <p:cNvSpPr txBox="1"/>
          <p:nvPr/>
        </p:nvSpPr>
        <p:spPr>
          <a:xfrm>
            <a:off x="896112" y="1499616"/>
            <a:ext cx="4882896" cy="2800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A64F4F"/>
                </a:solidFill>
                <a:latin typeface="Arial"/>
              </a:rPr>
              <a:t>Prva prijava može biti jednostavna</a:t>
            </a:r>
            <a:endParaRPr sz="3200"/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Sportista ne mora sam da priprema detaljnu formalnu izjavu. Za početak je dovoljna jednostavna, činjenična prva prijava.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šta se dogodilo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ko je bio uključen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kada i gde se dogodilo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da li je još neko to video ili čuo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da li postoje poruke, snimci ekrana ili beleške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da li postoji neposredna zabrinutost za bezbednost</a:t>
            </a:r>
          </a:p>
        </p:txBody>
      </p:sp>
      <p:sp>
        <p:nvSpPr>
          <p:cNvPr id="170" name="Google Shape;170;p5"/>
          <p:cNvSpPr/>
          <p:nvPr/>
        </p:nvSpPr>
        <p:spPr>
          <a:xfrm>
            <a:off x="6217920" y="1371600"/>
            <a:ext cx="5029200" cy="2011680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6382512" y="1499616"/>
            <a:ext cx="4700016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A64F4F"/>
                </a:solidFill>
                <a:latin typeface="Arial"/>
              </a:rPr>
              <a:t>Važno ograničenje</a:t>
            </a:r>
            <a:endParaRPr sz="1600"/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Sportista ne mora da se suoči sa osobom, traži dokaze, ubeđuje svedoke ili dokazuje slučaj pre nego što progovori.</a:t>
            </a:r>
          </a:p>
        </p:txBody>
      </p:sp>
      <p:sp>
        <p:nvSpPr>
          <p:cNvPr id="172" name="Google Shape;172;p5"/>
          <p:cNvSpPr/>
          <p:nvPr/>
        </p:nvSpPr>
        <p:spPr>
          <a:xfrm>
            <a:off x="6217920" y="3657600"/>
            <a:ext cx="5029200" cy="2148840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5"/>
          <p:cNvSpPr txBox="1"/>
          <p:nvPr/>
        </p:nvSpPr>
        <p:spPr>
          <a:xfrm>
            <a:off x="6382512" y="3785616"/>
            <a:ext cx="4700016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A64F4F"/>
                </a:solidFill>
                <a:latin typeface="Arial"/>
              </a:rPr>
              <a:t>Ako uobičajeni put nije bezbedan</a:t>
            </a:r>
            <a:endParaRPr sz="1600"/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Ako je osoba koja ima moć ujedno i uobičajeni kontakt za prijavu, zabrinutost ne treba vraćati preko te iste osobe. Može biti potrebna druga odrasla osoba od poverenja, drugo zvanično lice, više nadležno telo ili spoljašnji/javni put.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C1463041-F7BB-4582-9D83-9EF25ADA1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95B85F8E-EB90-E6D8-8097-9F13A9E5D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2E745C2F-B0C6-1D39-6BBA-BCD42C6C6E14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"/>
          <p:cNvSpPr txBox="1"/>
          <p:nvPr/>
        </p:nvSpPr>
        <p:spPr>
          <a:xfrm>
            <a:off x="829290" y="422350"/>
            <a:ext cx="5457104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2900" b="1">
                <a:solidFill>
                  <a:srgbClr val="212A34"/>
                </a:solidFill>
                <a:latin typeface="Arial"/>
              </a:rPr>
              <a:t>Ako vam se sportista poveri</a:t>
            </a:r>
            <a:endParaRPr lang="en-US" dirty="0"/>
          </a:p>
        </p:txBody>
      </p:sp>
      <p:sp>
        <p:nvSpPr>
          <p:cNvPr id="185" name="Google Shape;185;p6"/>
          <p:cNvSpPr/>
          <p:nvPr/>
        </p:nvSpPr>
        <p:spPr>
          <a:xfrm>
            <a:off x="731520" y="1371600"/>
            <a:ext cx="5669280" cy="2551176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946298" y="1728216"/>
            <a:ext cx="5340096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A64F4F"/>
                </a:solidFill>
                <a:latin typeface="Arial"/>
              </a:rPr>
              <a:t>Osnovni prvi odgovor</a:t>
            </a:r>
            <a:endParaRPr sz="1600" dirty="0"/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slušajte smireno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zahvalite sportisti što vam je rekao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usmerite se na neposrednu bezbednost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ne istražujte slučaj sami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ne obećavajte apsolutnu tajnost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pomozite da zabrinutost stigne do sledećeg odgovarajućeg nivoa</a:t>
            </a:r>
          </a:p>
        </p:txBody>
      </p:sp>
      <p:sp>
        <p:nvSpPr>
          <p:cNvPr id="187" name="Google Shape;187;p6"/>
          <p:cNvSpPr/>
          <p:nvPr/>
        </p:nvSpPr>
        <p:spPr>
          <a:xfrm>
            <a:off x="6720840" y="1371600"/>
            <a:ext cx="4572000" cy="2148840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6"/>
          <p:cNvSpPr txBox="1"/>
          <p:nvPr/>
        </p:nvSpPr>
        <p:spPr>
          <a:xfrm>
            <a:off x="6885432" y="1499616"/>
            <a:ext cx="4242816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A64F4F"/>
                </a:solidFill>
                <a:latin typeface="Arial"/>
              </a:rPr>
              <a:t>Šta ne treba reći</a:t>
            </a:r>
            <a:endParaRPr sz="1600"/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„Da li si siguran/sigurna?”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„Zašto nisi ranije rekao/rekla?”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„Možda je to bila samo šala.”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„Nemoj nikome da kažeš.”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„Ovo bi moglo da naškodi timu.”</a:t>
            </a:r>
          </a:p>
        </p:txBody>
      </p:sp>
      <p:sp>
        <p:nvSpPr>
          <p:cNvPr id="189" name="Google Shape;189;p6"/>
          <p:cNvSpPr/>
          <p:nvPr/>
        </p:nvSpPr>
        <p:spPr>
          <a:xfrm>
            <a:off x="6720840" y="3794760"/>
            <a:ext cx="4572000" cy="1965960"/>
          </a:xfrm>
          <a:prstGeom prst="roundRect">
            <a:avLst>
              <a:gd name="adj" fmla="val 16667"/>
            </a:avLst>
          </a:prstGeom>
          <a:solidFill>
            <a:srgbClr val="EFF7F4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 txBox="1"/>
          <p:nvPr/>
        </p:nvSpPr>
        <p:spPr>
          <a:xfrm>
            <a:off x="6885432" y="3922776"/>
            <a:ext cx="4242816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A64F4F"/>
                </a:solidFill>
                <a:latin typeface="Arial"/>
              </a:rPr>
              <a:t>Neka uloga bude jasna</a:t>
            </a:r>
            <a:endParaRPr sz="1600"/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Osoba od poverenja pomaže da zabrinutost krene dalje. Detaljno vođenje slučaja uz pristup osetljiv na traumu pripada kasnijoj fazi postupanja, a ne prvom poveravanju sportiste.</a:t>
            </a:r>
          </a:p>
        </p:txBody>
      </p:sp>
      <p:pic>
        <p:nvPicPr>
          <p:cNvPr id="196" name="Google Shape;196;p6" descr="a_realistic_softly_lit_illustration_composite_sce_1.png"/>
          <p:cNvPicPr preferRelativeResize="0"/>
          <p:nvPr/>
        </p:nvPicPr>
        <p:blipFill rotWithShape="1">
          <a:blip r:embed="rId3">
            <a:alphaModFix/>
          </a:blip>
          <a:srcRect l="32093"/>
          <a:stretch/>
        </p:blipFill>
        <p:spPr>
          <a:xfrm>
            <a:off x="1733543" y="4101873"/>
            <a:ext cx="2909068" cy="2405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2635AE70-7791-06B2-489E-A722CA5AD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3EBEB903-2231-969B-8B8A-8394E1D23A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8D709E71-9E97-C1B3-D61D-E374C4523B75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"/>
          <p:cNvSpPr txBox="1"/>
          <p:nvPr/>
        </p:nvSpPr>
        <p:spPr>
          <a:xfrm>
            <a:off x="865620" y="412367"/>
            <a:ext cx="6586740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2900" b="1">
                <a:solidFill>
                  <a:srgbClr val="212A34"/>
                </a:solidFill>
                <a:latin typeface="Arial"/>
              </a:rPr>
              <a:t>Šta se dešava posle prijave?</a:t>
            </a:r>
          </a:p>
        </p:txBody>
      </p:sp>
      <p:sp>
        <p:nvSpPr>
          <p:cNvPr id="203" name="Google Shape;203;p7"/>
          <p:cNvSpPr/>
          <p:nvPr/>
        </p:nvSpPr>
        <p:spPr>
          <a:xfrm>
            <a:off x="731520" y="1325880"/>
            <a:ext cx="10789920" cy="777240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7"/>
          <p:cNvSpPr txBox="1"/>
          <p:nvPr/>
        </p:nvSpPr>
        <p:spPr>
          <a:xfrm>
            <a:off x="896112" y="1453896"/>
            <a:ext cx="1046073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A64F4F"/>
                </a:solidFill>
                <a:latin typeface="Arial"/>
              </a:rPr>
              <a:t>Očekivanje usmereno na sportistu</a:t>
            </a:r>
            <a:endParaRPr sz="2400"/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Kada se zabrinutost prijavi, sportista treba da bude informisan i podržan, a ne ostavljen bez odgovora.</a:t>
            </a:r>
          </a:p>
        </p:txBody>
      </p:sp>
      <p:sp>
        <p:nvSpPr>
          <p:cNvPr id="205" name="Google Shape;205;p7"/>
          <p:cNvSpPr/>
          <p:nvPr/>
        </p:nvSpPr>
        <p:spPr>
          <a:xfrm>
            <a:off x="731520" y="2423160"/>
            <a:ext cx="2075688" cy="2395728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896112" y="2551176"/>
            <a:ext cx="1746504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A64F4F"/>
                </a:solidFill>
                <a:latin typeface="Arial"/>
              </a:rPr>
              <a:t>1. Prijem</a:t>
            </a:r>
            <a:endParaRPr sz="1600"/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Odgovorna osoba ili telo prima zabrinutost.</a:t>
            </a:r>
          </a:p>
        </p:txBody>
      </p:sp>
      <p:sp>
        <p:nvSpPr>
          <p:cNvPr id="207" name="Google Shape;207;p7"/>
          <p:cNvSpPr/>
          <p:nvPr/>
        </p:nvSpPr>
        <p:spPr>
          <a:xfrm>
            <a:off x="2971800" y="2423160"/>
            <a:ext cx="2075688" cy="2395728"/>
          </a:xfrm>
          <a:prstGeom prst="roundRect">
            <a:avLst>
              <a:gd name="adj" fmla="val 16667"/>
            </a:avLst>
          </a:prstGeom>
          <a:solidFill>
            <a:srgbClr val="EFF7F4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7"/>
          <p:cNvSpPr txBox="1"/>
          <p:nvPr/>
        </p:nvSpPr>
        <p:spPr>
          <a:xfrm>
            <a:off x="3136392" y="2551176"/>
            <a:ext cx="1746504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A64F4F"/>
                </a:solidFill>
                <a:latin typeface="Arial"/>
              </a:rPr>
              <a:t>2. Zaštita</a:t>
            </a:r>
            <a:endParaRPr sz="1600"/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Razmatraju se neposredna bezbednost i osnovna podrška.</a:t>
            </a:r>
          </a:p>
        </p:txBody>
      </p:sp>
      <p:sp>
        <p:nvSpPr>
          <p:cNvPr id="209" name="Google Shape;209;p7"/>
          <p:cNvSpPr/>
          <p:nvPr/>
        </p:nvSpPr>
        <p:spPr>
          <a:xfrm>
            <a:off x="5212080" y="2423160"/>
            <a:ext cx="2075688" cy="2395728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7"/>
          <p:cNvSpPr txBox="1"/>
          <p:nvPr/>
        </p:nvSpPr>
        <p:spPr>
          <a:xfrm>
            <a:off x="5376672" y="2551176"/>
            <a:ext cx="1746504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A64F4F"/>
                </a:solidFill>
                <a:latin typeface="Arial"/>
              </a:rPr>
              <a:t>3. Razjašnjenje</a:t>
            </a:r>
            <a:endParaRPr sz="1600"/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Mogu se prikupiti osnovne informacije radi odlučivanja o sledećem koraku.</a:t>
            </a:r>
          </a:p>
        </p:txBody>
      </p:sp>
      <p:sp>
        <p:nvSpPr>
          <p:cNvPr id="211" name="Google Shape;211;p7"/>
          <p:cNvSpPr/>
          <p:nvPr/>
        </p:nvSpPr>
        <p:spPr>
          <a:xfrm>
            <a:off x="7452360" y="2423160"/>
            <a:ext cx="2075688" cy="2395728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7"/>
          <p:cNvSpPr txBox="1"/>
          <p:nvPr/>
        </p:nvSpPr>
        <p:spPr>
          <a:xfrm>
            <a:off x="7616952" y="2551176"/>
            <a:ext cx="1746504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A64F4F"/>
                </a:solidFill>
                <a:latin typeface="Arial"/>
              </a:rPr>
              <a:t>4. Upućivanje / eskalacija</a:t>
            </a:r>
            <a:endParaRPr sz="1600"/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Slučaj se premešta na odgovarajući nivo.</a:t>
            </a:r>
          </a:p>
        </p:txBody>
      </p:sp>
      <p:sp>
        <p:nvSpPr>
          <p:cNvPr id="213" name="Google Shape;213;p7"/>
          <p:cNvSpPr/>
          <p:nvPr/>
        </p:nvSpPr>
        <p:spPr>
          <a:xfrm>
            <a:off x="9692640" y="2423160"/>
            <a:ext cx="2075688" cy="2395728"/>
          </a:xfrm>
          <a:prstGeom prst="roundRect">
            <a:avLst>
              <a:gd name="adj" fmla="val 16667"/>
            </a:avLst>
          </a:prstGeom>
          <a:solidFill>
            <a:srgbClr val="F9F3E7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7"/>
          <p:cNvSpPr txBox="1"/>
          <p:nvPr/>
        </p:nvSpPr>
        <p:spPr>
          <a:xfrm>
            <a:off x="9857232" y="2551176"/>
            <a:ext cx="174650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A64F4F"/>
                </a:solidFill>
                <a:latin typeface="Arial"/>
              </a:rPr>
              <a:t>5. Informisanje</a:t>
            </a:r>
            <a:endParaRPr sz="1600"/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Sportista treba da zna šta sledi.</a:t>
            </a:r>
          </a:p>
        </p:txBody>
      </p:sp>
      <p:sp>
        <p:nvSpPr>
          <p:cNvPr id="215" name="Google Shape;215;p7"/>
          <p:cNvSpPr/>
          <p:nvPr/>
        </p:nvSpPr>
        <p:spPr>
          <a:xfrm>
            <a:off x="731520" y="5166359"/>
            <a:ext cx="10789920" cy="87293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7"/>
          <p:cNvSpPr txBox="1"/>
          <p:nvPr/>
        </p:nvSpPr>
        <p:spPr>
          <a:xfrm>
            <a:off x="896112" y="5141180"/>
            <a:ext cx="10460736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A64F4F"/>
                </a:solidFill>
                <a:latin typeface="Arial"/>
              </a:rPr>
              <a:t>Važan podsetnik</a:t>
            </a:r>
            <a:endParaRPr dirty="0"/>
          </a:p>
          <a:p>
            <a:pPr algn="l"/>
            <a:r>
              <a:rPr b="1">
                <a:solidFill>
                  <a:srgbClr val="A64F4F"/>
                </a:solidFill>
                <a:latin typeface="Arial"/>
              </a:rPr>
              <a:t>Fokus je na tome kako prijava zabrinutosti stiže do odgovarajućeg mesta. Puno vođenje slučaja i podrška obrađeni su u CoViS Modulu 4.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2C08D72B-657E-9984-4EDA-C1A318451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C24B4E31-530D-F91F-31C2-8DA983B2D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ABCB9FA4-F399-9857-AD08-17314BE035D9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"/>
          <p:cNvSpPr txBox="1"/>
          <p:nvPr/>
        </p:nvSpPr>
        <p:spPr>
          <a:xfrm>
            <a:off x="777240" y="405221"/>
            <a:ext cx="1033272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2900" b="1">
                <a:solidFill>
                  <a:srgbClr val="212A34"/>
                </a:solidFill>
                <a:latin typeface="Arial"/>
              </a:rPr>
              <a:t>Zašto su putevi prijavljivanja važni</a:t>
            </a:r>
            <a:endParaRPr dirty="0"/>
          </a:p>
          <a:p>
            <a:pPr algn="l"/>
            <a:r>
              <a:rPr sz="2900" b="1">
                <a:solidFill>
                  <a:srgbClr val="212A34"/>
                </a:solidFill>
                <a:latin typeface="Arial"/>
              </a:rPr>
              <a:t>Lekcija iz slučaja Nassar</a:t>
            </a:r>
          </a:p>
        </p:txBody>
      </p:sp>
      <p:sp>
        <p:nvSpPr>
          <p:cNvPr id="231" name="Google Shape;231;p8"/>
          <p:cNvSpPr/>
          <p:nvPr/>
        </p:nvSpPr>
        <p:spPr>
          <a:xfrm>
            <a:off x="777240" y="1394459"/>
            <a:ext cx="10789920" cy="749808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9525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8"/>
          <p:cNvSpPr txBox="1"/>
          <p:nvPr/>
        </p:nvSpPr>
        <p:spPr>
          <a:xfrm>
            <a:off x="932688" y="1581912"/>
            <a:ext cx="103784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solidFill>
                  <a:srgbClr val="141414"/>
                </a:solidFill>
                <a:latin typeface="Arial"/>
              </a:rPr>
              <a:t>Poveravanje odraslima i institucijama nije dovoljno ako se zabrinutosti ne eskaliraju, ne tretiraju hitno i ne povežu sa zaštitnim merama.</a:t>
            </a:r>
            <a:endParaRPr sz="4000"/>
          </a:p>
        </p:txBody>
      </p:sp>
      <p:sp>
        <p:nvSpPr>
          <p:cNvPr id="233" name="Google Shape;233;p8"/>
          <p:cNvSpPr/>
          <p:nvPr/>
        </p:nvSpPr>
        <p:spPr>
          <a:xfrm>
            <a:off x="768096" y="2334562"/>
            <a:ext cx="4069080" cy="1202348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8"/>
          <p:cNvSpPr txBox="1"/>
          <p:nvPr/>
        </p:nvSpPr>
        <p:spPr>
          <a:xfrm>
            <a:off x="932688" y="2371138"/>
            <a:ext cx="3739896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A64F4F"/>
                </a:solidFill>
                <a:latin typeface="Arial"/>
              </a:rPr>
              <a:t>Propust 1</a:t>
            </a:r>
            <a:endParaRPr sz="2000"/>
          </a:p>
          <a:p>
            <a:pPr algn="l"/>
            <a:r>
              <a:rPr sz="1400" b="1">
                <a:solidFill>
                  <a:srgbClr val="A64F4F"/>
                </a:solidFill>
                <a:latin typeface="Arial"/>
              </a:rPr>
              <a:t>Sportisti i porodice su iznosili zabrinutosti, ali sistem nije dosledno pretvarao poveravanje u delotvorno postupanje.</a:t>
            </a:r>
          </a:p>
        </p:txBody>
      </p:sp>
      <p:sp>
        <p:nvSpPr>
          <p:cNvPr id="235" name="Google Shape;235;p8"/>
          <p:cNvSpPr/>
          <p:nvPr/>
        </p:nvSpPr>
        <p:spPr>
          <a:xfrm>
            <a:off x="777240" y="3675887"/>
            <a:ext cx="4069080" cy="1371600"/>
          </a:xfrm>
          <a:prstGeom prst="roundRect">
            <a:avLst>
              <a:gd name="adj" fmla="val 16667"/>
            </a:avLst>
          </a:prstGeom>
          <a:solidFill>
            <a:srgbClr val="EFF7F4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8"/>
          <p:cNvSpPr txBox="1"/>
          <p:nvPr/>
        </p:nvSpPr>
        <p:spPr>
          <a:xfrm>
            <a:off x="941832" y="3658995"/>
            <a:ext cx="390448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srgbClr val="A64F4F"/>
                </a:solidFill>
                <a:latin typeface="Arial"/>
              </a:rPr>
              <a:t>Propust 2</a:t>
            </a:r>
            <a:endParaRPr sz="2000"/>
          </a:p>
          <a:p>
            <a:pPr algn="l"/>
            <a:r>
              <a:rPr sz="1200" b="1">
                <a:solidFill>
                  <a:srgbClr val="A64F4F"/>
                </a:solidFill>
                <a:latin typeface="Arial"/>
              </a:rPr>
              <a:t>Nadzorni organ FBI-ja kasnije je utvrdio ozbiljno nepravilno postupanje sa navodima, uključujući kašnjenja, nepoštovanje procedura i propuste u reagovanju na seksualno zlostavljanje dece koje je bilo u toku.</a:t>
            </a:r>
          </a:p>
        </p:txBody>
      </p:sp>
      <p:sp>
        <p:nvSpPr>
          <p:cNvPr id="237" name="Google Shape;237;p8"/>
          <p:cNvSpPr/>
          <p:nvPr/>
        </p:nvSpPr>
        <p:spPr>
          <a:xfrm>
            <a:off x="777240" y="5230368"/>
            <a:ext cx="4069080" cy="1053634"/>
          </a:xfrm>
          <a:prstGeom prst="roundRect">
            <a:avLst>
              <a:gd name="adj" fmla="val 16667"/>
            </a:avLst>
          </a:prstGeom>
          <a:solidFill>
            <a:srgbClr val="F9F3E7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8"/>
          <p:cNvSpPr txBox="1"/>
          <p:nvPr/>
        </p:nvSpPr>
        <p:spPr>
          <a:xfrm>
            <a:off x="941832" y="5172429"/>
            <a:ext cx="3739896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A64F4F"/>
                </a:solidFill>
                <a:latin typeface="Arial"/>
              </a:rPr>
              <a:t>Propust 3</a:t>
            </a:r>
            <a:endParaRPr sz="2000" dirty="0"/>
          </a:p>
          <a:p>
            <a:pPr algn="l"/>
            <a:r>
              <a:rPr sz="1400" b="1">
                <a:solidFill>
                  <a:srgbClr val="A64F4F"/>
                </a:solidFill>
                <a:latin typeface="Arial"/>
              </a:rPr>
              <a:t>Institucije su prekasno shvatile razmere štete i nisu prema preživelima postupile sa pažnjom i poštovanjem koje su zaslužili.</a:t>
            </a:r>
          </a:p>
        </p:txBody>
      </p:sp>
      <p:sp>
        <p:nvSpPr>
          <p:cNvPr id="239" name="Google Shape;239;p8"/>
          <p:cNvSpPr/>
          <p:nvPr/>
        </p:nvSpPr>
        <p:spPr>
          <a:xfrm>
            <a:off x="5074920" y="2423160"/>
            <a:ext cx="6035040" cy="3152615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8"/>
          <p:cNvSpPr/>
          <p:nvPr/>
        </p:nvSpPr>
        <p:spPr>
          <a:xfrm>
            <a:off x="5093830" y="5628043"/>
            <a:ext cx="5943600" cy="621792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9525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8"/>
          <p:cNvSpPr txBox="1"/>
          <p:nvPr/>
        </p:nvSpPr>
        <p:spPr>
          <a:xfrm>
            <a:off x="5093830" y="5676768"/>
            <a:ext cx="6110968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960">
                <a:solidFill>
                  <a:srgbClr val="141414"/>
                </a:solidFill>
                <a:latin typeface="Arial"/>
              </a:rPr>
              <a:t>Praktična lekcija: bezbedan sport zahteva jasne puteve,</a:t>
            </a:r>
            <a:endParaRPr sz="1260" dirty="0">
              <a:solidFill>
                <a:srgbClr val="141414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/>
            <a:r>
              <a:rPr sz="960">
                <a:solidFill>
                  <a:srgbClr val="141414"/>
                </a:solidFill>
                <a:latin typeface="Arial"/>
              </a:rPr>
              <a:t>rezervne puteve i pouzdanu eskalaciju izvan prve odrasle osobe koja čuje zabrinutost.</a:t>
            </a:r>
          </a:p>
        </p:txBody>
      </p:sp>
      <p:sp>
        <p:nvSpPr>
          <p:cNvPr id="242" name="Google Shape;242;p8"/>
          <p:cNvSpPr txBox="1"/>
          <p:nvPr/>
        </p:nvSpPr>
        <p:spPr>
          <a:xfrm>
            <a:off x="777240" y="6356195"/>
            <a:ext cx="956536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400" i="1">
                <a:solidFill>
                  <a:srgbClr val="677078"/>
                </a:solidFill>
                <a:latin typeface="Arial"/>
              </a:rPr>
              <a:t>Izvori: U.S. DOJ OIG audit follow-up o postupanju FBI-ja sa prijavama seksualnih delikata (2024); informacije Michigan State University u vezi sa slučajem Nassar.</a:t>
            </a:r>
            <a:endParaRPr sz="1400" dirty="0"/>
          </a:p>
        </p:txBody>
      </p:sp>
      <p:pic>
        <p:nvPicPr>
          <p:cNvPr id="245" name="Google Shape;245;p8" descr="USA Gymnastics Sex Abuse Scandal - Encyclopedia of Indianapoli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85564" y="2452549"/>
            <a:ext cx="412750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04D82560-5102-E71A-F13E-7556F2657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2A75A93B-D9DB-5D64-99BC-42D30D28A8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0D911E49-D038-2DB9-9714-DBC4E3FF0D4D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9"/>
          <p:cNvSpPr txBox="1"/>
          <p:nvPr/>
        </p:nvSpPr>
        <p:spPr>
          <a:xfrm>
            <a:off x="1032439" y="397190"/>
            <a:ext cx="4308434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sz="2900" b="1">
                <a:solidFill>
                  <a:srgbClr val="202B36"/>
                </a:solidFill>
              </a:rPr>
              <a:t>Prepreke i podrška</a:t>
            </a:r>
          </a:p>
        </p:txBody>
      </p:sp>
      <p:sp>
        <p:nvSpPr>
          <p:cNvPr id="252" name="Google Shape;252;p9"/>
          <p:cNvSpPr txBox="1"/>
          <p:nvPr/>
        </p:nvSpPr>
        <p:spPr>
          <a:xfrm>
            <a:off x="1032439" y="995227"/>
            <a:ext cx="79017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2000" b="1">
                <a:solidFill>
                  <a:srgbClr val="212A34"/>
                </a:solidFill>
                <a:latin typeface="Arial"/>
              </a:rPr>
              <a:t>Zašto ljudi ne prijavljuju — i šta pomaže</a:t>
            </a:r>
            <a:endParaRPr sz="2000" dirty="0"/>
          </a:p>
        </p:txBody>
      </p:sp>
      <p:sp>
        <p:nvSpPr>
          <p:cNvPr id="253" name="Google Shape;253;p9"/>
          <p:cNvSpPr/>
          <p:nvPr/>
        </p:nvSpPr>
        <p:spPr>
          <a:xfrm>
            <a:off x="731520" y="1571348"/>
            <a:ext cx="5166360" cy="3787934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9"/>
          <p:cNvSpPr txBox="1"/>
          <p:nvPr/>
        </p:nvSpPr>
        <p:spPr>
          <a:xfrm>
            <a:off x="947574" y="1732788"/>
            <a:ext cx="4837176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A64F4F"/>
                </a:solidFill>
                <a:latin typeface="Arial"/>
              </a:rPr>
              <a:t>Uobičajene prepreke</a:t>
            </a:r>
            <a:endParaRPr sz="1600"/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strah da im se neće verovati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strah od odmazde, isključenja ili ogovaranja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nesigurnost da li je ponašanje „dovoljno ozbiljno”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lojalnost timu ili zavisnost od moćnih osoba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nepostojanje jasnog puta prijavljivanja</a:t>
            </a:r>
          </a:p>
        </p:txBody>
      </p:sp>
      <p:sp>
        <p:nvSpPr>
          <p:cNvPr id="255" name="Google Shape;255;p9"/>
          <p:cNvSpPr/>
          <p:nvPr/>
        </p:nvSpPr>
        <p:spPr>
          <a:xfrm>
            <a:off x="6135210" y="1538521"/>
            <a:ext cx="5166360" cy="3820761"/>
          </a:xfrm>
          <a:prstGeom prst="roundRect">
            <a:avLst>
              <a:gd name="adj" fmla="val 16667"/>
            </a:avLst>
          </a:prstGeom>
          <a:solidFill>
            <a:srgbClr val="EFF7F4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9"/>
          <p:cNvSpPr txBox="1"/>
          <p:nvPr/>
        </p:nvSpPr>
        <p:spPr>
          <a:xfrm>
            <a:off x="6291072" y="1662826"/>
            <a:ext cx="4837176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A64F4F"/>
                </a:solidFill>
                <a:latin typeface="Arial"/>
              </a:rPr>
              <a:t>Šta pomaže</a:t>
            </a:r>
            <a:endParaRPr sz="1600" dirty="0"/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jasne informacije kome se obratiti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više od jednog puta prijavljivanja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saigrači i odrasle osobe od poverenja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osnovna poverljivost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praćenje nakon poveravanja</a:t>
            </a:r>
          </a:p>
          <a:p>
            <a:pPr algn="l"/>
            <a:r>
              <a:rPr sz="1600" b="1">
                <a:solidFill>
                  <a:srgbClr val="A64F4F"/>
                </a:solidFill>
                <a:latin typeface="Arial"/>
              </a:rPr>
              <a:t>› jasna mogućnost prelaska na viši nivo</a:t>
            </a:r>
          </a:p>
        </p:txBody>
      </p:sp>
      <p:sp>
        <p:nvSpPr>
          <p:cNvPr id="257" name="Google Shape;257;p9"/>
          <p:cNvSpPr/>
          <p:nvPr/>
        </p:nvSpPr>
        <p:spPr>
          <a:xfrm>
            <a:off x="731520" y="5588573"/>
            <a:ext cx="10789920" cy="720933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9"/>
          <p:cNvSpPr txBox="1"/>
          <p:nvPr/>
        </p:nvSpPr>
        <p:spPr>
          <a:xfrm>
            <a:off x="947574" y="5663217"/>
            <a:ext cx="103875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A64F4F"/>
                </a:solidFill>
                <a:latin typeface="Arial"/>
              </a:rPr>
              <a:t>Suština: Bolje prijavljivanje nije samo pitanje hrabrosti sportiste; ono zavisi i od bezbednijih sistema.</a:t>
            </a:r>
            <a:endParaRPr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8F79DB3B-7099-A150-F936-E2F2E6AF1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4CA4AED2-35E5-80FA-74F7-9D6AD0B8B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E5346DAD-22B4-8929-7678-C2645A342244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0"/>
          <p:cNvSpPr txBox="1"/>
          <p:nvPr/>
        </p:nvSpPr>
        <p:spPr>
          <a:xfrm>
            <a:off x="731520" y="398112"/>
            <a:ext cx="64191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2900" b="1">
                <a:solidFill>
                  <a:srgbClr val="212A34"/>
                </a:solidFill>
                <a:latin typeface="Arial"/>
              </a:rPr>
              <a:t>Za sportske organizacije</a:t>
            </a:r>
            <a:endParaRPr lang="en-US" dirty="0"/>
          </a:p>
        </p:txBody>
      </p:sp>
      <p:sp>
        <p:nvSpPr>
          <p:cNvPr id="270" name="Google Shape;270;p10"/>
          <p:cNvSpPr txBox="1"/>
          <p:nvPr/>
        </p:nvSpPr>
        <p:spPr>
          <a:xfrm>
            <a:off x="731520" y="913748"/>
            <a:ext cx="102414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2000" b="1">
                <a:solidFill>
                  <a:srgbClr val="212A34"/>
                </a:solidFill>
                <a:latin typeface="Arial"/>
              </a:rPr>
              <a:t>Šta sportske organizacije treba da izgrade</a:t>
            </a:r>
            <a:endParaRPr sz="2000" dirty="0"/>
          </a:p>
        </p:txBody>
      </p:sp>
      <p:sp>
        <p:nvSpPr>
          <p:cNvPr id="271" name="Google Shape;271;p10"/>
          <p:cNvSpPr/>
          <p:nvPr/>
        </p:nvSpPr>
        <p:spPr>
          <a:xfrm>
            <a:off x="731520" y="1581912"/>
            <a:ext cx="3657600" cy="4041648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0"/>
          <p:cNvSpPr txBox="1"/>
          <p:nvPr/>
        </p:nvSpPr>
        <p:spPr>
          <a:xfrm>
            <a:off x="950266" y="1902604"/>
            <a:ext cx="3328416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A64F4F"/>
                </a:solidFill>
                <a:latin typeface="Arial"/>
              </a:rPr>
              <a:t>Minimalne karakteristike</a:t>
            </a:r>
            <a:endParaRPr dirty="0"/>
          </a:p>
          <a:p>
            <a:pPr algn="l"/>
            <a:r>
              <a:rPr b="1">
                <a:solidFill>
                  <a:srgbClr val="A64F4F"/>
                </a:solidFill>
                <a:latin typeface="Arial"/>
              </a:rPr>
              <a:t>› obučena osoba ili službenik za zaštitu</a:t>
            </a:r>
          </a:p>
          <a:p>
            <a:pPr algn="l"/>
            <a:r>
              <a:rPr b="1">
                <a:solidFill>
                  <a:srgbClr val="A64F4F"/>
                </a:solidFill>
                <a:latin typeface="Arial"/>
              </a:rPr>
              <a:t>› jasni i vidljivi putevi prijavljivanja</a:t>
            </a:r>
          </a:p>
          <a:p>
            <a:pPr algn="l"/>
            <a:r>
              <a:rPr b="1">
                <a:solidFill>
                  <a:srgbClr val="A64F4F"/>
                </a:solidFill>
                <a:latin typeface="Arial"/>
              </a:rPr>
              <a:t>› više od jedne kontakt tačke</a:t>
            </a:r>
          </a:p>
          <a:p>
            <a:pPr algn="l"/>
            <a:r>
              <a:rPr b="1">
                <a:solidFill>
                  <a:srgbClr val="A64F4F"/>
                </a:solidFill>
                <a:latin typeface="Arial"/>
              </a:rPr>
              <a:t>› osnovna poverljivost</a:t>
            </a:r>
          </a:p>
          <a:p>
            <a:pPr algn="l"/>
            <a:r>
              <a:rPr b="1">
                <a:solidFill>
                  <a:srgbClr val="A64F4F"/>
                </a:solidFill>
                <a:latin typeface="Arial"/>
              </a:rPr>
              <a:t>› pisane procedure</a:t>
            </a:r>
          </a:p>
          <a:p>
            <a:pPr algn="l"/>
            <a:r>
              <a:rPr b="1">
                <a:solidFill>
                  <a:srgbClr val="A64F4F"/>
                </a:solidFill>
                <a:latin typeface="Arial"/>
              </a:rPr>
              <a:t>› mogućnost eskalacije izvan kluba</a:t>
            </a:r>
          </a:p>
        </p:txBody>
      </p:sp>
      <p:sp>
        <p:nvSpPr>
          <p:cNvPr id="273" name="Google Shape;273;p10"/>
          <p:cNvSpPr/>
          <p:nvPr/>
        </p:nvSpPr>
        <p:spPr>
          <a:xfrm>
            <a:off x="4617720" y="1581912"/>
            <a:ext cx="3246120" cy="4041648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0"/>
          <p:cNvSpPr txBox="1"/>
          <p:nvPr/>
        </p:nvSpPr>
        <p:spPr>
          <a:xfrm>
            <a:off x="4749952" y="1939727"/>
            <a:ext cx="2916936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A64F4F"/>
                </a:solidFill>
                <a:latin typeface="Arial"/>
              </a:rPr>
              <a:t>CoViS preporuka</a:t>
            </a:r>
            <a:endParaRPr dirty="0"/>
          </a:p>
          <a:p>
            <a:pPr algn="l"/>
            <a:endParaRPr lang="en-US" b="1">
              <a:solidFill>
                <a:srgbClr val="A64F4F"/>
              </a:solidFill>
              <a:latin typeface="Arial"/>
            </a:endParaRPr>
          </a:p>
          <a:p>
            <a:pPr algn="l"/>
            <a:r>
              <a:rPr b="1">
                <a:solidFill>
                  <a:srgbClr val="A64F4F"/>
                </a:solidFill>
                <a:latin typeface="Arial"/>
              </a:rPr>
              <a:t>Klubovi i savezi treba da pređu sa neformalne prakse na imenovane, obučene i dostupne strukture prijavljivanja.</a:t>
            </a:r>
          </a:p>
        </p:txBody>
      </p:sp>
      <p:sp>
        <p:nvSpPr>
          <p:cNvPr id="275" name="Google Shape;275;p10"/>
          <p:cNvSpPr/>
          <p:nvPr/>
        </p:nvSpPr>
        <p:spPr>
          <a:xfrm>
            <a:off x="700887" y="5725868"/>
            <a:ext cx="10789920" cy="617964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0"/>
          <p:cNvSpPr txBox="1"/>
          <p:nvPr/>
        </p:nvSpPr>
        <p:spPr>
          <a:xfrm>
            <a:off x="932688" y="5837956"/>
            <a:ext cx="1038758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A64F4F"/>
                </a:solidFill>
                <a:latin typeface="Arial"/>
              </a:rPr>
              <a:t>Završna poruka: Zabrinutost nikada ne treba da zavisi samo od jedne osobe. Bezbedno prijavljivanje zahteva puteve, rezervne puteve i sistem koji zaista reaguje.</a:t>
            </a:r>
            <a:endParaRPr sz="2800" dirty="0"/>
          </a:p>
        </p:txBody>
      </p:sp>
      <p:pic>
        <p:nvPicPr>
          <p:cNvPr id="282" name="Google Shape;28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51129" y="211717"/>
            <a:ext cx="4011575" cy="5411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110DAF96-2027-3ADC-0842-40551B3EB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9CC93414-142A-26ED-6F49-534C3BF92B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D7DFE369-7EAC-5190-3254-B996E1BF996F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>
            <a:extLst>
              <a:ext uri="{FF2B5EF4-FFF2-40B4-BE49-F238E27FC236}">
                <a16:creationId xmlns:a16="http://schemas.microsoft.com/office/drawing/2014/main" id="{3BB9527C-F750-A842-AE82-D1F5C2456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062" y="2227602"/>
            <a:ext cx="2505075" cy="5429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F75253-7E20-9C10-3AE5-7E9B458C02AB}"/>
              </a:ext>
            </a:extLst>
          </p:cNvPr>
          <p:cNvSpPr txBox="1"/>
          <p:nvPr/>
        </p:nvSpPr>
        <p:spPr>
          <a:xfrm>
            <a:off x="3061362" y="3210311"/>
            <a:ext cx="60945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b="1"/>
              <a:t>Finansirano sredstvima Evropske unije. Izneti stavovi i mišljenja pripadaju isključivo autoru/autorima i ne odražavaju nužno stavove Evropske unije ili Evropske izvršne agencije za obrazovanje i kulturu (EACEA). Ni Evropska unija ni EACEA ne mogu se smatrati odgovornima za njih.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2563318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1154</Words>
  <Application>Microsoft Macintosh PowerPoint</Application>
  <PresentationFormat>Widescreen</PresentationFormat>
  <Paragraphs>134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CoViS – Combating Violence in Sport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CoViS Module 1: Recognising Harassment in Sport</dc:title>
  <dc:subject>Module 1: Recognising Harassment in Sport</dc:subject>
  <dc:creator>CoViS Project Consortium</dc:creator>
  <cp:lastModifiedBy>Dikic Nenad</cp:lastModifiedBy>
  <cp:revision>9</cp:revision>
  <dcterms:created xsi:type="dcterms:W3CDTF">2026-08-08T12:19:18Z</dcterms:created>
  <dcterms:modified xsi:type="dcterms:W3CDTF">2026-09-24T11:24:05Z</dcterms:modified>
</cp:coreProperties>
</file>