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4"/>
  </p:notesMasterIdLst>
  <p:sldIdLst>
    <p:sldId id="256" r:id="rId2"/>
    <p:sldId id="27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6" r:id="rId11"/>
    <p:sldId id="279" r:id="rId12"/>
    <p:sldId id="268" r:id="rId13"/>
  </p:sldIdLst>
  <p:sldSz cx="12192000" cy="6858000"/>
  <p:notesSz cx="6858000" cy="12192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2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2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Otvorite jednostavnom porukom: ovaj modul govori o ranom prepoznavanju zabrinutosti, a ne o dokazivanju krivice.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9D6C32-2305-FCE3-90E9-CBAF5988E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77092AF-6227-6299-0C6E-67EE464F4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9574A7-8425-C461-EDBA-4BF33AA2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162965-18E1-C023-184E-4CC39B25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161DB7D-0818-8CEF-56B2-DCC0CAC1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988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747F43-B3F2-E828-B221-B9A60DE2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114AC3-982E-868C-BC89-E3D3C2C0A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CD7A6A3-DCE1-1B78-1793-9BFF947A1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BE080F-02CF-5BF8-6F10-BE466A3C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A0E8650-5127-FBA2-079E-6D34594F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234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25ACB-2D12-2F69-F5CC-86408E884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A76BCC-AC3B-D723-F9A9-3CF6CF373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F3DE23B-2259-F9DC-BBB6-7517E697B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B254554-A814-69BF-C596-CEF2A0BC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8DD652F-036A-1FA9-5AF1-187FF29F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984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396E13-53F2-776D-A7CE-A6FCD32C8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CC3098-357D-ECE2-00DB-A2DB9AFFC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F3F6BF3-3B15-0022-70DB-DF6EFED97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3DF3B27-DF98-CA11-6DB2-930234F3C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980637F-E4BA-4FF5-0937-053B9B3D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F2824AC-EDD2-7FE4-99AE-8BDBF9B2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8130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41B3FA-C49C-4EBA-281B-5BB4100EB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38A6477-E243-8609-4FF2-93FD44ADB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30657E8-6C1D-931C-D938-0708EA065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C79554F-751C-83E6-4435-D1C645085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B67EC03-527B-228D-CF77-E1415D0E8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81DF060-2716-9E1E-FEE4-23F0F6C61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4AB89C9-573A-D833-287A-22BBC03B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C08D2D2-DDD0-20CA-34BE-8176061C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870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8E89AB-14CE-5C46-4BE1-8BBA7BDC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ADECA58-5F5E-C0BD-2C65-CE60891B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E9AA94E-943D-FAAB-4211-46C506A9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AAEFC79-0D53-F586-906F-F2C55EFC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436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66B9784-416B-D4AE-C779-C3E9059D7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10C89D8-CE10-DA6A-9C7F-DFEFD69E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FD0FBA3-F9FB-2326-425C-3F00122F9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957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D6ACD0-06A8-09DA-62AC-4B98E655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871446-6344-CD3D-3F8A-CE6FD629C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647A5DA-2FD9-0231-DB1B-11141A68D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CB66BC1-97F7-8E0D-6951-A3976938E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6C84F60-AE3B-6402-E30C-0CA72B46D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CB35FB8-48A4-8E94-7B7C-0D8085EB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2916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55EA82-AD59-73EC-B0FB-A600FC505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A4C75AA-C0A7-1F97-E254-308CBFA32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78053A9-F897-3283-7E69-AC3A06EF2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C4F4A5A-4BEE-4294-82E3-54A96368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FDBABFA-FEAE-8341-B967-CD4FCB8C2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A39874F-456A-BABB-CCAF-20ECB994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1513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869A12-F744-D134-2EAC-514CCD76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DE2B8C1-25AC-DF30-7CB5-ABD6319AE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8A6357-7CF7-2B5A-7D17-826C4BE0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348470E-42BA-5788-0BDA-8717660B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8C4F666-9029-23F8-116C-ADAEFA66C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955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187307E-6B5C-0786-FB60-7726160ABC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DC156E7-483D-FEAD-D1DA-69184010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EA29E9-C75B-8E45-E915-35A83C18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57935E-0C0B-C925-F393-0AEE7344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876DA1B-998F-0DCE-5111-0C3C71BE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06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17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61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1064B79-07B7-400C-CCE3-B4EF76A6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B8CF212-1E4F-28B2-879C-538DC9F06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B1877A-F261-0183-9C06-38CF41A94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303D4-D0FF-4F6E-B48A-53977CA4D39E}" type="datetimeFigureOut">
              <a:rPr lang="el-GR" smtClean="0"/>
              <a:t>24/9/26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F052BF-4110-AE08-E93C-BF18775C1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2C8B33-8767-B12D-9617-D8238816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9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Modul 4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65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Suočavanje sa nasiljem</a:t>
            </a:r>
            <a:endParaRPr lang="en-US" sz="3900" dirty="0"/>
          </a:p>
          <a:p>
            <a:pPr marL="0" indent="0">
              <a:buNone/>
            </a:pPr>
            <a:r>
              <a:rPr lang="en-US" sz="3665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sportu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914399" y="3611879"/>
            <a:ext cx="4683211" cy="93375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Bezbednost, podrška, oporavak i ponovno uspostavljanje kontrole posle nasilja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wrap="square">
            <a:normAutofit/>
          </a:bodyPr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r>
              <a:rPr sz="900">
                <a:solidFill>
                  <a:srgbClr val="666666"/>
                </a:solidFill>
                <a:latin typeface="Arial"/>
              </a:rPr>
              <a:t>1</a:t>
            </a:r>
            <a:endParaRPr lang="en-US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7597DBC-C5A6-13D8-FF5B-E56837C18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175" y="25680"/>
            <a:ext cx="54189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26789" y="481181"/>
            <a:ext cx="10869017" cy="516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200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Suočavanje sa nasiljem</a:t>
            </a:r>
            <a:endParaRPr lang="en-US" sz="3200" b="1" dirty="0"/>
          </a:p>
        </p:txBody>
      </p:sp>
      <p:sp>
        <p:nvSpPr>
          <p:cNvPr id="5" name="Text 1"/>
          <p:cNvSpPr/>
          <p:nvPr/>
        </p:nvSpPr>
        <p:spPr>
          <a:xfrm>
            <a:off x="676656" y="1318124"/>
            <a:ext cx="10869017" cy="413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2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Kako reagovati, potražiti podršku i oporaviti se posle incidenta</a:t>
            </a:r>
            <a:endParaRPr lang="en-US" sz="2600" dirty="0"/>
          </a:p>
        </p:txBody>
      </p:sp>
      <p:sp>
        <p:nvSpPr>
          <p:cNvPr id="6" name="Text 2"/>
          <p:cNvSpPr/>
          <p:nvPr/>
        </p:nvSpPr>
        <p:spPr>
          <a:xfrm>
            <a:off x="603504" y="1997069"/>
            <a:ext cx="11234269" cy="5997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Ovaj modul razmatra šta se dešava posle iskustva nasilja i kako sportisti, saigrači, treneri i sportske organizacije mogu odgovarajuće da reaguju.</a:t>
            </a:r>
            <a:endParaRPr lang="en-US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19799" y="2846241"/>
            <a:ext cx="35127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 wrap="square">
            <a:normAutofit lnSpcReduction="10000"/>
          </a:bodyPr>
          <a:lstStyle/>
          <a:p>
            <a:endParaRPr lang="el-GR" sz="2800"/>
          </a:p>
        </p:txBody>
      </p:sp>
      <p:sp>
        <p:nvSpPr>
          <p:cNvPr id="8" name="Text 4"/>
          <p:cNvSpPr/>
          <p:nvPr/>
        </p:nvSpPr>
        <p:spPr>
          <a:xfrm>
            <a:off x="785095" y="3011541"/>
            <a:ext cx="3182144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Bezbednost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4297837" y="2846241"/>
            <a:ext cx="35128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 wrap="square">
            <a:normAutofit lnSpcReduction="10000"/>
          </a:bodyPr>
          <a:lstStyle/>
          <a:p>
            <a:endParaRPr lang="el-GR" sz="2800"/>
          </a:p>
        </p:txBody>
      </p:sp>
      <p:sp>
        <p:nvSpPr>
          <p:cNvPr id="10" name="Text 6"/>
          <p:cNvSpPr/>
          <p:nvPr/>
        </p:nvSpPr>
        <p:spPr>
          <a:xfrm>
            <a:off x="4463135" y="3011541"/>
            <a:ext cx="3182243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Podrška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7975976" y="2846241"/>
            <a:ext cx="35127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 wrap="square">
            <a:normAutofit lnSpcReduction="10000"/>
          </a:bodyPr>
          <a:lstStyle/>
          <a:p>
            <a:endParaRPr lang="el-GR" sz="2800"/>
          </a:p>
        </p:txBody>
      </p:sp>
      <p:sp>
        <p:nvSpPr>
          <p:cNvPr id="12" name="Text 8"/>
          <p:cNvSpPr/>
          <p:nvPr/>
        </p:nvSpPr>
        <p:spPr>
          <a:xfrm>
            <a:off x="8141273" y="3011541"/>
            <a:ext cx="3182144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Poverenje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619798" y="3600601"/>
            <a:ext cx="535176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 wrap="square">
            <a:normAutofit lnSpcReduction="10000"/>
          </a:bodyPr>
          <a:lstStyle/>
          <a:p>
            <a:endParaRPr lang="el-GR" sz="2800"/>
          </a:p>
        </p:txBody>
      </p:sp>
      <p:sp>
        <p:nvSpPr>
          <p:cNvPr id="14" name="Text 10"/>
          <p:cNvSpPr/>
          <p:nvPr/>
        </p:nvSpPr>
        <p:spPr>
          <a:xfrm>
            <a:off x="785095" y="3765901"/>
            <a:ext cx="5021163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Oporavak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6136857" y="3600601"/>
            <a:ext cx="535186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 wrap="square">
            <a:normAutofit lnSpcReduction="10000"/>
          </a:bodyPr>
          <a:lstStyle/>
          <a:p>
            <a:endParaRPr lang="el-GR" sz="2800"/>
          </a:p>
        </p:txBody>
      </p:sp>
      <p:sp>
        <p:nvSpPr>
          <p:cNvPr id="16" name="Text 12"/>
          <p:cNvSpPr/>
          <p:nvPr/>
        </p:nvSpPr>
        <p:spPr>
          <a:xfrm>
            <a:off x="6302155" y="3765901"/>
            <a:ext cx="5021263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Pristup pomoći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619799" y="4723172"/>
            <a:ext cx="11478617" cy="264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>
              <a:lnSpc>
                <a:spcPct val="133000"/>
              </a:lnSpc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Ključni fokus: Bezbednost • Podrška • Poverenje • Oporavak • Pristup pomoći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BD9FCB02-0C8B-7C10-305F-C9BC5257A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1ADA48C-EBCD-E0C1-5122-8A3390024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7908963A-1842-4675-CC0C-87E78FDBA07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79176" y="475136"/>
            <a:ext cx="10869017" cy="468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2933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Šta se dešava posle incidenta?</a:t>
            </a:r>
            <a:endParaRPr lang="en-US" sz="2933" b="1" dirty="0"/>
          </a:p>
        </p:txBody>
      </p:sp>
      <p:sp>
        <p:nvSpPr>
          <p:cNvPr id="5" name="Text 1"/>
          <p:cNvSpPr/>
          <p:nvPr/>
        </p:nvSpPr>
        <p:spPr>
          <a:xfrm>
            <a:off x="729356" y="1174443"/>
            <a:ext cx="10869017" cy="609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  <a:spcAft>
                <a:spcPts val="1200"/>
              </a:spcAft>
            </a:pPr>
            <a:r>
              <a:rPr lang="en-US" sz="2000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Ljudi mogu veoma različito reagovati na nasilje.</a:t>
            </a:r>
            <a:endParaRPr lang="en-US" sz="2000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</a:pPr>
            <a:r>
              <a:rPr lang="en-US" sz="2000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Sportista može doživeti:</a:t>
            </a:r>
          </a:p>
        </p:txBody>
      </p:sp>
      <p:sp>
        <p:nvSpPr>
          <p:cNvPr id="6" name="Shape 2"/>
          <p:cNvSpPr/>
          <p:nvPr/>
        </p:nvSpPr>
        <p:spPr>
          <a:xfrm>
            <a:off x="638186" y="2337145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788007" y="2486966"/>
            <a:ext cx="50669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Strah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6140559" y="2337145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9" name="Text 5"/>
          <p:cNvSpPr/>
          <p:nvPr/>
        </p:nvSpPr>
        <p:spPr>
          <a:xfrm>
            <a:off x="6290379" y="2486966"/>
            <a:ext cx="50670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Bes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638186" y="3006772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788007" y="3156594"/>
            <a:ext cx="50669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Stid ili neprijatnost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6140559" y="3006772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3" name="Text 9"/>
          <p:cNvSpPr/>
          <p:nvPr/>
        </p:nvSpPr>
        <p:spPr>
          <a:xfrm>
            <a:off x="6290379" y="3156594"/>
            <a:ext cx="50670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Zbunjenost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38186" y="3676400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5" name="Text 11"/>
          <p:cNvSpPr/>
          <p:nvPr/>
        </p:nvSpPr>
        <p:spPr>
          <a:xfrm>
            <a:off x="788007" y="3826220"/>
            <a:ext cx="50669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Krivica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6140559" y="3676400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7" name="Text 13"/>
          <p:cNvSpPr/>
          <p:nvPr/>
        </p:nvSpPr>
        <p:spPr>
          <a:xfrm>
            <a:off x="6290379" y="3826220"/>
            <a:ext cx="50670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Gubitak poverenja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638186" y="4346027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9" name="Text 15"/>
          <p:cNvSpPr/>
          <p:nvPr/>
        </p:nvSpPr>
        <p:spPr>
          <a:xfrm>
            <a:off x="788007" y="4495848"/>
            <a:ext cx="50669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Smanjena motivacija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140559" y="4346027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21" name="Text 17"/>
          <p:cNvSpPr/>
          <p:nvPr/>
        </p:nvSpPr>
        <p:spPr>
          <a:xfrm>
            <a:off x="6290379" y="4495848"/>
            <a:ext cx="5067003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Osećaj nesigurnosti u sportskom okruženju</a:t>
            </a:r>
            <a:endParaRPr lang="en-US" sz="2000" dirty="0"/>
          </a:p>
        </p:txBody>
      </p:sp>
      <p:sp>
        <p:nvSpPr>
          <p:cNvPr id="22" name="Text 18"/>
          <p:cNvSpPr/>
          <p:nvPr/>
        </p:nvSpPr>
        <p:spPr>
          <a:xfrm>
            <a:off x="661491" y="5166516"/>
            <a:ext cx="10869017" cy="609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Ne postoji jedna „ispravna“ reakcija.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</a:pPr>
            <a:r>
              <a:rPr lang="en-US" sz="20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Različite reakcije ne određuju koliko je iskustvo bilo ozbiljno.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136F791D-9203-475A-E34A-C735B55ED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E47F3810-8CFD-690D-F2AB-991EF602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50" name="Shape 0">
            <a:extLst>
              <a:ext uri="{FF2B5EF4-FFF2-40B4-BE49-F238E27FC236}">
                <a16:creationId xmlns:a16="http://schemas.microsoft.com/office/drawing/2014/main" id="{2F404FA6-0771-B710-7299-D0A81EF27982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16471" y="502149"/>
            <a:ext cx="10869017" cy="4844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000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Neposredna reakcija: šta je prvo?</a:t>
            </a:r>
            <a:endParaRPr lang="en-US" sz="3000" b="1" dirty="0"/>
          </a:p>
        </p:txBody>
      </p:sp>
      <p:sp>
        <p:nvSpPr>
          <p:cNvPr id="5" name="Text 1"/>
          <p:cNvSpPr/>
          <p:nvPr/>
        </p:nvSpPr>
        <p:spPr>
          <a:xfrm>
            <a:off x="835868" y="1128118"/>
            <a:ext cx="11478617" cy="240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Posle incidenta prioritet su bezbednost i podrška. Pet ključnih koraka:</a:t>
            </a:r>
            <a:endParaRPr lang="en-US" dirty="0">
              <a:solidFill>
                <a:srgbClr val="6E2D0C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676656" y="1677295"/>
            <a:ext cx="310059" cy="1937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600" b="1" dirty="0"/>
          </a:p>
        </p:txBody>
      </p:sp>
      <p:sp>
        <p:nvSpPr>
          <p:cNvPr id="7" name="Shape 3"/>
          <p:cNvSpPr/>
          <p:nvPr/>
        </p:nvSpPr>
        <p:spPr>
          <a:xfrm>
            <a:off x="676657" y="1921670"/>
            <a:ext cx="3526036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676657" y="2037260"/>
            <a:ext cx="3526036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Obezbediti bezbednost</a:t>
            </a:r>
            <a:endParaRPr lang="en-US" b="1" dirty="0"/>
          </a:p>
        </p:txBody>
      </p:sp>
      <p:sp>
        <p:nvSpPr>
          <p:cNvPr id="9" name="Text 5"/>
          <p:cNvSpPr/>
          <p:nvPr/>
        </p:nvSpPr>
        <p:spPr>
          <a:xfrm>
            <a:off x="676657" y="2366666"/>
            <a:ext cx="3526036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Udaljiti se iz nebezbedne situacije kada je to moguće.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4348047" y="1677295"/>
            <a:ext cx="310059" cy="1937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600" b="1" dirty="0"/>
          </a:p>
        </p:txBody>
      </p:sp>
      <p:sp>
        <p:nvSpPr>
          <p:cNvPr id="11" name="Shape 7"/>
          <p:cNvSpPr/>
          <p:nvPr/>
        </p:nvSpPr>
        <p:spPr>
          <a:xfrm>
            <a:off x="4348047" y="1921670"/>
            <a:ext cx="3526135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4348047" y="2037260"/>
            <a:ext cx="3526135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Sačuvati relevantne informacije</a:t>
            </a:r>
            <a:endParaRPr lang="en-US" b="1" dirty="0"/>
          </a:p>
        </p:txBody>
      </p:sp>
      <p:sp>
        <p:nvSpPr>
          <p:cNvPr id="13" name="Text 9"/>
          <p:cNvSpPr/>
          <p:nvPr/>
        </p:nvSpPr>
        <p:spPr>
          <a:xfrm>
            <a:off x="4348047" y="2366667"/>
            <a:ext cx="3526135" cy="720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Sačuvati poruke, snimke ekrana ili osnovne informacije o incidentu kada je to prikladno i bezbedno.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019537" y="1677295"/>
            <a:ext cx="310059" cy="1937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600" b="1" dirty="0"/>
          </a:p>
        </p:txBody>
      </p:sp>
      <p:sp>
        <p:nvSpPr>
          <p:cNvPr id="15" name="Shape 11"/>
          <p:cNvSpPr/>
          <p:nvPr/>
        </p:nvSpPr>
        <p:spPr>
          <a:xfrm>
            <a:off x="8019538" y="1921670"/>
            <a:ext cx="3526135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8019538" y="2037260"/>
            <a:ext cx="3526135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Potražiti podršku</a:t>
            </a:r>
            <a:endParaRPr lang="en-US" b="1" dirty="0"/>
          </a:p>
        </p:txBody>
      </p:sp>
      <p:sp>
        <p:nvSpPr>
          <p:cNvPr id="17" name="Text 13"/>
          <p:cNvSpPr/>
          <p:nvPr/>
        </p:nvSpPr>
        <p:spPr>
          <a:xfrm>
            <a:off x="8019538" y="2366667"/>
            <a:ext cx="3526135" cy="240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Razgovarati sa osobom kojoj verujete.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76656" y="3349229"/>
            <a:ext cx="310059" cy="1937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n-US" sz="1600" b="1" dirty="0"/>
          </a:p>
        </p:txBody>
      </p:sp>
      <p:sp>
        <p:nvSpPr>
          <p:cNvPr id="19" name="Shape 15"/>
          <p:cNvSpPr/>
          <p:nvPr/>
        </p:nvSpPr>
        <p:spPr>
          <a:xfrm>
            <a:off x="676656" y="3593605"/>
            <a:ext cx="5361781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20" name="Text 16"/>
          <p:cNvSpPr/>
          <p:nvPr/>
        </p:nvSpPr>
        <p:spPr>
          <a:xfrm>
            <a:off x="676656" y="3709196"/>
            <a:ext cx="536178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Razmotriti mogućnosti prijavljivanja</a:t>
            </a:r>
            <a:endParaRPr lang="en-US" b="1" dirty="0"/>
          </a:p>
        </p:txBody>
      </p:sp>
      <p:sp>
        <p:nvSpPr>
          <p:cNvPr id="21" name="Text 17"/>
          <p:cNvSpPr/>
          <p:nvPr/>
        </p:nvSpPr>
        <p:spPr>
          <a:xfrm>
            <a:off x="676656" y="4038601"/>
            <a:ext cx="5361781" cy="240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Razumeti koji su dostupni putevi prijavljivanja.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6183792" y="3349229"/>
            <a:ext cx="310059" cy="1937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6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n-US" sz="1600" b="1" dirty="0"/>
          </a:p>
        </p:txBody>
      </p:sp>
      <p:sp>
        <p:nvSpPr>
          <p:cNvPr id="23" name="Shape 19"/>
          <p:cNvSpPr/>
          <p:nvPr/>
        </p:nvSpPr>
        <p:spPr>
          <a:xfrm>
            <a:off x="6183792" y="3593605"/>
            <a:ext cx="5361880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24" name="Text 20"/>
          <p:cNvSpPr/>
          <p:nvPr/>
        </p:nvSpPr>
        <p:spPr>
          <a:xfrm>
            <a:off x="6183792" y="3709196"/>
            <a:ext cx="5361880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Praćenje i nastavak podrške</a:t>
            </a:r>
            <a:endParaRPr lang="en-US" b="1" dirty="0"/>
          </a:p>
        </p:txBody>
      </p:sp>
      <p:sp>
        <p:nvSpPr>
          <p:cNvPr id="25" name="Text 21"/>
          <p:cNvSpPr/>
          <p:nvPr/>
        </p:nvSpPr>
        <p:spPr>
          <a:xfrm>
            <a:off x="6183792" y="4038601"/>
            <a:ext cx="5361880" cy="240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Podrška može biti potrebna i posle prvog razgovora.</a:t>
            </a:r>
            <a:endParaRPr lang="en-US" sz="1600" dirty="0"/>
          </a:p>
        </p:txBody>
      </p:sp>
      <p:sp>
        <p:nvSpPr>
          <p:cNvPr id="26" name="Shape 22"/>
          <p:cNvSpPr/>
          <p:nvPr/>
        </p:nvSpPr>
        <p:spPr>
          <a:xfrm>
            <a:off x="676657" y="4558706"/>
            <a:ext cx="10869017" cy="593824"/>
          </a:xfrm>
          <a:prstGeom prst="roundRect">
            <a:avLst>
              <a:gd name="adj" fmla="val 23501"/>
            </a:avLst>
          </a:prstGeom>
          <a:solidFill>
            <a:srgbClr val="DDEEE0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68" y="4796532"/>
            <a:ext cx="344521" cy="27554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339600" y="4684798"/>
            <a:ext cx="10819904" cy="329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n-US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Zapamtite: bezbednost je prva.</a:t>
            </a:r>
            <a:endParaRPr lang="en-US" dirty="0"/>
          </a:p>
        </p:txBody>
      </p:sp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E9808696-CEE7-14EE-56A1-C7C06DC6F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32" name="Εικόνα 31">
            <a:extLst>
              <a:ext uri="{FF2B5EF4-FFF2-40B4-BE49-F238E27FC236}">
                <a16:creationId xmlns:a16="http://schemas.microsoft.com/office/drawing/2014/main" id="{A5D231E9-F351-ADD7-494E-A7DE7921A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4" name="Shape 0">
            <a:extLst>
              <a:ext uri="{FF2B5EF4-FFF2-40B4-BE49-F238E27FC236}">
                <a16:creationId xmlns:a16="http://schemas.microsoft.com/office/drawing/2014/main" id="{EC7113FE-FCFF-E43C-815C-24CD36906C8B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44614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50702" y="456315"/>
            <a:ext cx="6297017" cy="4684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2933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Kako podržati sportistu</a:t>
            </a:r>
            <a:endParaRPr lang="en-US" sz="2933" b="1" dirty="0"/>
          </a:p>
        </p:txBody>
      </p:sp>
      <p:sp>
        <p:nvSpPr>
          <p:cNvPr id="6" name="Text 1"/>
          <p:cNvSpPr/>
          <p:nvPr/>
        </p:nvSpPr>
        <p:spPr>
          <a:xfrm>
            <a:off x="811312" y="1105614"/>
            <a:ext cx="69066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</a:pPr>
            <a:r>
              <a:rPr lang="en-US" sz="2000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Kada vam sportista govori o nasilju:</a:t>
            </a:r>
            <a:endParaRPr lang="en-US" sz="2000" dirty="0">
              <a:solidFill>
                <a:srgbClr val="6E2D0C"/>
              </a:solidFill>
            </a:endParaRPr>
          </a:p>
        </p:txBody>
      </p:sp>
      <p:sp>
        <p:nvSpPr>
          <p:cNvPr id="7" name="Shape 2"/>
          <p:cNvSpPr/>
          <p:nvPr/>
        </p:nvSpPr>
        <p:spPr>
          <a:xfrm>
            <a:off x="553542" y="1833661"/>
            <a:ext cx="3181548" cy="3177661"/>
          </a:xfrm>
          <a:prstGeom prst="roundRect">
            <a:avLst>
              <a:gd name="adj" fmla="val 7602"/>
            </a:avLst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 b="1" dirty="0"/>
          </a:p>
        </p:txBody>
      </p:sp>
      <p:sp>
        <p:nvSpPr>
          <p:cNvPr id="8" name="Text 3"/>
          <p:cNvSpPr/>
          <p:nvPr/>
        </p:nvSpPr>
        <p:spPr>
          <a:xfrm>
            <a:off x="703362" y="1969493"/>
            <a:ext cx="2881908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232" b="1" dirty="0">
                <a:solidFill>
                  <a:schemeClr val="bg1"/>
                </a:solidFill>
                <a:ea typeface="Fraunces ExtraBold" pitchFamily="34" charset="-122"/>
                <a:cs typeface="Fraunces ExtraBold" pitchFamily="34" charset="-120"/>
              </a:rPr>
              <a:t>URADITI:</a:t>
            </a:r>
            <a:endParaRPr lang="en-US" sz="1467" b="1" dirty="0">
              <a:solidFill>
                <a:schemeClr val="bg1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703362" y="2339479"/>
            <a:ext cx="2881908" cy="19827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chemeClr val="bg1"/>
                </a:solidFill>
                <a:ea typeface="Nobile" pitchFamily="34" charset="-122"/>
                <a:cs typeface="Nobile" pitchFamily="34" charset="-120"/>
              </a:rPr>
              <a:t>✓ Slušajte</a:t>
            </a:r>
            <a:endParaRPr lang="en-US" sz="1400" b="1" dirty="0">
              <a:solidFill>
                <a:schemeClr val="bg1"/>
              </a:solidFill>
            </a:endParaRPr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chemeClr val="bg1"/>
                </a:solidFill>
                <a:ea typeface="Nobile" pitchFamily="34" charset="-122"/>
                <a:cs typeface="Nobile" pitchFamily="34" charset="-120"/>
              </a:rPr>
              <a:t>✓ Shvatite zabrinutost ozbiljno</a:t>
            </a:r>
            <a:endParaRPr lang="en-US" sz="1400" b="1" dirty="0">
              <a:solidFill>
                <a:schemeClr val="bg1"/>
              </a:solidFill>
            </a:endParaRPr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chemeClr val="bg1"/>
                </a:solidFill>
                <a:ea typeface="Nobile" pitchFamily="34" charset="-122"/>
                <a:cs typeface="Nobile" pitchFamily="34" charset="-120"/>
              </a:rPr>
              <a:t>✓ Ostanite smireni</a:t>
            </a:r>
            <a:endParaRPr lang="en-US" sz="1400" b="1" dirty="0">
              <a:solidFill>
                <a:schemeClr val="bg1"/>
              </a:solidFill>
            </a:endParaRPr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chemeClr val="bg1"/>
                </a:solidFill>
                <a:ea typeface="Nobile" pitchFamily="34" charset="-122"/>
                <a:cs typeface="Nobile" pitchFamily="34" charset="-120"/>
              </a:rPr>
              <a:t>✓ Poštujte potrebe osobe</a:t>
            </a:r>
            <a:endParaRPr lang="en-US" sz="1400" b="1" dirty="0">
              <a:solidFill>
                <a:schemeClr val="bg1"/>
              </a:solidFill>
            </a:endParaRPr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chemeClr val="bg1"/>
                </a:solidFill>
                <a:ea typeface="Nobile" pitchFamily="34" charset="-122"/>
                <a:cs typeface="Nobile" pitchFamily="34" charset="-120"/>
              </a:rPr>
              <a:t>✓ Pitajte kako možete pomoći</a:t>
            </a:r>
            <a:endParaRPr lang="en-US" sz="1400" b="1" dirty="0">
              <a:solidFill>
                <a:schemeClr val="bg1"/>
              </a:solidFill>
            </a:endParaRPr>
          </a:p>
          <a:p>
            <a:pPr>
              <a:lnSpc>
                <a:spcPct val="127000"/>
              </a:lnSpc>
            </a:pPr>
            <a:r>
              <a:rPr lang="en-US" sz="1400" b="1" dirty="0">
                <a:solidFill>
                  <a:schemeClr val="bg1"/>
                </a:solidFill>
                <a:ea typeface="Nobile" pitchFamily="34" charset="-122"/>
                <a:cs typeface="Nobile" pitchFamily="34" charset="-120"/>
              </a:rPr>
              <a:t>✓ Pomozite joj da dođe do odgovarajuće podrške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3999211" y="1969493"/>
            <a:ext cx="2965648" cy="23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232" b="1" dirty="0">
                <a:solidFill>
                  <a:srgbClr val="3B4540"/>
                </a:solidFill>
                <a:ea typeface="Fraunces ExtraBold" pitchFamily="34" charset="-122"/>
                <a:cs typeface="Fraunces ExtraBold" pitchFamily="34" charset="-120"/>
              </a:rPr>
              <a:t>NE RADITI:</a:t>
            </a:r>
            <a:endParaRPr lang="en-US" sz="1467" b="1" dirty="0"/>
          </a:p>
        </p:txBody>
      </p:sp>
      <p:sp>
        <p:nvSpPr>
          <p:cNvPr id="11" name="Text 6"/>
          <p:cNvSpPr/>
          <p:nvPr/>
        </p:nvSpPr>
        <p:spPr>
          <a:xfrm>
            <a:off x="3999211" y="2339479"/>
            <a:ext cx="2965648" cy="2211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rgbClr val="405449"/>
                </a:solidFill>
                <a:ea typeface="Nobile" pitchFamily="34" charset="-122"/>
                <a:cs typeface="Nobile" pitchFamily="34" charset="-120"/>
              </a:rPr>
              <a:t>✗ Kriviti</a:t>
            </a:r>
            <a:endParaRPr lang="en-US" sz="1400" b="1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rgbClr val="405449"/>
                </a:solidFill>
                <a:ea typeface="Nobile" pitchFamily="34" charset="-122"/>
                <a:cs typeface="Nobile" pitchFamily="34" charset="-120"/>
              </a:rPr>
              <a:t>✗ Osuđivati</a:t>
            </a:r>
            <a:endParaRPr lang="en-US" sz="1400" b="1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rgbClr val="405449"/>
                </a:solidFill>
                <a:ea typeface="Nobile" pitchFamily="34" charset="-122"/>
                <a:cs typeface="Nobile" pitchFamily="34" charset="-120"/>
              </a:rPr>
              <a:t>✗ Umanjivati iskustvo</a:t>
            </a:r>
            <a:endParaRPr lang="en-US" sz="1400" b="1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rgbClr val="405449"/>
                </a:solidFill>
                <a:ea typeface="Nobile" pitchFamily="34" charset="-122"/>
                <a:cs typeface="Nobile" pitchFamily="34" charset="-120"/>
              </a:rPr>
              <a:t>✗ Pritiskati osobu da vam kaže sve</a:t>
            </a:r>
            <a:endParaRPr lang="en-US" sz="1400" b="1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n-US" sz="1400" b="1" dirty="0">
                <a:solidFill>
                  <a:srgbClr val="405449"/>
                </a:solidFill>
                <a:ea typeface="Nobile" pitchFamily="34" charset="-122"/>
                <a:cs typeface="Nobile" pitchFamily="34" charset="-120"/>
              </a:rPr>
              <a:t>✗ Obećavati ishode koje ne možete garantovati</a:t>
            </a:r>
            <a:endParaRPr lang="en-US" sz="1400" b="1" dirty="0"/>
          </a:p>
          <a:p>
            <a:pPr>
              <a:lnSpc>
                <a:spcPct val="127000"/>
              </a:lnSpc>
            </a:pPr>
            <a:r>
              <a:rPr lang="en-US" sz="1400" b="1" dirty="0">
                <a:solidFill>
                  <a:srgbClr val="405449"/>
                </a:solidFill>
                <a:ea typeface="Nobile" pitchFamily="34" charset="-122"/>
                <a:cs typeface="Nobile" pitchFamily="34" charset="-120"/>
              </a:rPr>
              <a:t>✗ Pokušavati da sami istražujete situaciju</a:t>
            </a:r>
            <a:endParaRPr lang="en-US" sz="1400" b="1" dirty="0"/>
          </a:p>
        </p:txBody>
      </p:sp>
      <p:sp>
        <p:nvSpPr>
          <p:cNvPr id="12" name="Shape 7"/>
          <p:cNvSpPr/>
          <p:nvPr/>
        </p:nvSpPr>
        <p:spPr>
          <a:xfrm>
            <a:off x="661493" y="5221326"/>
            <a:ext cx="6297017" cy="561479"/>
          </a:xfrm>
          <a:prstGeom prst="roundRect">
            <a:avLst>
              <a:gd name="adj" fmla="val 24026"/>
            </a:avLst>
          </a:prstGeom>
          <a:solidFill>
            <a:srgbClr val="DDEEE0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12" y="5415793"/>
            <a:ext cx="337146" cy="2696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48458" y="5394560"/>
            <a:ext cx="626983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>
              <a:lnSpc>
                <a:spcPct val="127000"/>
              </a:lnSpc>
            </a:pPr>
            <a:r>
              <a:rPr lang="en-US" sz="16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Vaša prva uloga je da pružite podršku — ne da istražujete.</a:t>
            </a:r>
            <a:endParaRPr lang="en-US" sz="1600" dirty="0"/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B9840A2B-2995-5AAE-77EF-7C78AF3E0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04093A01-7E1F-5B1F-F59C-104FC3DF0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0" name="Shape 0">
            <a:extLst>
              <a:ext uri="{FF2B5EF4-FFF2-40B4-BE49-F238E27FC236}">
                <a16:creationId xmlns:a16="http://schemas.microsoft.com/office/drawing/2014/main" id="{CBAEC3C9-B169-F870-CAB0-8CF0F3C3F0E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63302" y="417183"/>
            <a:ext cx="10869017" cy="5006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133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Osobe od poverenja i mreže podrške</a:t>
            </a:r>
            <a:endParaRPr lang="en-US" sz="3133" b="1" dirty="0"/>
          </a:p>
        </p:txBody>
      </p:sp>
      <p:sp>
        <p:nvSpPr>
          <p:cNvPr id="5" name="Text 1"/>
          <p:cNvSpPr/>
          <p:nvPr/>
        </p:nvSpPr>
        <p:spPr>
          <a:xfrm>
            <a:off x="863303" y="1265977"/>
            <a:ext cx="9096244" cy="250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1000"/>
              </a:lnSpc>
            </a:pPr>
            <a:r>
              <a:rPr lang="en-US" sz="2000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Kome sportista može da se obrati?</a:t>
            </a:r>
            <a:endParaRPr lang="en-US" sz="2000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38186" y="1932335"/>
            <a:ext cx="5469831" cy="2093615"/>
          </a:xfrm>
          <a:prstGeom prst="roundRect">
            <a:avLst>
              <a:gd name="adj" fmla="val 11020"/>
            </a:avLst>
          </a:prstGeom>
          <a:solidFill>
            <a:srgbClr val="438951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798324" y="2087513"/>
            <a:ext cx="5149552" cy="250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Fraunces ExtraBold" pitchFamily="34" charset="-122"/>
                <a:cs typeface="Calibri" panose="020F0502020204030204" pitchFamily="34" charset="0"/>
              </a:rPr>
              <a:t>Unutar sporta: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98324" y="2493021"/>
            <a:ext cx="5149552" cy="1478657"/>
          </a:xfrm>
          <a:prstGeom prst="rect">
            <a:avLst/>
          </a:prstGeom>
          <a:noFill/>
          <a:ln/>
        </p:spPr>
        <p:txBody>
          <a:bodyPr wrap="square" lIns="0" tIns="64091" rIns="0" bIns="0" rtlCol="0" anchor="t">
            <a:normAutofit fontScale="92500" lnSpcReduction="10000"/>
          </a:bodyPr>
          <a:lstStyle/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Saigrač od poverenja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Trener ili član osoblja od poverenja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Osoba/službenik za safeguarding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Predstavnik kluba ili federacije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Medicinsko ili psihološko osoblje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6389896" y="2087513"/>
            <a:ext cx="5239048" cy="250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b="1" dirty="0">
                <a:solidFill>
                  <a:srgbClr val="3B4540"/>
                </a:solidFill>
                <a:latin typeface="Calibri" panose="020F0502020204030204" pitchFamily="34" charset="0"/>
                <a:ea typeface="Fraunces ExtraBold" pitchFamily="34" charset="-122"/>
                <a:cs typeface="Calibri" panose="020F0502020204030204" pitchFamily="34" charset="0"/>
              </a:rPr>
              <a:t>Izvan sporta: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6389896" y="2493021"/>
            <a:ext cx="5239048" cy="1478657"/>
          </a:xfrm>
          <a:prstGeom prst="rect">
            <a:avLst/>
          </a:prstGeom>
          <a:noFill/>
          <a:ln/>
        </p:spPr>
        <p:txBody>
          <a:bodyPr wrap="square" lIns="0" tIns="64091" rIns="0" bIns="0" rtlCol="0" anchor="t">
            <a:normAutofit fontScale="92500" lnSpcReduction="10000"/>
          </a:bodyPr>
          <a:lstStyle/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Član porodice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Prijatelj ili odrasla osoba od poverenja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Psiholog ili savetnik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Zdravstveni radnik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Specijalizovana služba podrške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53578" y="4200475"/>
            <a:ext cx="10869017" cy="14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1000"/>
              </a:lnSpc>
              <a:spcAft>
                <a:spcPts val="1333"/>
              </a:spcAft>
            </a:pP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Razmislite: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1000"/>
              </a:lnSpc>
              <a:spcAft>
                <a:spcPts val="1333"/>
              </a:spcAft>
            </a:pPr>
            <a:r>
              <a:rPr lang="en-US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Ko su ljudi sa kojima bih se osećao/la bezbedno da razgovaram?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1000"/>
              </a:lnSpc>
            </a:pPr>
            <a:r>
              <a:rPr lang="en-US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Važno je imati više od jedne mogućnosti.</a:t>
            </a:r>
            <a:endParaRPr lang="en-US" sz="1200" dirty="0"/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F6DFDA8-524C-BB20-47ED-D4A499CB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6717BB2-29BF-E7C4-BC6F-2019230B4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9" name="Shape 0">
            <a:extLst>
              <a:ext uri="{FF2B5EF4-FFF2-40B4-BE49-F238E27FC236}">
                <a16:creationId xmlns:a16="http://schemas.microsoft.com/office/drawing/2014/main" id="{A1DFE5EF-84BC-240C-C4FA-FD8AE42F11F7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22775" y="660004"/>
            <a:ext cx="3967460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2000"/>
              </a:lnSpc>
            </a:pPr>
            <a:endParaRPr lang="en-US" sz="1267" dirty="0"/>
          </a:p>
        </p:txBody>
      </p:sp>
      <p:sp>
        <p:nvSpPr>
          <p:cNvPr id="5" name="Text 1"/>
          <p:cNvSpPr/>
          <p:nvPr/>
        </p:nvSpPr>
        <p:spPr>
          <a:xfrm>
            <a:off x="966292" y="442281"/>
            <a:ext cx="10869017" cy="508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200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Oporavak je proces</a:t>
            </a:r>
            <a:endParaRPr lang="en-US" sz="3200" b="1" dirty="0"/>
          </a:p>
        </p:txBody>
      </p:sp>
      <p:sp>
        <p:nvSpPr>
          <p:cNvPr id="6" name="Text 2"/>
          <p:cNvSpPr/>
          <p:nvPr/>
        </p:nvSpPr>
        <p:spPr>
          <a:xfrm>
            <a:off x="966291" y="1192366"/>
            <a:ext cx="10869017" cy="1135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  <a:spcAft>
                <a:spcPts val="1400"/>
              </a:spcAft>
            </a:pPr>
            <a:r>
              <a:rPr lang="en-US" sz="2000" b="1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Oporavak je različit za svaku osobu</a:t>
            </a:r>
            <a:r>
              <a:rPr lang="en-US" sz="1600" b="1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.</a:t>
            </a:r>
            <a:endParaRPr lang="en-US" sz="1600" b="1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2000"/>
              </a:lnSpc>
              <a:spcAft>
                <a:spcPts val="1400"/>
              </a:spcAft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Ne postoji: FIKSNI vremenski okvir. Jedan ispravan način oporavka.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2000"/>
              </a:lnSpc>
            </a:pPr>
            <a:r>
              <a:rPr lang="en-US" sz="1600" b="1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Podrška treba da pomogne sportisti da ponovo stekne: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61493" y="2833634"/>
            <a:ext cx="5354340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824211" y="2996353"/>
            <a:ext cx="5028903" cy="25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BEZBEDNOST</a:t>
            </a:r>
            <a:endParaRPr lang="en-US" b="1" dirty="0"/>
          </a:p>
        </p:txBody>
      </p:sp>
      <p:sp>
        <p:nvSpPr>
          <p:cNvPr id="9" name="Text 5"/>
          <p:cNvSpPr/>
          <p:nvPr/>
        </p:nvSpPr>
        <p:spPr>
          <a:xfrm>
            <a:off x="824211" y="3346794"/>
            <a:ext cx="5028903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en-US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„Osećam se zaštićeno.“</a:t>
            </a:r>
            <a:endParaRPr lang="en-US" b="1" dirty="0"/>
          </a:p>
        </p:txBody>
      </p:sp>
      <p:sp>
        <p:nvSpPr>
          <p:cNvPr id="10" name="Shape 6"/>
          <p:cNvSpPr/>
          <p:nvPr/>
        </p:nvSpPr>
        <p:spPr>
          <a:xfrm>
            <a:off x="6176070" y="2833634"/>
            <a:ext cx="5354439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6338789" y="2996353"/>
            <a:ext cx="5029001" cy="25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KONTROLA</a:t>
            </a:r>
            <a:endParaRPr lang="en-US" b="1" dirty="0"/>
          </a:p>
        </p:txBody>
      </p:sp>
      <p:sp>
        <p:nvSpPr>
          <p:cNvPr id="12" name="Text 8"/>
          <p:cNvSpPr/>
          <p:nvPr/>
        </p:nvSpPr>
        <p:spPr>
          <a:xfrm>
            <a:off x="6338789" y="3346794"/>
            <a:ext cx="5029001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en-US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„Moj glas i moji izbori su važni.“</a:t>
            </a:r>
            <a:endParaRPr lang="en-US" b="1" dirty="0"/>
          </a:p>
        </p:txBody>
      </p:sp>
      <p:sp>
        <p:nvSpPr>
          <p:cNvPr id="13" name="Shape 9"/>
          <p:cNvSpPr/>
          <p:nvPr/>
        </p:nvSpPr>
        <p:spPr>
          <a:xfrm>
            <a:off x="661493" y="3928215"/>
            <a:ext cx="5354340" cy="1175719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824211" y="4090934"/>
            <a:ext cx="5028903" cy="25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POVERENJE</a:t>
            </a:r>
            <a:endParaRPr lang="en-US" b="1" dirty="0"/>
          </a:p>
        </p:txBody>
      </p:sp>
      <p:sp>
        <p:nvSpPr>
          <p:cNvPr id="15" name="Text 11"/>
          <p:cNvSpPr/>
          <p:nvPr/>
        </p:nvSpPr>
        <p:spPr>
          <a:xfrm>
            <a:off x="824211" y="4441375"/>
            <a:ext cx="5028903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en-US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„Znam da postoje ljudi koji će me podržati.“</a:t>
            </a:r>
            <a:endParaRPr lang="en-US" b="1" dirty="0"/>
          </a:p>
        </p:txBody>
      </p:sp>
      <p:sp>
        <p:nvSpPr>
          <p:cNvPr id="16" name="Shape 12"/>
          <p:cNvSpPr/>
          <p:nvPr/>
        </p:nvSpPr>
        <p:spPr>
          <a:xfrm>
            <a:off x="6176070" y="3928215"/>
            <a:ext cx="5354439" cy="1175719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7" name="Text 13"/>
          <p:cNvSpPr/>
          <p:nvPr/>
        </p:nvSpPr>
        <p:spPr>
          <a:xfrm>
            <a:off x="6338789" y="4090934"/>
            <a:ext cx="5029001" cy="254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SAMOPOUZDANJE</a:t>
            </a:r>
            <a:endParaRPr lang="en-US" b="1" dirty="0"/>
          </a:p>
        </p:txBody>
      </p:sp>
      <p:sp>
        <p:nvSpPr>
          <p:cNvPr id="18" name="Text 14"/>
          <p:cNvSpPr/>
          <p:nvPr/>
        </p:nvSpPr>
        <p:spPr>
          <a:xfrm>
            <a:off x="6338789" y="4441375"/>
            <a:ext cx="5029001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en-US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„Mogu da učestvujem bez osećaja da me okrivljuju ili osuđuju.“</a:t>
            </a:r>
            <a:endParaRPr lang="en-US" b="1" dirty="0"/>
          </a:p>
        </p:txBody>
      </p:sp>
      <p:sp>
        <p:nvSpPr>
          <p:cNvPr id="19" name="Text 15"/>
          <p:cNvSpPr/>
          <p:nvPr/>
        </p:nvSpPr>
        <p:spPr>
          <a:xfrm>
            <a:off x="824211" y="5266652"/>
            <a:ext cx="11478617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en-US" sz="24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Ne vršite pritisak na nekoga da „nastavi dalje“.</a:t>
            </a:r>
            <a:endParaRPr lang="en-US" sz="2400" dirty="0"/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2CF03572-4F13-6698-3CA2-C8B159799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C394D6A9-B44C-B5EA-E760-FAB102425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6DD7CAAC-0B1C-9F90-1FCC-99AF2B58909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16524" y="642739"/>
            <a:ext cx="3980061" cy="240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908149" y="451664"/>
            <a:ext cx="10869017" cy="4844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000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Povratak sportu</a:t>
            </a:r>
            <a:endParaRPr lang="en-US" sz="3000" b="1" dirty="0"/>
          </a:p>
        </p:txBody>
      </p:sp>
      <p:sp>
        <p:nvSpPr>
          <p:cNvPr id="6" name="Text 2"/>
          <p:cNvSpPr/>
          <p:nvPr/>
        </p:nvSpPr>
        <p:spPr>
          <a:xfrm>
            <a:off x="835522" y="1166753"/>
            <a:ext cx="10869017" cy="12098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>
              <a:lnSpc>
                <a:spcPct val="129000"/>
              </a:lnSpc>
              <a:spcAft>
                <a:spcPts val="1267"/>
              </a:spcAft>
            </a:pPr>
            <a:r>
              <a:rPr lang="en-US" sz="2900" b="1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Povratak treningu ili takmičenju može biti važan deo oporavka — ali treba da se odvija na način koji podržava bezbednost i dobrobit sportiste.</a:t>
            </a:r>
            <a:endParaRPr lang="en-US" sz="2900" b="1" dirty="0">
              <a:solidFill>
                <a:srgbClr val="6E2D0C"/>
              </a:solidFill>
            </a:endParaRPr>
          </a:p>
          <a:p>
            <a:pPr>
              <a:lnSpc>
                <a:spcPct val="129000"/>
              </a:lnSpc>
            </a:pPr>
            <a:r>
              <a:rPr lang="en-US" sz="2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Kada je prikladno, podrška može uključivati: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734219" y="2550637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908249" y="2724666"/>
            <a:ext cx="501372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Prilagođavanje treninga</a:t>
            </a:r>
            <a:endParaRPr lang="en-US" b="1" dirty="0"/>
          </a:p>
        </p:txBody>
      </p:sp>
      <p:sp>
        <p:nvSpPr>
          <p:cNvPr id="9" name="Shape 5"/>
          <p:cNvSpPr/>
          <p:nvPr/>
        </p:nvSpPr>
        <p:spPr>
          <a:xfrm>
            <a:off x="6241355" y="2550637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0" name="Text 6"/>
          <p:cNvSpPr/>
          <p:nvPr/>
        </p:nvSpPr>
        <p:spPr>
          <a:xfrm>
            <a:off x="6415385" y="2724666"/>
            <a:ext cx="501382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Dodatni nadzor</a:t>
            </a:r>
            <a:endParaRPr lang="en-US" b="1" dirty="0"/>
          </a:p>
        </p:txBody>
      </p:sp>
      <p:sp>
        <p:nvSpPr>
          <p:cNvPr id="11" name="Shape 7"/>
          <p:cNvSpPr/>
          <p:nvPr/>
        </p:nvSpPr>
        <p:spPr>
          <a:xfrm>
            <a:off x="734219" y="3286243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908249" y="3460274"/>
            <a:ext cx="501372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Pristup osobi od poverenja</a:t>
            </a:r>
            <a:endParaRPr lang="en-US" b="1" dirty="0"/>
          </a:p>
        </p:txBody>
      </p:sp>
      <p:sp>
        <p:nvSpPr>
          <p:cNvPr id="13" name="Shape 9"/>
          <p:cNvSpPr/>
          <p:nvPr/>
        </p:nvSpPr>
        <p:spPr>
          <a:xfrm>
            <a:off x="6241355" y="3286243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6415385" y="3460274"/>
            <a:ext cx="501382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Jasnu komunikaciju</a:t>
            </a:r>
            <a:endParaRPr lang="en-US" b="1" dirty="0"/>
          </a:p>
        </p:txBody>
      </p:sp>
      <p:sp>
        <p:nvSpPr>
          <p:cNvPr id="15" name="Shape 11"/>
          <p:cNvSpPr/>
          <p:nvPr/>
        </p:nvSpPr>
        <p:spPr>
          <a:xfrm>
            <a:off x="734219" y="4021851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el-GR" b="1"/>
          </a:p>
        </p:txBody>
      </p:sp>
      <p:sp>
        <p:nvSpPr>
          <p:cNvPr id="16" name="Text 12"/>
          <p:cNvSpPr/>
          <p:nvPr/>
        </p:nvSpPr>
        <p:spPr>
          <a:xfrm>
            <a:off x="908249" y="4195882"/>
            <a:ext cx="501372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Kontinuirano praćenje</a:t>
            </a:r>
            <a:endParaRPr lang="en-US" b="1" dirty="0"/>
          </a:p>
        </p:txBody>
      </p:sp>
      <p:sp>
        <p:nvSpPr>
          <p:cNvPr id="17" name="Shape 13"/>
          <p:cNvSpPr/>
          <p:nvPr/>
        </p:nvSpPr>
        <p:spPr>
          <a:xfrm>
            <a:off x="6241355" y="4021851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el-GR" sz="2400"/>
          </a:p>
        </p:txBody>
      </p:sp>
      <p:sp>
        <p:nvSpPr>
          <p:cNvPr id="18" name="Text 14"/>
          <p:cNvSpPr/>
          <p:nvPr/>
        </p:nvSpPr>
        <p:spPr>
          <a:xfrm>
            <a:off x="6415385" y="4195882"/>
            <a:ext cx="5013821" cy="242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Stručnu podršku kada je potrebna</a:t>
            </a:r>
            <a:endParaRPr lang="en-US" b="1" dirty="0"/>
          </a:p>
        </p:txBody>
      </p:sp>
      <p:sp>
        <p:nvSpPr>
          <p:cNvPr id="19" name="Text 15"/>
          <p:cNvSpPr/>
          <p:nvPr/>
        </p:nvSpPr>
        <p:spPr>
          <a:xfrm>
            <a:off x="908148" y="4892377"/>
            <a:ext cx="10869017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29000"/>
              </a:lnSpc>
              <a:spcAft>
                <a:spcPts val="1267"/>
              </a:spcAft>
            </a:pPr>
            <a:r>
              <a:rPr lang="en-US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Ključni princip: Sportista ne treba da bira između dobijanja podrške i nastavka bavljenja sportom koji ceni.</a:t>
            </a:r>
            <a:endParaRPr lang="en-US" sz="2000" dirty="0"/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5B56F30-40C0-5B1E-84D3-8370B8F39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03EAE75E-0242-A0DA-B523-5F09EA2D8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70A24DD1-CAE3-A61A-BB77-AF4EE7DB36C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44614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68049" y="465852"/>
            <a:ext cx="6297017" cy="4360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2733" b="1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Gde sportista može pronaći podršku?</a:t>
            </a:r>
            <a:endParaRPr lang="en-US" sz="2733" b="1" dirty="0"/>
          </a:p>
        </p:txBody>
      </p:sp>
      <p:sp>
        <p:nvSpPr>
          <p:cNvPr id="6" name="Text 1"/>
          <p:cNvSpPr/>
          <p:nvPr/>
        </p:nvSpPr>
        <p:spPr>
          <a:xfrm>
            <a:off x="818455" y="1170682"/>
            <a:ext cx="6906617" cy="2058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b="1" dirty="0">
                <a:solidFill>
                  <a:srgbClr val="6E2D0C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Podrška može doći od:</a:t>
            </a:r>
            <a:endParaRPr lang="en-US" dirty="0">
              <a:solidFill>
                <a:srgbClr val="6E2D0C"/>
              </a:solidFill>
            </a:endParaRPr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" y="1672449"/>
            <a:ext cx="697707" cy="979388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492035" y="1661642"/>
            <a:ext cx="5481637" cy="217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00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SPORTSKE ORGANIZACIJE</a:t>
            </a:r>
            <a:endParaRPr lang="en-US" sz="2400" b="1" dirty="0"/>
          </a:p>
        </p:txBody>
      </p:sp>
      <p:sp>
        <p:nvSpPr>
          <p:cNvPr id="9" name="Text 3"/>
          <p:cNvSpPr/>
          <p:nvPr/>
        </p:nvSpPr>
        <p:spPr>
          <a:xfrm>
            <a:off x="1492035" y="2035257"/>
            <a:ext cx="5673029" cy="5582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sz="14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Osoba/službenik za safeguarding · Imenovana kontakt osoba · Osoblje od poverenja · Klub/federacija · Medicinsko ili psihološko osoblje</a:t>
            </a:r>
            <a:endParaRPr lang="en-US" sz="1600" b="1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" y="2651837"/>
            <a:ext cx="697707" cy="118526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492035" y="2741004"/>
            <a:ext cx="5481637" cy="217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00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SPOLJNA PODRŠKA</a:t>
            </a:r>
            <a:endParaRPr lang="en-US" sz="2400" b="1" dirty="0"/>
          </a:p>
        </p:txBody>
      </p:sp>
      <p:sp>
        <p:nvSpPr>
          <p:cNvPr id="12" name="Text 5"/>
          <p:cNvSpPr/>
          <p:nvPr/>
        </p:nvSpPr>
        <p:spPr>
          <a:xfrm>
            <a:off x="1492035" y="3134123"/>
            <a:ext cx="5481639" cy="7029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>
              <a:lnSpc>
                <a:spcPct val="123000"/>
              </a:lnSpc>
            </a:pPr>
            <a:r>
              <a:rPr lang="en-US" sz="14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Psihološko savetovanje/usluge · Zdravstveni radnici · Specijalizovane organizacije za podršku · Službe za zaštitu dece, kada je primenljivo · Nadležni javni organi</a:t>
            </a:r>
            <a:endParaRPr lang="en-US" b="1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3837104"/>
            <a:ext cx="697707" cy="97938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478409" y="3899296"/>
            <a:ext cx="5481637" cy="217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000" b="1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CoViS PLATFORMA</a:t>
            </a:r>
            <a:endParaRPr lang="en-US" sz="2000" b="1" dirty="0"/>
          </a:p>
        </p:txBody>
      </p:sp>
      <p:sp>
        <p:nvSpPr>
          <p:cNvPr id="15" name="Text 7"/>
          <p:cNvSpPr/>
          <p:nvPr/>
        </p:nvSpPr>
        <p:spPr>
          <a:xfrm>
            <a:off x="1492035" y="4176739"/>
            <a:ext cx="5673029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n-US" sz="16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Informacije o podršci · Kontakti po zemljama · Smernice za prijavljivanje · Dostupni putevi podrške</a:t>
            </a:r>
            <a:endParaRPr lang="en-US" b="1" dirty="0"/>
          </a:p>
        </p:txBody>
      </p:sp>
      <p:sp>
        <p:nvSpPr>
          <p:cNvPr id="16" name="Shape 8"/>
          <p:cNvSpPr/>
          <p:nvPr/>
        </p:nvSpPr>
        <p:spPr>
          <a:xfrm>
            <a:off x="346680" y="5085187"/>
            <a:ext cx="7085252" cy="532773"/>
          </a:xfrm>
          <a:prstGeom prst="roundRect">
            <a:avLst>
              <a:gd name="adj" fmla="val 25161"/>
            </a:avLst>
          </a:prstGeom>
          <a:solidFill>
            <a:srgbClr val="DDEEE0"/>
          </a:solidFill>
          <a:ln/>
        </p:spPr>
        <p:txBody>
          <a:bodyPr wrap="square">
            <a:normAutofit/>
          </a:bodyPr>
          <a:lstStyle/>
          <a:p>
            <a:endParaRPr lang="el-GR" sz="240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58461" y="5216509"/>
            <a:ext cx="337758" cy="270128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796219" y="5210243"/>
            <a:ext cx="6313685" cy="4077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3000"/>
              </a:lnSpc>
            </a:pPr>
            <a:r>
              <a:rPr lang="en-US" sz="16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Ako prva osoba ne pomogne, potražite drugi odgovarajući izvor podrške.</a:t>
            </a:r>
            <a:endParaRPr lang="en-US" sz="1600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8EB5F94B-61FD-E93C-3235-4E47796D2D5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D619FEBD-5AA1-246D-EA8B-A42DE4136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9BF096B6-7BA5-3BFF-26B7-AE86200BEC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909390" y="434245"/>
            <a:ext cx="10869017" cy="5167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Zapamtite 5 principa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03504" y="2043197"/>
            <a:ext cx="330696" cy="206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0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2000" b="1" dirty="0"/>
          </a:p>
        </p:txBody>
      </p:sp>
      <p:sp>
        <p:nvSpPr>
          <p:cNvPr id="6" name="Shape 2"/>
          <p:cNvSpPr/>
          <p:nvPr/>
        </p:nvSpPr>
        <p:spPr>
          <a:xfrm>
            <a:off x="530353" y="2307545"/>
            <a:ext cx="35127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 fontScale="25000" lnSpcReduction="20000"/>
          </a:bodyPr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530353" y="2428295"/>
            <a:ext cx="3512740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BEZBEDNOST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530353" y="2785978"/>
            <a:ext cx="3512740" cy="264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2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Zaštititi osobu od dalje štete.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4208391" y="2045608"/>
            <a:ext cx="330696" cy="206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0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2000" b="1" dirty="0"/>
          </a:p>
        </p:txBody>
      </p:sp>
      <p:sp>
        <p:nvSpPr>
          <p:cNvPr id="10" name="Shape 6"/>
          <p:cNvSpPr/>
          <p:nvPr/>
        </p:nvSpPr>
        <p:spPr>
          <a:xfrm>
            <a:off x="4208391" y="2307545"/>
            <a:ext cx="35128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 fontScale="25000" lnSpcReduction="20000"/>
          </a:bodyPr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4208391" y="2428295"/>
            <a:ext cx="3512840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SLUŠANJE</a:t>
            </a:r>
            <a:endParaRPr lang="en-US" sz="2800" dirty="0"/>
          </a:p>
        </p:txBody>
      </p:sp>
      <p:sp>
        <p:nvSpPr>
          <p:cNvPr id="12" name="Text 8"/>
          <p:cNvSpPr/>
          <p:nvPr/>
        </p:nvSpPr>
        <p:spPr>
          <a:xfrm>
            <a:off x="4208391" y="2785978"/>
            <a:ext cx="3512840" cy="264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2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Slušati bez osuđivanja.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7886529" y="2045608"/>
            <a:ext cx="330696" cy="206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0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2000" b="1" dirty="0"/>
          </a:p>
        </p:txBody>
      </p:sp>
      <p:sp>
        <p:nvSpPr>
          <p:cNvPr id="14" name="Shape 10"/>
          <p:cNvSpPr/>
          <p:nvPr/>
        </p:nvSpPr>
        <p:spPr>
          <a:xfrm>
            <a:off x="7886530" y="2307545"/>
            <a:ext cx="35127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 fontScale="25000" lnSpcReduction="20000"/>
          </a:bodyPr>
          <a:lstStyle/>
          <a:p>
            <a:endParaRPr lang="el-GR" sz="2400"/>
          </a:p>
        </p:txBody>
      </p:sp>
      <p:sp>
        <p:nvSpPr>
          <p:cNvPr id="15" name="Text 11"/>
          <p:cNvSpPr/>
          <p:nvPr/>
        </p:nvSpPr>
        <p:spPr>
          <a:xfrm>
            <a:off x="7886530" y="2428295"/>
            <a:ext cx="3512740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PODRŠKA</a:t>
            </a:r>
            <a:endParaRPr lang="en-US" sz="2800" dirty="0"/>
          </a:p>
        </p:txBody>
      </p:sp>
      <p:sp>
        <p:nvSpPr>
          <p:cNvPr id="16" name="Text 12"/>
          <p:cNvSpPr/>
          <p:nvPr/>
        </p:nvSpPr>
        <p:spPr>
          <a:xfrm>
            <a:off x="7886530" y="2785979"/>
            <a:ext cx="35127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2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Pomoći osobi da dođe do odgovarajuće pomoći.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530352" y="3604533"/>
            <a:ext cx="330696" cy="206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0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n-US" sz="2000" b="1" dirty="0"/>
          </a:p>
        </p:txBody>
      </p:sp>
      <p:sp>
        <p:nvSpPr>
          <p:cNvPr id="18" name="Shape 14"/>
          <p:cNvSpPr/>
          <p:nvPr/>
        </p:nvSpPr>
        <p:spPr>
          <a:xfrm>
            <a:off x="530352" y="3866470"/>
            <a:ext cx="5351760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 fontScale="25000" lnSpcReduction="20000"/>
          </a:bodyPr>
          <a:lstStyle/>
          <a:p>
            <a:endParaRPr lang="el-GR" sz="2400"/>
          </a:p>
        </p:txBody>
      </p:sp>
      <p:sp>
        <p:nvSpPr>
          <p:cNvPr id="19" name="Text 15"/>
          <p:cNvSpPr/>
          <p:nvPr/>
        </p:nvSpPr>
        <p:spPr>
          <a:xfrm>
            <a:off x="530352" y="4012123"/>
            <a:ext cx="5351760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IZBOR I KONTROLA</a:t>
            </a:r>
            <a:endParaRPr lang="en-US" sz="2800" dirty="0"/>
          </a:p>
        </p:txBody>
      </p:sp>
      <p:sp>
        <p:nvSpPr>
          <p:cNvPr id="20" name="Text 16"/>
          <p:cNvSpPr/>
          <p:nvPr/>
        </p:nvSpPr>
        <p:spPr>
          <a:xfrm>
            <a:off x="530352" y="4344904"/>
            <a:ext cx="5351760" cy="264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n-US" sz="2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Uključiti osobu u odluke kad god je moguće.</a:t>
            </a:r>
            <a:endParaRPr lang="en-US" sz="2000" dirty="0"/>
          </a:p>
        </p:txBody>
      </p:sp>
      <p:sp>
        <p:nvSpPr>
          <p:cNvPr id="21" name="Text 17"/>
          <p:cNvSpPr/>
          <p:nvPr/>
        </p:nvSpPr>
        <p:spPr>
          <a:xfrm>
            <a:off x="6047411" y="3604533"/>
            <a:ext cx="330696" cy="206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2000" b="1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n-US" sz="2000" b="1" dirty="0"/>
          </a:p>
        </p:txBody>
      </p:sp>
      <p:sp>
        <p:nvSpPr>
          <p:cNvPr id="22" name="Shape 18"/>
          <p:cNvSpPr/>
          <p:nvPr/>
        </p:nvSpPr>
        <p:spPr>
          <a:xfrm>
            <a:off x="6047411" y="3866470"/>
            <a:ext cx="5351860" cy="19051"/>
          </a:xfrm>
          <a:prstGeom prst="rect">
            <a:avLst/>
          </a:prstGeom>
          <a:solidFill>
            <a:srgbClr val="438951"/>
          </a:solidFill>
          <a:ln/>
        </p:spPr>
        <p:txBody>
          <a:bodyPr wrap="square">
            <a:normAutofit fontScale="25000" lnSpcReduction="20000"/>
          </a:bodyPr>
          <a:lstStyle/>
          <a:p>
            <a:endParaRPr lang="el-GR" sz="2400"/>
          </a:p>
        </p:txBody>
      </p:sp>
      <p:sp>
        <p:nvSpPr>
          <p:cNvPr id="23" name="Text 19"/>
          <p:cNvSpPr/>
          <p:nvPr/>
        </p:nvSpPr>
        <p:spPr>
          <a:xfrm>
            <a:off x="6096000" y="3987221"/>
            <a:ext cx="5351860" cy="258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8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PRAĆENJE</a:t>
            </a:r>
            <a:endParaRPr lang="en-US" sz="2800" dirty="0"/>
          </a:p>
        </p:txBody>
      </p:sp>
      <p:sp>
        <p:nvSpPr>
          <p:cNvPr id="24" name="Text 20"/>
          <p:cNvSpPr/>
          <p:nvPr/>
        </p:nvSpPr>
        <p:spPr>
          <a:xfrm>
            <a:off x="6047411" y="4344904"/>
            <a:ext cx="5351860" cy="264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>
              <a:lnSpc>
                <a:spcPct val="133000"/>
              </a:lnSpc>
            </a:pPr>
            <a:r>
              <a:rPr lang="en-US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Podrška treba da se nastavi kada je potrebna.</a:t>
            </a:r>
            <a:endParaRPr lang="en-US" dirty="0"/>
          </a:p>
        </p:txBody>
      </p: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A15B30C9-1B1C-77FB-D45E-6C18DF148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9A858A83-753C-53C0-D161-7F316820B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0" name="Shape 0">
            <a:extLst>
              <a:ext uri="{FF2B5EF4-FFF2-40B4-BE49-F238E27FC236}">
                <a16:creationId xmlns:a16="http://schemas.microsoft.com/office/drawing/2014/main" id="{5DC499B8-B288-4CD8-3D8C-3FA722A911F2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 wrap="square">
            <a:normAutofit/>
          </a:bodyPr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92606" cy="61378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492" y="1872853"/>
            <a:ext cx="3556397" cy="264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</a:pPr>
            <a:endParaRPr lang="en-US" sz="1267" dirty="0"/>
          </a:p>
        </p:txBody>
      </p:sp>
      <p:sp>
        <p:nvSpPr>
          <p:cNvPr id="6" name="Text 1"/>
          <p:cNvSpPr/>
          <p:nvPr/>
        </p:nvSpPr>
        <p:spPr>
          <a:xfrm>
            <a:off x="5087579" y="984102"/>
            <a:ext cx="6297017" cy="647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>
              <a:lnSpc>
                <a:spcPct val="104000"/>
              </a:lnSpc>
            </a:pPr>
            <a:r>
              <a:rPr lang="en-US" sz="3200" b="1" dirty="0">
                <a:solidFill>
                  <a:srgbClr val="6E2D0C"/>
                </a:solidFill>
                <a:latin typeface="Fraunces ExtraBold" pitchFamily="34" charset="0"/>
                <a:ea typeface="Fraunces ExtraBold" pitchFamily="34" charset="-122"/>
              </a:rPr>
              <a:t>Za efikasno suočavanje sa nasiljem u sportu</a:t>
            </a:r>
            <a:endParaRPr lang="en-US" sz="3200" b="1" dirty="0">
              <a:solidFill>
                <a:srgbClr val="6E2D0C"/>
              </a:solidFill>
            </a:endParaRPr>
          </a:p>
        </p:txBody>
      </p:sp>
      <p:sp>
        <p:nvSpPr>
          <p:cNvPr id="7" name="Text 2"/>
          <p:cNvSpPr/>
          <p:nvPr/>
        </p:nvSpPr>
        <p:spPr>
          <a:xfrm>
            <a:off x="5087578" y="2137470"/>
            <a:ext cx="6297017" cy="1760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  <a:spcAft>
                <a:spcPts val="1400"/>
              </a:spcAft>
            </a:pPr>
            <a:r>
              <a:rPr lang="en-US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Ne morate se sami nositi sa nasiljem.</a:t>
            </a:r>
            <a:endParaRPr lang="en-US" sz="2000" dirty="0"/>
          </a:p>
          <a:p>
            <a:pPr>
              <a:lnSpc>
                <a:spcPct val="133000"/>
              </a:lnSpc>
              <a:spcAft>
                <a:spcPts val="1400"/>
              </a:spcAft>
            </a:pPr>
            <a:r>
              <a:rPr lang="en-US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Slušajte. Shvatite zabrinutost ozbiljno. Potražite podršku.</a:t>
            </a:r>
            <a:endParaRPr lang="en-US" sz="2000" dirty="0"/>
          </a:p>
          <a:p>
            <a:pPr>
              <a:lnSpc>
                <a:spcPct val="133000"/>
              </a:lnSpc>
            </a:pPr>
            <a:r>
              <a:rPr lang="en-US" sz="2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Zajedno, sportisti, treneri, saigrači i sportske organizacije mogu stvarati bezbednija i podržavajuća sportska okruženja.</a:t>
            </a:r>
            <a:endParaRPr lang="en-US" sz="2000" dirty="0"/>
          </a:p>
        </p:txBody>
      </p:sp>
      <p:sp>
        <p:nvSpPr>
          <p:cNvPr id="8" name="Shape 3"/>
          <p:cNvSpPr/>
          <p:nvPr/>
        </p:nvSpPr>
        <p:spPr>
          <a:xfrm>
            <a:off x="5004553" y="4685570"/>
            <a:ext cx="6297017" cy="19051"/>
          </a:xfrm>
          <a:prstGeom prst="roundRect">
            <a:avLst>
              <a:gd name="adj" fmla="val 49998"/>
            </a:avLst>
          </a:prstGeom>
          <a:solidFill>
            <a:srgbClr val="405449">
              <a:alpha val="50000"/>
            </a:srgbClr>
          </a:solidFill>
          <a:ln/>
        </p:spPr>
        <p:txBody>
          <a:bodyPr wrap="square">
            <a:normAutofit fontScale="25000" lnSpcReduction="20000"/>
          </a:bodyPr>
          <a:lstStyle/>
          <a:p>
            <a:endParaRPr lang="el-GR" sz="240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172F4DE-FF91-61C4-06DC-B3D2EAA9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6C542EA5-F928-2C07-4D2B-A8C9C9D4F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just"/>
            <a:r>
              <a:rPr lang="en-US" b="1" dirty="0"/>
              <a:t>Finansirano sredstvima Evropske unije. Izneti stavovi i mišljenja pripadaju isključivo autoru/autorima i ne odražavaju nužno stavove Evropske unije ili Evropske izvršne agencije za obrazovanje i kulturu (EACEA). Ni Evropska unija ni EACEA ne mogu se smatrati odgovornima za njih.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790</Words>
  <Application>Microsoft Macintosh PowerPoint</Application>
  <PresentationFormat>Widescreen</PresentationFormat>
  <Paragraphs>144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Fraunces ExtraBold</vt:lpstr>
      <vt:lpstr>Fraunces Light</vt:lpstr>
      <vt:lpstr>Nobile</vt:lpstr>
      <vt:lpstr>Nobile Bold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Dikic Nenad</cp:lastModifiedBy>
  <cp:revision>11</cp:revision>
  <dcterms:created xsi:type="dcterms:W3CDTF">2026-08-08T12:19:18Z</dcterms:created>
  <dcterms:modified xsi:type="dcterms:W3CDTF">2026-09-24T11:16:02Z</dcterms:modified>
</cp:coreProperties>
</file>