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66" r:id="rId11"/>
    <p:sldId id="279" r:id="rId12"/>
    <p:sldId id="280" r:id="rId13"/>
    <p:sldId id="281" r:id="rId14"/>
    <p:sldId id="268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2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22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Otvorite jednostavnom porukom: ovaj modul je o ranom prepoznavanju zabrinutosti, a ne o dokazivanju krivice.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Objasnite da učesnici ne moraju da zapamte jedan savršen odgovor. Putanja im pomaže da zastanu, procene bezbednost i izaberu reakciju koja odgovara situaciji.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Koristite primere iz sporta: seksualizovane šale, rodne stereotipe u trenerskoj povratnoj informaciji, ponižavajuće zadirkivanje. Naglasite da posmatrači pomažu da se postavi ton okruženja.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Zamolite učesnike da razmišljaju o nejasnim situacijama, a ne samo o očigledno ozbiljnim incidentima. Cilj je da uoče obrasce koji mogu narušiti dostojanstvo, ravnopravnost ili bezbednost.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Naglasite da intervencija ne znači uvek konfrontaciju. I male reakcije mogu promeniti norme i učiniti da se ljudi osećaju manje usamljeno.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Razgovarajte o preprekama bez okrivljavanja učesnika. Pitajte koja bi ih prepreka najverovatnije zaustavila i koja bi podrška olakšala reagovanje.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Predstavite četiri strategije i objasnite da različite situacije zahtevaju različite izbore. Najbolja opcija nije nužno ona koja je najviše konfrontirajuća.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Pozovite učesnike da razviju svoje formulacije. Podstaknite kratke, mirne i realistične rečenice koje odgovaraju njihovom kontekstu.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Definišite zadirkivanje kao neformalno šalenje ili prozivanje. Objasnite da problem nastaje kada postane seksualizovano, ponižavajuće, diskriminatorno ili normalizuje stereotipe.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Naglasite da podržavajući odgovor treba da bude usmeren na pogođenu osobu. Cilj je slušati, potvrditi doživljaj i poštovati autonomiju, uz prepoznavanje obaveza zaštite kada su relevantne.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Razgovarajte o moći u sportu: selekciji, vremenu igre, tretmanu, reputaciji, karijernim prilikama. Bezbednija reakcija može uključiti kapitena, drugog trenera, osobu zaduženu za zaštitu ili osobu od poverenja.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Objasnite da timovima trebaju jasna očekivanja kako ljudi ne bi mislili da su sami kada se protive štetnom ponašanju. Učinite pozitivne timske norme vidljivim.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Završite ličnom obavezom. Pozovite učesnike da zapišu jednu konkretnu akciju koju mogu primeniti u svom sportskom okruženju.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201400" cy="0"/>
          </a:xfrm>
          <a:prstGeom prst="line">
            <a:avLst/>
          </a:prstGeom>
          <a:noFill/>
          <a:ln w="12700">
            <a:solidFill>
              <a:srgbClr val="E9E4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5" name="Text 2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CoViS Modul 3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Reagovanje posmatrača u sportu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943153" y="3623731"/>
            <a:ext cx="43891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Bezbedno reagovanje kada svedočite neprimerenom ponašanju</a:t>
            </a:r>
            <a:endParaRPr lang="en-US" sz="1900" dirty="0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B83019E-680B-0EBC-A884-CE4E7C6DC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3" y="0"/>
            <a:ext cx="703278" cy="703278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AE70BE4-E476-A044-CD47-1080468E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71821"/>
            <a:ext cx="1722268" cy="41185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F60A4CA6-E71A-3B25-F294-732AFED96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179" y="5424"/>
            <a:ext cx="5449822" cy="68450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Praktična putanja reagovanja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Reagovanje posmatrača je niz odluka — ne jedan herojski čin.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731520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3F7FB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731520" y="1600200"/>
            <a:ext cx="73152" cy="26060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896112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UOČI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96112" y="2421924"/>
            <a:ext cx="1408176" cy="1692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Šta se dešava?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615184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2615184" y="1600200"/>
            <a:ext cx="73152" cy="260604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2779776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PROCENI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779776" y="2421924"/>
            <a:ext cx="1408176" cy="1692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Zašto je važno?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98848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3F7FB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hape 12"/>
          <p:cNvSpPr/>
          <p:nvPr/>
        </p:nvSpPr>
        <p:spPr>
          <a:xfrm>
            <a:off x="4498848" y="1600200"/>
            <a:ext cx="73152" cy="260604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4663440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PREVAZIĐI PREPREKE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663440" y="2421924"/>
            <a:ext cx="1408176" cy="1692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Šta sprečava reakciju?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382512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6382512" y="1600200"/>
            <a:ext cx="73152" cy="260604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6547104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IZABERI REAKCIJU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47104" y="2421924"/>
            <a:ext cx="1408176" cy="1692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Koja opcija je najbezbednija?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266176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3F7FB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Shape 20"/>
          <p:cNvSpPr/>
          <p:nvPr/>
        </p:nvSpPr>
        <p:spPr>
          <a:xfrm>
            <a:off x="8266176" y="1600200"/>
            <a:ext cx="73152" cy="2606040"/>
          </a:xfrm>
          <a:prstGeom prst="rect">
            <a:avLst/>
          </a:prstGeom>
          <a:solidFill>
            <a:srgbClr val="162336"/>
          </a:solidFill>
          <a:ln w="12700">
            <a:solidFill>
              <a:srgbClr val="16233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Text 21"/>
          <p:cNvSpPr/>
          <p:nvPr/>
        </p:nvSpPr>
        <p:spPr>
          <a:xfrm>
            <a:off x="8430768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PODRŽI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430768" y="2421924"/>
            <a:ext cx="1408176" cy="1692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Kome treba podrška?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10149840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Shape 24"/>
          <p:cNvSpPr/>
          <p:nvPr/>
        </p:nvSpPr>
        <p:spPr>
          <a:xfrm>
            <a:off x="10149840" y="1600200"/>
            <a:ext cx="73152" cy="260604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Text 25"/>
          <p:cNvSpPr/>
          <p:nvPr/>
        </p:nvSpPr>
        <p:spPr>
          <a:xfrm>
            <a:off x="10314432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OJAČAJ KULTURU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0314432" y="2421924"/>
            <a:ext cx="1408176" cy="1692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Koju normu gradimo?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371601" y="4892040"/>
            <a:ext cx="9613556" cy="658368"/>
          </a:xfrm>
          <a:prstGeom prst="rect">
            <a:avLst/>
          </a:prstGeom>
          <a:solidFill>
            <a:srgbClr val="162336"/>
          </a:solidFill>
          <a:ln>
            <a:solidFill>
              <a:srgbClr val="162336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Najbolja reakcija je bezbedna, srazmerna i najverovatnije smanjuje štetu.</a:t>
            </a:r>
            <a:endParaRPr lang="en-US" sz="2000" dirty="0"/>
          </a:p>
        </p:txBody>
      </p:sp>
      <p:pic>
        <p:nvPicPr>
          <p:cNvPr id="34" name="Εικόνα 33">
            <a:extLst>
              <a:ext uri="{FF2B5EF4-FFF2-40B4-BE49-F238E27FC236}">
                <a16:creationId xmlns:a16="http://schemas.microsoft.com/office/drawing/2014/main" id="{54D8E17A-3576-2C16-266C-1FFFE3F9C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36" name="Εικόνα 35">
            <a:extLst>
              <a:ext uri="{FF2B5EF4-FFF2-40B4-BE49-F238E27FC236}">
                <a16:creationId xmlns:a16="http://schemas.microsoft.com/office/drawing/2014/main" id="{7BCF8095-3665-930E-638C-9509C0656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38" name="Shape 1">
            <a:extLst>
              <a:ext uri="{FF2B5EF4-FFF2-40B4-BE49-F238E27FC236}">
                <a16:creationId xmlns:a16="http://schemas.microsoft.com/office/drawing/2014/main" id="{E4653E4B-2D58-62EE-011B-FAF9B482CDDC}"/>
              </a:ext>
            </a:extLst>
          </p:cNvPr>
          <p:cNvSpPr/>
          <p:nvPr/>
        </p:nvSpPr>
        <p:spPr>
          <a:xfrm>
            <a:off x="287635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38186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Zašto su posmatrači važni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38186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Reakcije saigrača i osoblja utiču na to šta postaje „normalno”.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38186" y="1574203"/>
            <a:ext cx="6217920" cy="3291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Posmatrači mogu biti sportisti, treneri, ASP, volonteri ili drugo sportsko osoblje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Ćutanje može učiniti da seksističko, ponižavajuće ili ponašanje koje prelazi granice deluje prihvatljivo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Male reakcije mogu ojačati poštovanje, ravnopravnost i bezbednost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Reagovanje posmatrača je važno pre nego što dođe do ozbiljnih incidenata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58368" y="5074920"/>
            <a:ext cx="6172200" cy="658368"/>
          </a:xfrm>
          <a:prstGeom prst="rect">
            <a:avLst/>
          </a:prstGeom>
          <a:solidFill>
            <a:srgbClr val="2C7A7B"/>
          </a:solidFill>
          <a:ln>
            <a:solidFill>
              <a:srgbClr val="2C7A7B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I ćutanje i reagovanje oblikuju timsku kulturu.</a:t>
            </a:r>
            <a:endParaRPr lang="en-US" sz="200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AF245202-0A33-CE8B-859E-CBC58BACAE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490" r="28158" b="12882"/>
          <a:stretch>
            <a:fillRect/>
          </a:stretch>
        </p:blipFill>
        <p:spPr>
          <a:xfrm>
            <a:off x="7050864" y="975537"/>
            <a:ext cx="4966255" cy="4175406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55364CB1-E78B-5E82-D69A-8E04FA9D3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3DED7ABB-459C-0CE3-4C7C-3D592E344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4" name="Shape 1">
            <a:extLst>
              <a:ext uri="{FF2B5EF4-FFF2-40B4-BE49-F238E27FC236}">
                <a16:creationId xmlns:a16="http://schemas.microsoft.com/office/drawing/2014/main" id="{79354136-4A69-D1AE-4142-EC3EA36B2D2D}"/>
              </a:ext>
            </a:extLst>
          </p:cNvPr>
          <p:cNvSpPr/>
          <p:nvPr/>
        </p:nvSpPr>
        <p:spPr>
          <a:xfrm>
            <a:off x="329717" y="201168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8124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Prepoznati kada je reakcija potrebna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7724456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Rano prepoznavanje otvara više mogućnosti za bezbednu intervenciju.</a:t>
            </a:r>
            <a:endParaRPr lang="en-US" dirty="0"/>
          </a:p>
        </p:txBody>
      </p:sp>
      <p:pic>
        <p:nvPicPr>
          <p:cNvPr id="5" name="Image 0" descr="/mnt/data/bystander_assets/field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345" y="533339"/>
            <a:ext cx="402336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417319"/>
            <a:ext cx="2880360" cy="1327617"/>
          </a:xfrm>
          <a:prstGeom prst="roundRect">
            <a:avLst>
              <a:gd name="adj" fmla="val 6957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58368" y="1417320"/>
            <a:ext cx="73152" cy="105156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822960" y="1527048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Jezik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22960" y="1856232"/>
            <a:ext cx="256946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Seksističke šale, seksualizovani komentari, uvrede zasnovane na polu/rodu, ponižavajuće „zadirkivanje”.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03320" y="1417320"/>
            <a:ext cx="2880360" cy="1327616"/>
          </a:xfrm>
          <a:prstGeom prst="roundRect">
            <a:avLst>
              <a:gd name="adj" fmla="val 6957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3703320" y="1417320"/>
            <a:ext cx="73152" cy="105156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3867912" y="1527048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Pritisak i granice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867912" y="1856232"/>
            <a:ext cx="256946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Seksualni pritisak, nametljiva pitanja, nepotreban fizički kontakt, uporne poruke.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58368" y="3119840"/>
            <a:ext cx="2880360" cy="1327617"/>
          </a:xfrm>
          <a:prstGeom prst="roundRect">
            <a:avLst>
              <a:gd name="adj" fmla="val 6957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2"/>
          <p:cNvSpPr/>
          <p:nvPr/>
        </p:nvSpPr>
        <p:spPr>
          <a:xfrm>
            <a:off x="658368" y="3119841"/>
            <a:ext cx="73152" cy="105156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/>
          <p:nvPr/>
        </p:nvSpPr>
        <p:spPr>
          <a:xfrm>
            <a:off x="822960" y="3229569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Kultura vršnjaka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22960" y="3558753"/>
            <a:ext cx="256946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Ponižavajući rituali inicijacije, posramljivanje tela, homofobno ili transfobno zadirkivanje.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3703320" y="3119840"/>
            <a:ext cx="2880360" cy="1327615"/>
          </a:xfrm>
          <a:prstGeom prst="roundRect">
            <a:avLst>
              <a:gd name="adj" fmla="val 6957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hape 16"/>
          <p:cNvSpPr/>
          <p:nvPr/>
        </p:nvSpPr>
        <p:spPr>
          <a:xfrm>
            <a:off x="3703320" y="3119841"/>
            <a:ext cx="73152" cy="105156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3867912" y="3229569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Neravnoteža moći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3867912" y="3558753"/>
            <a:ext cx="256946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Situacije u kojima pogođena osoba može osećati da ne može da se usprotivi ili odbije.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638186" y="5111496"/>
            <a:ext cx="5943600" cy="658368"/>
          </a:xfrm>
          <a:prstGeom prst="rect">
            <a:avLst/>
          </a:prstGeom>
          <a:solidFill>
            <a:srgbClr val="162336"/>
          </a:solidFill>
          <a:ln>
            <a:solidFill>
              <a:srgbClr val="162336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FFFFFF"/>
                </a:solidFill>
              </a:rPr>
              <a:t>Pitajte: Da li se neko omalovažava, pritiska, ponižava ili seksualizuje?</a:t>
            </a:r>
            <a:endParaRPr lang="en-US" sz="1850" dirty="0"/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687B24E1-C242-987C-0D11-6A26FD67D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E64A0063-68DF-CE95-875C-E0D687FA5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ACB92787-B1B4-076C-0906-C51743534683}"/>
              </a:ext>
            </a:extLst>
          </p:cNvPr>
          <p:cNvSpPr/>
          <p:nvPr/>
        </p:nvSpPr>
        <p:spPr>
          <a:xfrm>
            <a:off x="270295" y="201168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38186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Zašto reagovati?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38185" y="969264"/>
            <a:ext cx="6949439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Reagovanje posmatrača pomaže da šteta ne preraste u obrazac.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58368" y="1783080"/>
            <a:ext cx="6172200" cy="2971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Pokazuje da štetno ponašanje nije u skladu sa vrednostima tima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Može zaustaviti nastavak ili eskalaciju ponašanja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Pokazuje podršku pogođenoj osobi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Jača poverenje i zajedničku odgovornost u timu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58368" y="5074920"/>
            <a:ext cx="6035040" cy="548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E76F51"/>
                </a:solidFill>
              </a:rPr>
              <a:t>Bezbedna i srazmerna reakcija može napraviti razliku.</a:t>
            </a:r>
            <a:endParaRPr lang="en-US" sz="220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35231516-D612-F3D9-9A92-2B518F9521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741" t="12353" r="33843"/>
          <a:stretch>
            <a:fillRect/>
          </a:stretch>
        </p:blipFill>
        <p:spPr>
          <a:xfrm>
            <a:off x="7351776" y="659219"/>
            <a:ext cx="3941064" cy="5531428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9E4AD2CC-9674-825E-593D-B0B137BA0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6D9520EF-58BC-E188-FD3A-BB3B7AC8B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4" name="Shape 1">
            <a:extLst>
              <a:ext uri="{FF2B5EF4-FFF2-40B4-BE49-F238E27FC236}">
                <a16:creationId xmlns:a16="http://schemas.microsoft.com/office/drawing/2014/main" id="{6FEE1A16-3292-F519-D9CC-B09D110B8322}"/>
              </a:ext>
            </a:extLst>
          </p:cNvPr>
          <p:cNvSpPr/>
          <p:nvPr/>
        </p:nvSpPr>
        <p:spPr>
          <a:xfrm>
            <a:off x="320040" y="201168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56032"/>
            <a:ext cx="12191695" cy="6858000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Zašto ljudi ponekad ne reaguju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Oklevanje je često — priprema olakšava reagovanje.</a:t>
            </a:r>
            <a:endParaRPr lang="en-US" dirty="0"/>
          </a:p>
        </p:txBody>
      </p:sp>
      <p:pic>
        <p:nvPicPr>
          <p:cNvPr id="5" name="Image 0" descr="/mnt/data/bystander_assets/conference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502920"/>
            <a:ext cx="402336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444752"/>
            <a:ext cx="26974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58368" y="1444752"/>
            <a:ext cx="73152" cy="96012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822960" y="1554480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Nesigurnost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22960" y="1883664"/>
            <a:ext cx="23865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„Možda sam pogrešno razumeo/razumela.”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630168" y="1444752"/>
            <a:ext cx="286207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3630168" y="1444752"/>
            <a:ext cx="73152" cy="96012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3794760" y="1554480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Prebacivanje odgovornosti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794760" y="1883664"/>
            <a:ext cx="23865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„Izgleda da je svima ostalima to u redu.”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58368" y="3010356"/>
            <a:ext cx="26974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2"/>
          <p:cNvSpPr/>
          <p:nvPr/>
        </p:nvSpPr>
        <p:spPr>
          <a:xfrm>
            <a:off x="658368" y="3010356"/>
            <a:ext cx="73152" cy="96012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/>
          <p:nvPr/>
        </p:nvSpPr>
        <p:spPr>
          <a:xfrm>
            <a:off x="822960" y="3120084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Društvena cena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22960" y="3449268"/>
            <a:ext cx="23865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„Mogao/mogla bih da narušim odnose u timu.”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3630168" y="3010356"/>
            <a:ext cx="286207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hape 16"/>
          <p:cNvSpPr/>
          <p:nvPr/>
        </p:nvSpPr>
        <p:spPr>
          <a:xfrm>
            <a:off x="3630168" y="3010356"/>
            <a:ext cx="73152" cy="96012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3794760" y="3120084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2336"/>
                </a:solidFill>
              </a:rPr>
              <a:t>Moć i bezbednost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3794760" y="3449268"/>
            <a:ext cx="23865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„Šta ako to utiče na moje mesto ili prilike?”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68680" y="4800600"/>
            <a:ext cx="5486400" cy="658368"/>
          </a:xfrm>
          <a:prstGeom prst="rect">
            <a:avLst/>
          </a:prstGeom>
          <a:solidFill>
            <a:srgbClr val="2C7A7B"/>
          </a:solidFill>
          <a:ln>
            <a:solidFill>
              <a:srgbClr val="2C7A7B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Imenuj prepreku → izaberi bezbedniji način reagovanja.</a:t>
            </a:r>
            <a:endParaRPr lang="en-US" sz="2000" dirty="0"/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F5153CCF-ED21-B104-5F0C-CB5AD3D26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14105FB9-0E2E-42B7-A343-91D2B139C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69E21E5B-5055-5361-68EF-9DDACC38058C}"/>
              </a:ext>
            </a:extLst>
          </p:cNvPr>
          <p:cNvSpPr/>
          <p:nvPr/>
        </p:nvSpPr>
        <p:spPr>
          <a:xfrm>
            <a:off x="270295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Izbor bezbedne reakcije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Intervencija ne znači uvek direktno suprotstavljanje.</a:t>
            </a:r>
            <a:endParaRPr lang="en-US" dirty="0"/>
          </a:p>
        </p:txBody>
      </p:sp>
      <p:pic>
        <p:nvPicPr>
          <p:cNvPr id="5" name="Image 0" descr="/mnt/data/bystander_assets/meeting_w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25880"/>
            <a:ext cx="4754880" cy="2670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06440" y="132588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5806440" y="1325880"/>
            <a:ext cx="73152" cy="105156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5971032" y="143560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DIREKTNO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5971032" y="1764792"/>
            <a:ext cx="220370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Mirno imenujte ponašanje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549640" y="132588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8549640" y="1325880"/>
            <a:ext cx="73152" cy="105156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8714232" y="143560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PREUSMERI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8714232" y="1764792"/>
            <a:ext cx="220370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Prekinite ili promenite situaciju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806440" y="2816352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2"/>
          <p:cNvSpPr/>
          <p:nvPr/>
        </p:nvSpPr>
        <p:spPr>
          <a:xfrm>
            <a:off x="5806440" y="2816352"/>
            <a:ext cx="73152" cy="105156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/>
          <p:nvPr/>
        </p:nvSpPr>
        <p:spPr>
          <a:xfrm>
            <a:off x="5971032" y="2926080"/>
            <a:ext cx="2350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POTRAŽI PODRŠKU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5971032" y="3255264"/>
            <a:ext cx="220370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Uključite nekoga ko je u boljoj poziciji da reaguje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8549640" y="2816352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hape 16"/>
          <p:cNvSpPr/>
          <p:nvPr/>
        </p:nvSpPr>
        <p:spPr>
          <a:xfrm>
            <a:off x="8549640" y="2816352"/>
            <a:ext cx="73152" cy="105156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8714232" y="2926080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ODLOŽENO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8714232" y="3255264"/>
            <a:ext cx="220370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Javite se kasnije, kada je bezbednije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874520" y="4892040"/>
            <a:ext cx="8366760" cy="658368"/>
          </a:xfrm>
          <a:prstGeom prst="rect">
            <a:avLst/>
          </a:prstGeom>
          <a:solidFill>
            <a:srgbClr val="162336"/>
          </a:solidFill>
          <a:ln>
            <a:solidFill>
              <a:srgbClr val="162336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Izaberite reakciju koja najbezbednije može smanjiti štetu.</a:t>
            </a:r>
            <a:endParaRPr lang="en-US" sz="2000" dirty="0"/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7455DD45-E406-FD9F-D6EE-0A5E745B5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60C6CF5D-6C12-3268-8999-12AAB1B00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43077574-038F-F568-2073-7C8C5AFA2553}"/>
              </a:ext>
            </a:extLst>
          </p:cNvPr>
          <p:cNvSpPr/>
          <p:nvPr/>
        </p:nvSpPr>
        <p:spPr>
          <a:xfrm>
            <a:off x="287635" y="201168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Četiri mogućnosti za reagovanje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Praktične rečenice i postupci koje učesnici mogu koristiti.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2514600" cy="1828800"/>
          </a:xfrm>
          <a:prstGeom prst="roundRect">
            <a:avLst>
              <a:gd name="adj" fmla="val 4000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685800" y="1417320"/>
            <a:ext cx="73152" cy="18288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850392" y="152704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Direktno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0392" y="1856232"/>
            <a:ext cx="220370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„Taj komentar nije primeren.”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„Nemojmo tako govoriti o saigračima.”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520440" y="1417320"/>
            <a:ext cx="2514600" cy="1828800"/>
          </a:xfrm>
          <a:prstGeom prst="roundRect">
            <a:avLst>
              <a:gd name="adj" fmla="val 4000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3520440" y="1417320"/>
            <a:ext cx="73152" cy="182880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3685032" y="152704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Preusmeri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685032" y="1856232"/>
            <a:ext cx="220370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Promenite temu; zamolite nekoga za pomoć; usmerite grupu na drugu aktivnost.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355080" y="1417320"/>
            <a:ext cx="2514600" cy="1828800"/>
          </a:xfrm>
          <a:prstGeom prst="roundRect">
            <a:avLst>
              <a:gd name="adj" fmla="val 4000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hape 12"/>
          <p:cNvSpPr/>
          <p:nvPr/>
        </p:nvSpPr>
        <p:spPr>
          <a:xfrm>
            <a:off x="6355080" y="1417320"/>
            <a:ext cx="73152" cy="182880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6519672" y="152704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Potraži podršku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519672" y="1856232"/>
            <a:ext cx="220370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Obratite se kapitenu, treneru, menadžeru tima, ASP-u ili osobi zaduženoj za zaštitu.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9189720" y="1417320"/>
            <a:ext cx="2514600" cy="1828800"/>
          </a:xfrm>
          <a:prstGeom prst="roundRect">
            <a:avLst>
              <a:gd name="adj" fmla="val 4000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9189720" y="1417320"/>
            <a:ext cx="73152" cy="182880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9354312" y="152704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Odloženo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354312" y="1856232"/>
            <a:ext cx="220370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Javite se kasnije: „Primetio/primetila sam šta se dogodilo. Da li si dobro?”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760720" y="4224528"/>
            <a:ext cx="534924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62336"/>
                </a:solidFill>
              </a:rPr>
              <a:t>Koja bi strategija bila najbezbednija u situaciji sa starijim sportistom ili trenerom?</a:t>
            </a:r>
            <a:endParaRPr lang="en-US" sz="2200" dirty="0"/>
          </a:p>
        </p:txBody>
      </p:sp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FE58C85A-A010-EFE7-6B1F-DCD1FDFF1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725153"/>
            <a:ext cx="4389120" cy="2467566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7511CE5B-B67B-55AD-41D9-1619D86F0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ACD440BF-51E0-56D4-2D93-1B0D35C90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7C5598CB-4CE2-0A73-99F9-D75AFB0D0509}"/>
              </a:ext>
            </a:extLst>
          </p:cNvPr>
          <p:cNvSpPr/>
          <p:nvPr/>
        </p:nvSpPr>
        <p:spPr>
          <a:xfrm>
            <a:off x="287635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85799" y="411480"/>
            <a:ext cx="7457303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Preispitivanje „zadirkivanja” i štetnih rodnih normi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961629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Svakodnevni jezik je realna prilika za prevenciju.</a:t>
            </a:r>
            <a:endParaRPr lang="en-US" dirty="0"/>
          </a:p>
        </p:txBody>
      </p:sp>
      <p:pic>
        <p:nvPicPr>
          <p:cNvPr id="5" name="Image 0" descr="/mnt/data/bystander_assets/locker_group2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446" y="533339"/>
            <a:ext cx="4023360" cy="5623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1581664"/>
            <a:ext cx="6172200" cy="262457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Seksističke šale i seksualizovani komentari mogu učiniti nepoštovanje normalnim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Štetan jezik se može odbaciti kao „samo šala”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Kratka i mirna pitanja mogu prekinuti normu bez eskalacije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Inkluzivan jezik pokazuje poštovanje, ravnopravnost i dostojanstvo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58368" y="4462272"/>
            <a:ext cx="4506756" cy="245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62336"/>
                </a:solidFill>
              </a:rPr>
              <a:t>Pokušajte sa rečenicama kao što su: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58368" y="4818888"/>
            <a:ext cx="60807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2937"/>
                </a:solidFill>
              </a:rPr>
              <a:t>„Šta time misliš?”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2937"/>
                </a:solidFill>
              </a:rPr>
              <a:t>„Ne treba da koristimo rod kao uvredu.”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2937"/>
                </a:solidFill>
              </a:rPr>
              <a:t>„Zadržimo povratnu informaciju na učinku.”</a:t>
            </a:r>
            <a:endParaRPr lang="en-US" dirty="0"/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4D5A5A57-32CF-1A83-77BA-DD2649027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171AD734-D3A5-E6A9-3476-4C9EAF509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5" name="Shape 1">
            <a:extLst>
              <a:ext uri="{FF2B5EF4-FFF2-40B4-BE49-F238E27FC236}">
                <a16:creationId xmlns:a16="http://schemas.microsoft.com/office/drawing/2014/main" id="{D599F63C-67F4-ACF6-24E3-13A6690236AA}"/>
              </a:ext>
            </a:extLst>
          </p:cNvPr>
          <p:cNvSpPr/>
          <p:nvPr/>
        </p:nvSpPr>
        <p:spPr>
          <a:xfrm>
            <a:off x="397764" y="22860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58368" y="402336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Podrška pogođenoj osobi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58368" y="978408"/>
            <a:ext cx="73117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Reagovanje posmatrača može značiti i brigu, potvrdu doživljaja i vraćanje autonomije.</a:t>
            </a:r>
            <a:endParaRPr lang="en-US" dirty="0"/>
          </a:p>
        </p:txBody>
      </p:sp>
      <p:pic>
        <p:nvPicPr>
          <p:cNvPr id="5" name="Image 0" descr="/mnt/data/bystander_assets/support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502920"/>
            <a:ext cx="402336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701531"/>
            <a:ext cx="2834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58368" y="1701531"/>
            <a:ext cx="73152" cy="109728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822960" y="1774683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Proverite nasamo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22960" y="2140443"/>
            <a:ext cx="25237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„Primetio/primetila sam šta se ranije dogodilo. Da li si dobro?”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03320" y="1701531"/>
            <a:ext cx="3044952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3703320" y="1701531"/>
            <a:ext cx="73152" cy="109728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3867912" y="1774683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Slušajte bez okrivljavanja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867912" y="2140443"/>
            <a:ext cx="25237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Izbegavajte osuđivanje, ispitivanje ili traženje detalja.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58368" y="3073131"/>
            <a:ext cx="2834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2"/>
          <p:cNvSpPr/>
          <p:nvPr/>
        </p:nvSpPr>
        <p:spPr>
          <a:xfrm>
            <a:off x="658368" y="3073131"/>
            <a:ext cx="73152" cy="109728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/>
          <p:nvPr/>
        </p:nvSpPr>
        <p:spPr>
          <a:xfrm>
            <a:off x="822960" y="3146283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Poštujte izbor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822960" y="3512043"/>
            <a:ext cx="25237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Pitajte šta bi pomoglo. Ne pritiskajte osobu da izabere samo jedan put.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3703320" y="3073131"/>
            <a:ext cx="3093884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hape 16"/>
          <p:cNvSpPr/>
          <p:nvPr/>
        </p:nvSpPr>
        <p:spPr>
          <a:xfrm>
            <a:off x="3703320" y="3073131"/>
            <a:ext cx="73152" cy="109728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3867912" y="3146283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62336"/>
                </a:solidFill>
              </a:rPr>
              <a:t>Vratite osećaj bezbednosti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3867912" y="3512043"/>
            <a:ext cx="25237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Pomozite osobi da napusti neprijatno mesto ili pronađe odgovarajuću podršku.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658367" y="4800600"/>
            <a:ext cx="6273773" cy="1078992"/>
          </a:xfrm>
          <a:prstGeom prst="rect">
            <a:avLst/>
          </a:prstGeom>
          <a:solidFill>
            <a:srgbClr val="162336"/>
          </a:solidFill>
          <a:ln>
            <a:solidFill>
              <a:srgbClr val="162336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Uloga posmatrača nije da istražuje. Njegova uloga je da pruži podršku.</a:t>
            </a:r>
            <a:endParaRPr lang="en-US" sz="2400" dirty="0"/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46C220F2-7559-EDE7-537A-B2593F2AA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BD67D41A-C9B9-3F39-4DC9-CC8CBAD78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CC3FA108-465D-D151-185C-FD7E39C16452}"/>
              </a:ext>
            </a:extLst>
          </p:cNvPr>
          <p:cNvSpPr/>
          <p:nvPr/>
        </p:nvSpPr>
        <p:spPr>
          <a:xfrm>
            <a:off x="303883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8580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Moć, bezbednost i kolektivna odgovornost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799" y="960120"/>
            <a:ext cx="7692081" cy="2755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Kada je uključena osoba od autoriteta, indirektna reakcija može biti bezbedniji izbor.</a:t>
            </a:r>
            <a:endParaRPr lang="en-US" dirty="0"/>
          </a:p>
        </p:txBody>
      </p:sp>
      <p:pic>
        <p:nvPicPr>
          <p:cNvPr id="5" name="Image 0" descr="/mnt/data/bystander_assets/meeting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502920"/>
            <a:ext cx="4023360" cy="5623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1902940"/>
            <a:ext cx="6533264" cy="212041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F2937"/>
                </a:solidFill>
              </a:rPr>
              <a:t>• Pitajte: ko ima moć u ovoj situaciji?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7"/>
                </a:solidFill>
              </a:rPr>
              <a:t>• Da li je direktna intervencija bezbedna za sve uključene?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7"/>
                </a:solidFill>
              </a:rPr>
              <a:t>• Ko još može uticati na situaciju?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F2937"/>
                </a:solidFill>
              </a:rPr>
              <a:t>• Koja reakcija smanjuje štetu bez povećanja rizika?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58368" y="4617720"/>
            <a:ext cx="6172200" cy="731520"/>
          </a:xfrm>
          <a:prstGeom prst="rect">
            <a:avLst/>
          </a:prstGeom>
          <a:solidFill>
            <a:srgbClr val="E76F51"/>
          </a:solidFill>
          <a:ln>
            <a:solidFill>
              <a:srgbClr val="E76F51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Efikasna reakcija se ne meri time koliko je konfrontirajuća.</a:t>
            </a:r>
            <a:endParaRPr lang="en-US" sz="1900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232DFA5-9334-5201-55E1-F16997AF0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103D9D60-7376-9AB9-8D68-48465E13C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4" name="Shape 1">
            <a:extLst>
              <a:ext uri="{FF2B5EF4-FFF2-40B4-BE49-F238E27FC236}">
                <a16:creationId xmlns:a16="http://schemas.microsoft.com/office/drawing/2014/main" id="{7FE840E1-5A11-8448-4232-9BEEF943CEEB}"/>
              </a:ext>
            </a:extLst>
          </p:cNvPr>
          <p:cNvSpPr/>
          <p:nvPr/>
        </p:nvSpPr>
        <p:spPr>
          <a:xfrm>
            <a:off x="329184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Stvaranje timske kulture u kojoj ljudi reaguju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7069548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2606D"/>
                </a:solidFill>
              </a:rPr>
              <a:t>Individualne veštine se lakše koriste kada tim podržava intervenciju.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58368" y="1920240"/>
            <a:ext cx="6172200" cy="3017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Intervencija s poštovanjem se vrednuje, ne smatra se nelojalnošću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Lideri pokazuju standarde koje očekuju od drugih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Tim odbacuje seksizam, seksualizaciju i ponižavajuće „tradicije”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Reagovanje s poštovanjem smatra se posvećenošću timu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58368" y="4754880"/>
            <a:ext cx="35552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62336"/>
                </a:solidFill>
              </a:rPr>
              <a:t>Primeri timskih standarda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58368" y="5102352"/>
            <a:ext cx="6172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2937"/>
                </a:solidFill>
              </a:rPr>
              <a:t>„Suprotstavljamo se nepoštovanju bez ponižavanja ljudi.”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2937"/>
                </a:solidFill>
              </a:rPr>
              <a:t>„Podrška saigračima se vrednuje.”</a:t>
            </a:r>
            <a:endParaRPr lang="en-US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A20D1433-0F47-1B74-4C84-C5858B2422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392"/>
          <a:stretch>
            <a:fillRect/>
          </a:stretch>
        </p:blipFill>
        <p:spPr>
          <a:xfrm>
            <a:off x="7858169" y="514350"/>
            <a:ext cx="3785191" cy="582930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933CD27E-1F04-68A6-28EF-21AF129C1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82C14D96-E079-E16E-C468-1184D57D0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5" name="Shape 1">
            <a:extLst>
              <a:ext uri="{FF2B5EF4-FFF2-40B4-BE49-F238E27FC236}">
                <a16:creationId xmlns:a16="http://schemas.microsoft.com/office/drawing/2014/main" id="{D6F773A2-B981-F07B-4063-7ACA4CD1CBF9}"/>
              </a:ext>
            </a:extLst>
          </p:cNvPr>
          <p:cNvSpPr/>
          <p:nvPr/>
        </p:nvSpPr>
        <p:spPr>
          <a:xfrm>
            <a:off x="274321" y="273787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bystander_assets/empty_gym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502920"/>
            <a:ext cx="4160520" cy="5623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8660" y="685800"/>
            <a:ext cx="6172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Podrška posmatrača počinje pre nego što nastane šteta.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77240" y="1993037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/>
              <a:t>Gradite poštovanje. Štitite autonomiju. Jačajte granice. Podržite reagovanje.</a:t>
            </a:r>
          </a:p>
        </p:txBody>
      </p:sp>
      <p:sp>
        <p:nvSpPr>
          <p:cNvPr id="6" name="Text 3"/>
          <p:cNvSpPr/>
          <p:nvPr/>
        </p:nvSpPr>
        <p:spPr>
          <a:xfrm>
            <a:off x="777239" y="3002692"/>
            <a:ext cx="2806219" cy="380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4A261"/>
                </a:solidFill>
              </a:rPr>
              <a:t>Završno promišljanje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77239" y="3561944"/>
            <a:ext cx="621792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Koje je jedno ponašanje koje ćete preispitati, jedan način na koji ćete podržati saigrača i jedna timska norma koju ćete ojačati?</a:t>
            </a:r>
            <a:endParaRPr lang="en-US" sz="20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3A745E10-49DD-6F48-08AD-FA8B28B9C96D}"/>
              </a:ext>
            </a:extLst>
          </p:cNvPr>
          <p:cNvSpPr/>
          <p:nvPr/>
        </p:nvSpPr>
        <p:spPr>
          <a:xfrm>
            <a:off x="4206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Finansirano sredstvima Evropske unije. Izneti stavovi i mišljenja pripadaju isključivo autoru/autorima i ne odražavaju nužno stavove Evropske unije ili Evropske izvršne agencije za obrazovanje i kulturu (EACEA). Ni Evropska unija ni EACEA ne mogu se smatrati odgovornima za njih.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1237</Words>
  <Application>Microsoft Macintosh PowerPoint</Application>
  <PresentationFormat>Widescreen</PresentationFormat>
  <Paragraphs>160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Dikic Nenad</cp:lastModifiedBy>
  <cp:revision>9</cp:revision>
  <dcterms:created xsi:type="dcterms:W3CDTF">2026-08-08T12:19:18Z</dcterms:created>
  <dcterms:modified xsi:type="dcterms:W3CDTF">2026-09-24T11:02:36Z</dcterms:modified>
</cp:coreProperties>
</file>