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2" r:id="rId1"/>
  </p:sldMasterIdLst>
  <p:notesMasterIdLst>
    <p:notesMasterId r:id="rId17"/>
  </p:notes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66" r:id="rId11"/>
    <p:sldId id="285" r:id="rId12"/>
    <p:sldId id="286" r:id="rId13"/>
    <p:sldId id="287" r:id="rId14"/>
    <p:sldId id="270" r:id="rId15"/>
    <p:sldId id="268" r:id="rId16"/>
  </p:sldIdLst>
  <p:sldSz cx="12192000" cy="6858000"/>
  <p:notesSz cx="6858000" cy="12192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60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22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18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Otvorite jednostavnom porukom: ovaj modul govori o ranom prepoznavanju zabrinutosti, a ne o dokazivanju krivice.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Objasnite da je primarna prevencija proaktivna. Ona uključuje preispitivanje štetnih stereotipa, izgradnju komunikacije zasnovane na poštovanju, podršku zdravim granicama i oblikovanje organizacionih okruženja u kojima su dostojanstvo i jednakost deo svakodnevnog sporta.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Koristite ovaj slajd da uvedete društvenu i organizacionu perspektivu. Štetno ponašanje je verovatnije tamo gde su nepoštovanje, seksualizacija, preterana kontrola ili nejednaka moć normalizovani. Prevencija zato znači menjanje okruženja i rutina, a ne samo okrivljavanje pojedinaca nakon što šteta nastane.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Cilj je da učesnici dobiju pozitivan model. Pitajte: šta bi sportista video, čuo i doživeo u odnosu zasnovanom na ovim elementima? Podstaknite praktične primere iz trenerskog rada, tretmana, treninga i vršnjačkih interakcija.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Koristite primere: selekcija, vreme u igri, pristup tretmanu, putovanja, stipendije ili lična pažnja. Pitajte da li osoba u poziciji autoriteta koristi moć tako da podržava autonomiju i pravičnost, ili tako da stvara zavisnost ili pritisak.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Pozovite učesnike da prepoznaju uobičajene izraze u sportu koji mogu biti normalizovani, ali učvršćuju rodne stereotipe ili ponižavanje. Naglasite da cilj nije ćutanje, već komunikacija koja podržava dostojanstvo, jednakost i razvoj učinka.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Zamolite grupu da se seti izraza ili poruka koje mogu biti zamišljene kao humor ili motivacija, ali mogu doprineti normama nepoštovanja. Zatim predložite bezbednije alternative. Naglasite digitalnu komunikaciju: grupni četovi i privatne poruke treba da poštuju iste standarde kao komunikacija licem u lice.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Koristite primere iz sportskog konteksta: svlačionice, timska putovanja, proslave, grupni četovi i inicijacijski rituali. Naglasite da novi sportisti često uče timsku kulturu od starijih sportista i kapitena, pa je pozitivan primer važan.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Ovaj slajd može uvesti kratak grupni zadatak. Zamolite učesnike da napišu dva ili tri konkretna timska standarda. Neka budu pozitivni i praktični. Na primer: ne koristimo pol ili seksualnost za ponižavanje drugih; ne delimo slike bez dozvole; u timskim četovima komuniciramo s poštovanjem.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Široko definišite ASP: treneri, lekari, fizioterapeuti, psiholozi, nutricionisti, kondicioni treneri, tim menadžeri i drugi stručnjaci. Ključni princip je da bliskost i poverenje nisu problem kada su profesionalne granice jasne, a moć se koristi odgovorno.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Koristite ovaj slajd za praktičnu diskusiju. Zamolite učesnike da prepoznaju gde granice u njihovom okruženju mogu postati nejasne. Zatim pitajte kako bi se situacija mogla organizovati drugačije, a da se ne umanji kvalitet trenerskog rada ili podrške.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Naglasite organizacionu odgovornost. Čak i motivisani pojedinci rade unutar rutina, prostora, politika i neformalnih kultura. Organizacije mogu smanjiti rizik tako što će razjasniti očekivanja i preoblikovati kontekste u kojima neravnoteža moći, privatnost ili nedostatak nadzora mogu povećati nejasnoće.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Koristite ovaj slajd za primenjeno razmišljanje. Zamolite učesnike da izaberu situaciju koja je najrelevantnija za njihov sport i predlože konkretne zaštitne mere. Cilj je da se neophodne interakcije planiraju tako da štite privatnost, autonomiju i profesionalne granice.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Izađite izvan liste zabrana. Pitajte učesnike: šta sportista zaista treba da doživi u bezbednom i poštujućem sportskom okruženju? Naglasite da se kultura prevencije stvara ponavljanim svakodnevnim praksama.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57446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3444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435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7235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8640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9112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0445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0828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4269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889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4065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855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04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877824" y="652420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5" name="Text 2"/>
          <p:cNvSpPr/>
          <p:nvPr/>
        </p:nvSpPr>
        <p:spPr>
          <a:xfrm>
            <a:off x="1280160" y="672084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800" b="1"/>
              <a:t>CoViS Modul 2</a:t>
            </a:r>
          </a:p>
        </p:txBody>
      </p:sp>
      <p:sp>
        <p:nvSpPr>
          <p:cNvPr id="6" name="Text 3"/>
          <p:cNvSpPr/>
          <p:nvPr/>
        </p:nvSpPr>
        <p:spPr>
          <a:xfrm>
            <a:off x="877824" y="1371600"/>
            <a:ext cx="4572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400" b="1"/>
              <a:t>Sprečavanje nasilja u sportu</a:t>
            </a:r>
          </a:p>
        </p:txBody>
      </p:sp>
      <p:sp>
        <p:nvSpPr>
          <p:cNvPr id="7" name="Text 4"/>
          <p:cNvSpPr/>
          <p:nvPr/>
        </p:nvSpPr>
        <p:spPr>
          <a:xfrm>
            <a:off x="914400" y="3611880"/>
            <a:ext cx="4389120" cy="13926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2000"/>
              <a:t>Izgradnja sportskog okruženja zasnovanog na poštovanju, jednakosti i većoj bezbednosti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r>
              <a:rPr sz="900">
                <a:solidFill>
                  <a:srgbClr val="666666"/>
                </a:solidFill>
                <a:latin typeface="Arial"/>
              </a:rPr>
              <a:t>1</a:t>
            </a:r>
            <a:endParaRPr lang="en-US"/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9B83019E-680B-0EBC-A884-CE4E7C6DC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3" y="0"/>
            <a:ext cx="703278" cy="703278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CAE70BE4-E476-A044-CD47-1080468E0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71821"/>
            <a:ext cx="1722268" cy="411859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2783FAC7-39EA-01F6-9A5A-285F0201AE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0927" y="0"/>
            <a:ext cx="629107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02920" y="660196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1. Razumevanje prevencije</a:t>
            </a:r>
          </a:p>
        </p:txBody>
      </p:sp>
      <p:sp>
        <p:nvSpPr>
          <p:cNvPr id="4" name="Text 2"/>
          <p:cNvSpPr/>
          <p:nvPr/>
        </p:nvSpPr>
        <p:spPr>
          <a:xfrm>
            <a:off x="777240" y="382983"/>
            <a:ext cx="10858896" cy="6099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2400" b="1"/>
              <a:t>Primarna prevencija počinje pre nego što </a:t>
            </a:r>
            <a:r>
              <a:rPr lang="en-US" sz="2400" b="1"/>
              <a:t>problem</a:t>
            </a:r>
            <a:r>
              <a:rPr sz="2400" b="1"/>
              <a:t> nastane</a:t>
            </a:r>
          </a:p>
        </p:txBody>
      </p:sp>
      <p:sp>
        <p:nvSpPr>
          <p:cNvPr id="5" name="Text 3"/>
          <p:cNvSpPr/>
          <p:nvPr/>
        </p:nvSpPr>
        <p:spPr>
          <a:xfrm>
            <a:off x="777240" y="910091"/>
            <a:ext cx="11134674" cy="43891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r>
              <a:rPr sz="2000"/>
              <a:t>Pitanje nije samo „šta je zabranjeno?”, već „koji uslovi smanjuju verovatnoću rodno zasnovanog nasilja?”</a:t>
            </a:r>
          </a:p>
        </p:txBody>
      </p:sp>
      <p:sp>
        <p:nvSpPr>
          <p:cNvPr id="6" name="Shape 4"/>
          <p:cNvSpPr/>
          <p:nvPr/>
        </p:nvSpPr>
        <p:spPr>
          <a:xfrm>
            <a:off x="777240" y="1600200"/>
            <a:ext cx="3154680" cy="3474720"/>
          </a:xfrm>
          <a:prstGeom prst="roundRect">
            <a:avLst>
              <a:gd name="adj" fmla="val 2319"/>
            </a:avLst>
          </a:prstGeom>
          <a:solidFill>
            <a:srgbClr val="FFFFFF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1005840" y="192024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400" b="1"/>
              <a:t>Uočiti</a:t>
            </a:r>
          </a:p>
        </p:txBody>
      </p:sp>
      <p:sp>
        <p:nvSpPr>
          <p:cNvPr id="8" name="Text 6"/>
          <p:cNvSpPr/>
          <p:nvPr/>
        </p:nvSpPr>
        <p:spPr>
          <a:xfrm>
            <a:off x="1143000" y="2743200"/>
            <a:ext cx="2423160" cy="1325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sz="2000"/>
              <a:t>norme zbog kojih nepoštovanje deluje normalno</a:t>
            </a:r>
          </a:p>
        </p:txBody>
      </p:sp>
      <p:sp>
        <p:nvSpPr>
          <p:cNvPr id="9" name="Text 7"/>
          <p:cNvSpPr/>
          <p:nvPr/>
        </p:nvSpPr>
        <p:spPr>
          <a:xfrm>
            <a:off x="2084832" y="4270248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D89B3D"/>
                </a:solidFill>
              </a:rPr>
              <a:t>1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4572000" y="1600200"/>
            <a:ext cx="3154680" cy="3474720"/>
          </a:xfrm>
          <a:prstGeom prst="roundRect">
            <a:avLst>
              <a:gd name="adj" fmla="val 2319"/>
            </a:avLst>
          </a:prstGeom>
          <a:solidFill>
            <a:srgbClr val="F3E7D6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4800600" y="192024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400" b="1"/>
              <a:t>Zameniti</a:t>
            </a:r>
          </a:p>
        </p:txBody>
      </p:sp>
      <p:sp>
        <p:nvSpPr>
          <p:cNvPr id="12" name="Text 10"/>
          <p:cNvSpPr/>
          <p:nvPr/>
        </p:nvSpPr>
        <p:spPr>
          <a:xfrm>
            <a:off x="4937760" y="2743200"/>
            <a:ext cx="2423160" cy="1325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sz="2000"/>
              <a:t>seksizam i kontrolu jednakošću i autonomijom</a:t>
            </a:r>
          </a:p>
        </p:txBody>
      </p:sp>
      <p:sp>
        <p:nvSpPr>
          <p:cNvPr id="13" name="Text 11"/>
          <p:cNvSpPr/>
          <p:nvPr/>
        </p:nvSpPr>
        <p:spPr>
          <a:xfrm>
            <a:off x="5879592" y="4270248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D89B3D"/>
                </a:solidFill>
              </a:rPr>
              <a:t>2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8366760" y="1600200"/>
            <a:ext cx="3154680" cy="3474720"/>
          </a:xfrm>
          <a:prstGeom prst="roundRect">
            <a:avLst>
              <a:gd name="adj" fmla="val 2319"/>
            </a:avLst>
          </a:prstGeom>
          <a:solidFill>
            <a:srgbClr val="FFFFFF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8595360" y="192024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400" b="1"/>
              <a:t>Učvrstiti</a:t>
            </a:r>
          </a:p>
        </p:txBody>
      </p:sp>
      <p:sp>
        <p:nvSpPr>
          <p:cNvPr id="16" name="Text 14"/>
          <p:cNvSpPr/>
          <p:nvPr/>
        </p:nvSpPr>
        <p:spPr>
          <a:xfrm>
            <a:off x="8732520" y="2743200"/>
            <a:ext cx="2423160" cy="1325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sz="2000"/>
              <a:t>ponašanja zasnovana na poštovanju dok ne postanu očekivana</a:t>
            </a:r>
          </a:p>
        </p:txBody>
      </p:sp>
      <p:sp>
        <p:nvSpPr>
          <p:cNvPr id="17" name="Text 15"/>
          <p:cNvSpPr/>
          <p:nvPr/>
        </p:nvSpPr>
        <p:spPr>
          <a:xfrm>
            <a:off x="9674352" y="4270248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D89B3D"/>
                </a:solidFill>
              </a:rPr>
              <a:t>3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914400" y="5623560"/>
            <a:ext cx="10149840" cy="4389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sz="2000"/>
              <a:t>Ključna poruka: prevencija je aktivno oblikovanje bezbednijih normi, odnosa i okruženja.</a:t>
            </a:r>
          </a:p>
        </p:txBody>
      </p:sp>
      <p:pic>
        <p:nvPicPr>
          <p:cNvPr id="20" name="Εικόνα 19">
            <a:extLst>
              <a:ext uri="{FF2B5EF4-FFF2-40B4-BE49-F238E27FC236}">
                <a16:creationId xmlns:a16="http://schemas.microsoft.com/office/drawing/2014/main" id="{AB6789E9-6033-FB05-5400-E5F026037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23432"/>
            <a:ext cx="12192000" cy="701040"/>
          </a:xfrm>
          <a:prstGeom prst="rect">
            <a:avLst/>
          </a:prstGeom>
        </p:spPr>
      </p:pic>
      <p:sp>
        <p:nvSpPr>
          <p:cNvPr id="22" name="Shape 0">
            <a:extLst>
              <a:ext uri="{FF2B5EF4-FFF2-40B4-BE49-F238E27FC236}">
                <a16:creationId xmlns:a16="http://schemas.microsoft.com/office/drawing/2014/main" id="{60BDC229-4B28-E7A6-6D0D-6B70BFC0C96A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77240" y="374904"/>
            <a:ext cx="8762176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r>
              <a:rPr sz="2400" b="1"/>
              <a:t>Nasilje se razvija u okruženj</a:t>
            </a:r>
            <a:r>
              <a:rPr lang="en-US" sz="2400" b="1"/>
              <a:t>u</a:t>
            </a:r>
            <a:r>
              <a:rPr sz="2400" b="1"/>
              <a:t> — ne samo </a:t>
            </a:r>
            <a:r>
              <a:rPr lang="en-US" sz="2400" b="1"/>
              <a:t>kao</a:t>
            </a:r>
            <a:r>
              <a:rPr sz="2400" b="1"/>
              <a:t> incident</a:t>
            </a:r>
          </a:p>
        </p:txBody>
      </p:sp>
      <p:sp>
        <p:nvSpPr>
          <p:cNvPr id="5" name="Text 3"/>
          <p:cNvSpPr/>
          <p:nvPr/>
        </p:nvSpPr>
        <p:spPr>
          <a:xfrm>
            <a:off x="777240" y="950976"/>
            <a:ext cx="8304976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r>
              <a:t>Sportski odnosi mogu da štite kada su moć, poverenje i granice dobro usmereni.</a:t>
            </a:r>
          </a:p>
        </p:txBody>
      </p:sp>
      <p:sp>
        <p:nvSpPr>
          <p:cNvPr id="8" name="Text 5"/>
          <p:cNvSpPr/>
          <p:nvPr/>
        </p:nvSpPr>
        <p:spPr>
          <a:xfrm>
            <a:off x="731520" y="1353312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b="1"/>
              <a:t>USLOVI KOJI MOGU POVEĆATI RIZIK</a:t>
            </a:r>
          </a:p>
        </p:txBody>
      </p:sp>
      <p:sp>
        <p:nvSpPr>
          <p:cNvPr id="9" name="Text 6"/>
          <p:cNvSpPr/>
          <p:nvPr/>
        </p:nvSpPr>
        <p:spPr>
          <a:xfrm>
            <a:off x="804672" y="1737360"/>
            <a:ext cx="5257800" cy="3017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sz="2000"/>
              <a:t>Stereotipi zasnovani na polu i seksualizacija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sz="2000"/>
              <a:t>Ponižavanje ili degradirajuće „zadirkivanje”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sz="2000"/>
              <a:t>Neupitni autoritet i preterana kontrola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sz="2000"/>
              <a:t>Nejasne lične/profesionalne granice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sz="2000"/>
              <a:t>Nejednakost prihvaćena kao normalna timska kultura</a:t>
            </a:r>
          </a:p>
        </p:txBody>
      </p:sp>
      <p:sp>
        <p:nvSpPr>
          <p:cNvPr id="10" name="Shape 7"/>
          <p:cNvSpPr/>
          <p:nvPr/>
        </p:nvSpPr>
        <p:spPr>
          <a:xfrm>
            <a:off x="777240" y="5257800"/>
            <a:ext cx="5394960" cy="713232"/>
          </a:xfrm>
          <a:prstGeom prst="roundRect">
            <a:avLst>
              <a:gd name="adj" fmla="val 10256"/>
            </a:avLst>
          </a:prstGeom>
          <a:solidFill>
            <a:srgbClr val="0F5D64"/>
          </a:solidFill>
          <a:ln w="12700">
            <a:solidFill>
              <a:srgbClr val="0F5D64"/>
            </a:solidFill>
            <a:prstDash val="solid"/>
          </a:ln>
        </p:spPr>
        <p:txBody>
          <a:bodyPr/>
          <a:lstStyle/>
          <a:p>
            <a:endParaRPr lang="el-GR">
              <a:solidFill>
                <a:schemeClr val="bg1"/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978408" y="5376672"/>
            <a:ext cx="4992624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r>
              <a:rPr b="1">
                <a:solidFill>
                  <a:schemeClr val="bg1"/>
                </a:solidFill>
              </a:rPr>
              <a:t>Preusmerite fokus: sa „ko je problem?” na „koji uslovi dozvoljavaju da problemi rastu?”</a:t>
            </a:r>
          </a:p>
        </p:txBody>
      </p:sp>
      <p:pic>
        <p:nvPicPr>
          <p:cNvPr id="12" name="Εικόνα 11" descr="Δημιουργημένη εικόνα">
            <a:extLst>
              <a:ext uri="{FF2B5EF4-FFF2-40B4-BE49-F238E27FC236}">
                <a16:creationId xmlns:a16="http://schemas.microsoft.com/office/drawing/2014/main" id="{58778829-A67D-5973-F9EE-2E2619CE1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054" y="1458097"/>
            <a:ext cx="5972523" cy="3357757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D6510E43-3AAB-1A64-B2F8-2D86A4043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528" y="6156960"/>
            <a:ext cx="12192000" cy="701040"/>
          </a:xfrm>
          <a:prstGeom prst="rect">
            <a:avLst/>
          </a:prstGeom>
        </p:spPr>
      </p:pic>
      <p:sp>
        <p:nvSpPr>
          <p:cNvPr id="14" name="Shape 0">
            <a:extLst>
              <a:ext uri="{FF2B5EF4-FFF2-40B4-BE49-F238E27FC236}">
                <a16:creationId xmlns:a16="http://schemas.microsoft.com/office/drawing/2014/main" id="{2360C1A2-9A2A-355A-03F0-589F4D009977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02920" y="660196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2. Zdravi odnosi zasnovani na poštovanju</a:t>
            </a:r>
          </a:p>
        </p:txBody>
      </p:sp>
      <p:sp>
        <p:nvSpPr>
          <p:cNvPr id="4" name="Text 2"/>
          <p:cNvSpPr/>
          <p:nvPr/>
        </p:nvSpPr>
        <p:spPr>
          <a:xfrm>
            <a:off x="777240" y="384048"/>
            <a:ext cx="667512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2400" b="1"/>
              <a:t>Zaštitni odnosi </a:t>
            </a:r>
            <a:r>
              <a:rPr lang="en-US" sz="2400" b="1"/>
              <a:t>treba da su jasni</a:t>
            </a:r>
            <a:endParaRPr sz="2400" b="1"/>
          </a:p>
        </p:txBody>
      </p:sp>
      <p:sp>
        <p:nvSpPr>
          <p:cNvPr id="5" name="Text 3"/>
          <p:cNvSpPr/>
          <p:nvPr/>
        </p:nvSpPr>
        <p:spPr>
          <a:xfrm>
            <a:off x="777240" y="950976"/>
            <a:ext cx="580644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r>
              <a:t>Učesnici treba da nauče kako izgleda dobra praksa.</a:t>
            </a:r>
          </a:p>
        </p:txBody>
      </p:sp>
      <p:sp>
        <p:nvSpPr>
          <p:cNvPr id="8" name="Text 5"/>
          <p:cNvSpPr/>
          <p:nvPr/>
        </p:nvSpPr>
        <p:spPr>
          <a:xfrm>
            <a:off x="5623560" y="1261872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Poštovanje</a:t>
            </a:r>
          </a:p>
        </p:txBody>
      </p:sp>
      <p:sp>
        <p:nvSpPr>
          <p:cNvPr id="9" name="Text 6"/>
          <p:cNvSpPr/>
          <p:nvPr/>
        </p:nvSpPr>
        <p:spPr>
          <a:xfrm>
            <a:off x="7452360" y="128016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/>
              <a:t>govoriti i postupati dostojanstveno</a:t>
            </a:r>
          </a:p>
        </p:txBody>
      </p:sp>
      <p:sp>
        <p:nvSpPr>
          <p:cNvPr id="10" name="Shape 7"/>
          <p:cNvSpPr/>
          <p:nvPr/>
        </p:nvSpPr>
        <p:spPr>
          <a:xfrm>
            <a:off x="5623560" y="1719072"/>
            <a:ext cx="5212080" cy="0"/>
          </a:xfrm>
          <a:prstGeom prst="line">
            <a:avLst/>
          </a:prstGeom>
          <a:noFill/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5623560" y="2066544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Jednakost</a:t>
            </a:r>
          </a:p>
        </p:txBody>
      </p:sp>
      <p:sp>
        <p:nvSpPr>
          <p:cNvPr id="12" name="Text 9"/>
          <p:cNvSpPr/>
          <p:nvPr/>
        </p:nvSpPr>
        <p:spPr>
          <a:xfrm>
            <a:off x="7452360" y="20848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/>
              <a:t>nijedna uloga, pol ili status ne opravdava nepoštovanje</a:t>
            </a:r>
          </a:p>
        </p:txBody>
      </p:sp>
      <p:sp>
        <p:nvSpPr>
          <p:cNvPr id="13" name="Shape 10"/>
          <p:cNvSpPr/>
          <p:nvPr/>
        </p:nvSpPr>
        <p:spPr>
          <a:xfrm>
            <a:off x="5623560" y="2523744"/>
            <a:ext cx="5212080" cy="0"/>
          </a:xfrm>
          <a:prstGeom prst="line">
            <a:avLst/>
          </a:prstGeom>
          <a:noFill/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1"/>
          <p:cNvSpPr/>
          <p:nvPr/>
        </p:nvSpPr>
        <p:spPr>
          <a:xfrm>
            <a:off x="5623560" y="2871216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Autonomija</a:t>
            </a:r>
          </a:p>
        </p:txBody>
      </p:sp>
      <p:sp>
        <p:nvSpPr>
          <p:cNvPr id="15" name="Text 12"/>
          <p:cNvSpPr/>
          <p:nvPr/>
        </p:nvSpPr>
        <p:spPr>
          <a:xfrm>
            <a:off x="7452360" y="2889504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/>
              <a:t>sportisti mogu da izraze želje i granice</a:t>
            </a:r>
          </a:p>
        </p:txBody>
      </p:sp>
      <p:sp>
        <p:nvSpPr>
          <p:cNvPr id="16" name="Shape 13"/>
          <p:cNvSpPr/>
          <p:nvPr/>
        </p:nvSpPr>
        <p:spPr>
          <a:xfrm>
            <a:off x="5623560" y="3328416"/>
            <a:ext cx="5212080" cy="0"/>
          </a:xfrm>
          <a:prstGeom prst="line">
            <a:avLst/>
          </a:prstGeom>
          <a:noFill/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 sz="2000"/>
          </a:p>
        </p:txBody>
      </p:sp>
      <p:sp>
        <p:nvSpPr>
          <p:cNvPr id="17" name="Text 14"/>
          <p:cNvSpPr/>
          <p:nvPr/>
        </p:nvSpPr>
        <p:spPr>
          <a:xfrm>
            <a:off x="5623560" y="367588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Poverenje</a:t>
            </a:r>
          </a:p>
        </p:txBody>
      </p:sp>
      <p:sp>
        <p:nvSpPr>
          <p:cNvPr id="18" name="Text 15"/>
          <p:cNvSpPr/>
          <p:nvPr/>
        </p:nvSpPr>
        <p:spPr>
          <a:xfrm>
            <a:off x="7452360" y="3694176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/>
              <a:t>odluke i interakcije su transparentne</a:t>
            </a:r>
          </a:p>
        </p:txBody>
      </p:sp>
      <p:sp>
        <p:nvSpPr>
          <p:cNvPr id="19" name="Shape 16"/>
          <p:cNvSpPr/>
          <p:nvPr/>
        </p:nvSpPr>
        <p:spPr>
          <a:xfrm>
            <a:off x="5623560" y="4133088"/>
            <a:ext cx="5212080" cy="0"/>
          </a:xfrm>
          <a:prstGeom prst="line">
            <a:avLst/>
          </a:prstGeom>
          <a:noFill/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7"/>
          <p:cNvSpPr/>
          <p:nvPr/>
        </p:nvSpPr>
        <p:spPr>
          <a:xfrm>
            <a:off x="5623560" y="448056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Granice</a:t>
            </a:r>
          </a:p>
        </p:txBody>
      </p:sp>
      <p:sp>
        <p:nvSpPr>
          <p:cNvPr id="21" name="Text 18"/>
          <p:cNvSpPr/>
          <p:nvPr/>
        </p:nvSpPr>
        <p:spPr>
          <a:xfrm>
            <a:off x="7452360" y="4498848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/>
              <a:t>uloge ostaju jasne i bezbedne</a:t>
            </a:r>
          </a:p>
        </p:txBody>
      </p:sp>
      <p:sp>
        <p:nvSpPr>
          <p:cNvPr id="22" name="Shape 19"/>
          <p:cNvSpPr/>
          <p:nvPr/>
        </p:nvSpPr>
        <p:spPr>
          <a:xfrm>
            <a:off x="5623560" y="4937760"/>
            <a:ext cx="5212080" cy="0"/>
          </a:xfrm>
          <a:prstGeom prst="line">
            <a:avLst/>
          </a:prstGeom>
          <a:noFill/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3" name="Shape 20"/>
          <p:cNvSpPr/>
          <p:nvPr/>
        </p:nvSpPr>
        <p:spPr>
          <a:xfrm>
            <a:off x="5623560" y="5577840"/>
            <a:ext cx="5440680" cy="530352"/>
          </a:xfrm>
          <a:prstGeom prst="roundRect">
            <a:avLst>
              <a:gd name="adj" fmla="val 13793"/>
            </a:avLst>
          </a:prstGeom>
          <a:solidFill>
            <a:srgbClr val="B76455"/>
          </a:solidFill>
          <a:ln w="12700">
            <a:solidFill>
              <a:srgbClr val="B7645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4" name="Text 21"/>
          <p:cNvSpPr/>
          <p:nvPr/>
        </p:nvSpPr>
        <p:spPr>
          <a:xfrm>
            <a:off x="5824728" y="5696712"/>
            <a:ext cx="5038344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r>
              <a:rPr b="1">
                <a:solidFill>
                  <a:schemeClr val="bg1"/>
                </a:solidFill>
              </a:rPr>
              <a:t>Učinak nikada ne opravdava ponižavanje, zastrašivanje ili preteranu kontrolu.</a:t>
            </a:r>
          </a:p>
        </p:txBody>
      </p:sp>
      <p:pic>
        <p:nvPicPr>
          <p:cNvPr id="25" name="Εικόνα 24" descr="Δημιουργημένη εικόνα">
            <a:extLst>
              <a:ext uri="{FF2B5EF4-FFF2-40B4-BE49-F238E27FC236}">
                <a16:creationId xmlns:a16="http://schemas.microsoft.com/office/drawing/2014/main" id="{9F365928-4759-C55C-4394-2927C597F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434873"/>
            <a:ext cx="5212080" cy="4143177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3F0B8349-008D-C641-235A-548EE9684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1022" y="6187410"/>
            <a:ext cx="12192000" cy="701040"/>
          </a:xfrm>
          <a:prstGeom prst="rect">
            <a:avLst/>
          </a:prstGeom>
        </p:spPr>
      </p:pic>
      <p:sp>
        <p:nvSpPr>
          <p:cNvPr id="27" name="Shape 0">
            <a:extLst>
              <a:ext uri="{FF2B5EF4-FFF2-40B4-BE49-F238E27FC236}">
                <a16:creationId xmlns:a16="http://schemas.microsoft.com/office/drawing/2014/main" id="{FED9A561-99A1-D0DD-0E90-4590F0BC49E6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02920" y="660196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2. Zdravi odnosi zasnovani na poštovanju</a:t>
            </a:r>
          </a:p>
        </p:txBody>
      </p:sp>
      <p:sp>
        <p:nvSpPr>
          <p:cNvPr id="4" name="Text 2"/>
          <p:cNvSpPr/>
          <p:nvPr/>
        </p:nvSpPr>
        <p:spPr>
          <a:xfrm>
            <a:off x="781812" y="374904"/>
            <a:ext cx="667512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2400" b="1"/>
              <a:t>Odgovorno koristiti moć</a:t>
            </a:r>
          </a:p>
        </p:txBody>
      </p:sp>
      <p:sp>
        <p:nvSpPr>
          <p:cNvPr id="5" name="Text 3"/>
          <p:cNvSpPr/>
          <p:nvPr/>
        </p:nvSpPr>
        <p:spPr>
          <a:xfrm>
            <a:off x="818387" y="758952"/>
            <a:ext cx="886931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t>Autoritet u sportu treba da podrži autonomiju sportiste — ne da poveća ličnu kontrolu.</a:t>
            </a:r>
          </a:p>
        </p:txBody>
      </p:sp>
      <p:sp>
        <p:nvSpPr>
          <p:cNvPr id="6" name="Shape 4"/>
          <p:cNvSpPr/>
          <p:nvPr/>
        </p:nvSpPr>
        <p:spPr>
          <a:xfrm>
            <a:off x="731520" y="1353312"/>
            <a:ext cx="23317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932688" y="1673352"/>
            <a:ext cx="1920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Objasniti</a:t>
            </a:r>
          </a:p>
        </p:txBody>
      </p:sp>
      <p:sp>
        <p:nvSpPr>
          <p:cNvPr id="8" name="Text 6"/>
          <p:cNvSpPr/>
          <p:nvPr/>
        </p:nvSpPr>
        <p:spPr>
          <a:xfrm>
            <a:off x="987552" y="2240280"/>
            <a:ext cx="1783080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t>odluke koje utiču na sportiste</a:t>
            </a:r>
          </a:p>
        </p:txBody>
      </p:sp>
      <p:sp>
        <p:nvSpPr>
          <p:cNvPr id="9" name="Shape 7"/>
          <p:cNvSpPr/>
          <p:nvPr/>
        </p:nvSpPr>
        <p:spPr>
          <a:xfrm>
            <a:off x="3520440" y="1353312"/>
            <a:ext cx="2331720" cy="2194560"/>
          </a:xfrm>
          <a:prstGeom prst="roundRect">
            <a:avLst>
              <a:gd name="adj" fmla="val 3333"/>
            </a:avLst>
          </a:prstGeom>
          <a:solidFill>
            <a:srgbClr val="F3E7D6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3721608" y="1673352"/>
            <a:ext cx="1920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Pozvati</a:t>
            </a:r>
          </a:p>
        </p:txBody>
      </p:sp>
      <p:sp>
        <p:nvSpPr>
          <p:cNvPr id="11" name="Text 9"/>
          <p:cNvSpPr/>
          <p:nvPr/>
        </p:nvSpPr>
        <p:spPr>
          <a:xfrm>
            <a:off x="3776472" y="2240280"/>
            <a:ext cx="1783080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t>na pitanja i izražavanje želja</a:t>
            </a:r>
          </a:p>
        </p:txBody>
      </p:sp>
      <p:sp>
        <p:nvSpPr>
          <p:cNvPr id="12" name="Shape 10"/>
          <p:cNvSpPr/>
          <p:nvPr/>
        </p:nvSpPr>
        <p:spPr>
          <a:xfrm>
            <a:off x="6309360" y="1353312"/>
            <a:ext cx="23317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6510528" y="1673352"/>
            <a:ext cx="1920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Izbegavati</a:t>
            </a:r>
          </a:p>
        </p:txBody>
      </p:sp>
      <p:sp>
        <p:nvSpPr>
          <p:cNvPr id="14" name="Text 12"/>
          <p:cNvSpPr/>
          <p:nvPr/>
        </p:nvSpPr>
        <p:spPr>
          <a:xfrm>
            <a:off x="6565392" y="2240280"/>
            <a:ext cx="1783080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t>tajnost, favorizovanje i lično uslovljavanje</a:t>
            </a:r>
          </a:p>
        </p:txBody>
      </p:sp>
      <p:sp>
        <p:nvSpPr>
          <p:cNvPr id="15" name="Shape 13"/>
          <p:cNvSpPr/>
          <p:nvPr/>
        </p:nvSpPr>
        <p:spPr>
          <a:xfrm>
            <a:off x="9098280" y="1353312"/>
            <a:ext cx="2331720" cy="2194560"/>
          </a:xfrm>
          <a:prstGeom prst="roundRect">
            <a:avLst>
              <a:gd name="adj" fmla="val 3333"/>
            </a:avLst>
          </a:prstGeom>
          <a:solidFill>
            <a:srgbClr val="F3E7D6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/>
          <p:nvPr/>
        </p:nvSpPr>
        <p:spPr>
          <a:xfrm>
            <a:off x="9299448" y="1673352"/>
            <a:ext cx="1920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Proveriti</a:t>
            </a:r>
          </a:p>
        </p:txBody>
      </p:sp>
      <p:sp>
        <p:nvSpPr>
          <p:cNvPr id="17" name="Text 15"/>
          <p:cNvSpPr/>
          <p:nvPr/>
        </p:nvSpPr>
        <p:spPr>
          <a:xfrm>
            <a:off x="9354312" y="2240280"/>
            <a:ext cx="1783080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t>da li sportisti mogu bezbedno da postave granice</a:t>
            </a:r>
          </a:p>
        </p:txBody>
      </p:sp>
      <p:sp>
        <p:nvSpPr>
          <p:cNvPr id="18" name="Shape 16"/>
          <p:cNvSpPr/>
          <p:nvPr/>
        </p:nvSpPr>
        <p:spPr>
          <a:xfrm>
            <a:off x="1234440" y="4279392"/>
            <a:ext cx="9692640" cy="777240"/>
          </a:xfrm>
          <a:prstGeom prst="roundRect">
            <a:avLst>
              <a:gd name="adj" fmla="val 9412"/>
            </a:avLst>
          </a:prstGeom>
          <a:solidFill>
            <a:srgbClr val="0F5D64"/>
          </a:solidFill>
          <a:ln w="12700">
            <a:solidFill>
              <a:srgbClr val="0F5D64"/>
            </a:solidFill>
            <a:prstDash val="solid"/>
          </a:ln>
        </p:spPr>
        <p:txBody>
          <a:bodyPr/>
          <a:lstStyle/>
          <a:p>
            <a:endParaRPr lang="el-GR">
              <a:solidFill>
                <a:schemeClr val="bg1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1463040" y="4489703"/>
            <a:ext cx="9494520" cy="3970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b="1">
                <a:solidFill>
                  <a:schemeClr val="bg1"/>
                </a:solidFill>
              </a:rPr>
              <a:t>Praktično pravilo: da li je ova interakcija neophodna, transparentna, puna poštovanja i srazmerna?</a:t>
            </a:r>
          </a:p>
        </p:txBody>
      </p:sp>
      <p:sp>
        <p:nvSpPr>
          <p:cNvPr id="20" name="Text 18"/>
          <p:cNvSpPr/>
          <p:nvPr/>
        </p:nvSpPr>
        <p:spPr>
          <a:xfrm>
            <a:off x="1234440" y="5481131"/>
            <a:ext cx="9985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/>
              <a:t>Primenite ovo pravilo na trenerske odluke, fizički kontakt, digitalne poruke, putovanja i individualne sesije.</a:t>
            </a:r>
          </a:p>
        </p:txBody>
      </p:sp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624D0427-C463-E87A-AE2E-20B6F9D6F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" y="6156960"/>
            <a:ext cx="12192000" cy="701040"/>
          </a:xfrm>
          <a:prstGeom prst="rect">
            <a:avLst/>
          </a:prstGeom>
        </p:spPr>
      </p:pic>
      <p:sp>
        <p:nvSpPr>
          <p:cNvPr id="24" name="Shape 0">
            <a:extLst>
              <a:ext uri="{FF2B5EF4-FFF2-40B4-BE49-F238E27FC236}">
                <a16:creationId xmlns:a16="http://schemas.microsoft.com/office/drawing/2014/main" id="{9402953F-E9C2-EAEE-2B21-4325941D29BE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02920" y="660196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3. Komunikacija s poštovanjem</a:t>
            </a:r>
          </a:p>
        </p:txBody>
      </p:sp>
      <p:sp>
        <p:nvSpPr>
          <p:cNvPr id="4" name="Text 2"/>
          <p:cNvSpPr/>
          <p:nvPr/>
        </p:nvSpPr>
        <p:spPr>
          <a:xfrm>
            <a:off x="777240" y="384048"/>
            <a:ext cx="667512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2400" b="1"/>
              <a:t>Jezik oblikuje ono što tim prihvata</a:t>
            </a:r>
          </a:p>
        </p:txBody>
      </p:sp>
      <p:sp>
        <p:nvSpPr>
          <p:cNvPr id="5" name="Text 3"/>
          <p:cNvSpPr/>
          <p:nvPr/>
        </p:nvSpPr>
        <p:spPr>
          <a:xfrm>
            <a:off x="777240" y="676301"/>
            <a:ext cx="8243192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t>Svakodnevni komentari mogu normalizovati poštovanje — ili nepoštovanje.</a:t>
            </a:r>
          </a:p>
        </p:txBody>
      </p:sp>
      <p:sp>
        <p:nvSpPr>
          <p:cNvPr id="8" name="Text 5"/>
          <p:cNvSpPr/>
          <p:nvPr/>
        </p:nvSpPr>
        <p:spPr>
          <a:xfrm>
            <a:off x="731520" y="1389888"/>
            <a:ext cx="5120640" cy="3429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Izbegavajte seksističke šale i uvrede zasnovane na polu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Ne komentarišite seksualizovano telo ili izgled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Ne koristite pol, seksualnost ili identitet za ponižavanje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Fokusirajte povratnu informaciju na učinak, tehniku, zdravlje i razvoj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Koristite inkluzivan jezik i ispravljajte ponašanje bez napada na dostojanstvo</a:t>
            </a:r>
          </a:p>
        </p:txBody>
      </p:sp>
      <p:sp>
        <p:nvSpPr>
          <p:cNvPr id="9" name="Shape 6"/>
          <p:cNvSpPr/>
          <p:nvPr/>
        </p:nvSpPr>
        <p:spPr>
          <a:xfrm>
            <a:off x="777240" y="5349240"/>
            <a:ext cx="5257800" cy="585216"/>
          </a:xfrm>
          <a:prstGeom prst="roundRect">
            <a:avLst>
              <a:gd name="adj" fmla="val 12500"/>
            </a:avLst>
          </a:prstGeom>
          <a:solidFill>
            <a:srgbClr val="0F5D64"/>
          </a:solidFill>
          <a:ln w="12700">
            <a:solidFill>
              <a:srgbClr val="0F5D6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7"/>
          <p:cNvSpPr/>
          <p:nvPr/>
        </p:nvSpPr>
        <p:spPr>
          <a:xfrm>
            <a:off x="978408" y="5468112"/>
            <a:ext cx="5056632" cy="466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r>
              <a:rPr b="1">
                <a:solidFill>
                  <a:schemeClr val="bg1"/>
                </a:solidFill>
              </a:rPr>
              <a:t>Pre nego što nešto kažete, pitajte: da li je neophodno? relevantno? puno poštovanja?</a:t>
            </a:r>
          </a:p>
        </p:txBody>
      </p:sp>
      <p:pic>
        <p:nvPicPr>
          <p:cNvPr id="12" name="Εικόνα 11" descr="Δημιουργημένη εικόνα">
            <a:extLst>
              <a:ext uri="{FF2B5EF4-FFF2-40B4-BE49-F238E27FC236}">
                <a16:creationId xmlns:a16="http://schemas.microsoft.com/office/drawing/2014/main" id="{7C807DDA-7B03-0FED-F649-F10CD18B6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358096"/>
            <a:ext cx="5800805" cy="3428999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FCC2A783-6820-A360-17BD-3592780CB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0960" y="6146081"/>
            <a:ext cx="12192000" cy="701040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A7331242-659F-C6BC-8FD2-A7FB767B1F75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71913" y="384048"/>
            <a:ext cx="667512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2400" b="1"/>
              <a:t>Namera nije dovoljna: razmotrite uticaj</a:t>
            </a:r>
          </a:p>
        </p:txBody>
      </p:sp>
      <p:sp>
        <p:nvSpPr>
          <p:cNvPr id="5" name="Text 3"/>
          <p:cNvSpPr/>
          <p:nvPr/>
        </p:nvSpPr>
        <p:spPr>
          <a:xfrm>
            <a:off x="771913" y="950976"/>
            <a:ext cx="7643038" cy="24520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r>
              <a:t>Komentar može biti zamišljen kao šala, a ipak učvrstiti štetne norme.</a:t>
            </a:r>
          </a:p>
        </p:txBody>
      </p:sp>
      <p:sp>
        <p:nvSpPr>
          <p:cNvPr id="6" name="Text 4"/>
          <p:cNvSpPr/>
          <p:nvPr/>
        </p:nvSpPr>
        <p:spPr>
          <a:xfrm>
            <a:off x="1005840" y="141732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NAMERA</a:t>
            </a:r>
          </a:p>
        </p:txBody>
      </p:sp>
      <p:sp>
        <p:nvSpPr>
          <p:cNvPr id="7" name="Text 5"/>
          <p:cNvSpPr/>
          <p:nvPr/>
        </p:nvSpPr>
        <p:spPr>
          <a:xfrm>
            <a:off x="1234440" y="1993392"/>
            <a:ext cx="3749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Šta sam želeo/la da kažem</a:t>
            </a:r>
          </a:p>
        </p:txBody>
      </p:sp>
      <p:sp>
        <p:nvSpPr>
          <p:cNvPr id="8" name="Shape 6"/>
          <p:cNvSpPr/>
          <p:nvPr/>
        </p:nvSpPr>
        <p:spPr>
          <a:xfrm>
            <a:off x="4109473" y="1647650"/>
            <a:ext cx="1600200" cy="1005840"/>
          </a:xfrm>
          <a:prstGeom prst="arc">
            <a:avLst/>
          </a:prstGeom>
          <a:noFill/>
          <a:ln w="12700">
            <a:solidFill>
              <a:srgbClr val="D89B3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6995160" y="141732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UTICAJ</a:t>
            </a:r>
          </a:p>
        </p:txBody>
      </p:sp>
      <p:sp>
        <p:nvSpPr>
          <p:cNvPr id="10" name="Text 8"/>
          <p:cNvSpPr/>
          <p:nvPr/>
        </p:nvSpPr>
        <p:spPr>
          <a:xfrm>
            <a:off x="7187184" y="1993392"/>
            <a:ext cx="3794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Šta tim uči da je prihvatljivo</a:t>
            </a:r>
          </a:p>
        </p:txBody>
      </p:sp>
      <p:sp>
        <p:nvSpPr>
          <p:cNvPr id="11" name="Shape 9"/>
          <p:cNvSpPr/>
          <p:nvPr/>
        </p:nvSpPr>
        <p:spPr>
          <a:xfrm>
            <a:off x="914400" y="3017520"/>
            <a:ext cx="102870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/>
          <p:nvPr/>
        </p:nvSpPr>
        <p:spPr>
          <a:xfrm>
            <a:off x="1234440" y="3364992"/>
            <a:ext cx="964692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r>
              <a:rPr sz="2000" b="1"/>
              <a:t>Zajednički standardi štite tim</a:t>
            </a:r>
            <a:r>
              <a:rPr sz="2000"/>
              <a:t>: bez seksualizovanih nadimaka, degradirajućih slika, korišćenja pola ili seksualnosti kao uvrede, niti privatnih poruka koje zamagljuju uloge.</a:t>
            </a:r>
          </a:p>
        </p:txBody>
      </p:sp>
      <p:sp>
        <p:nvSpPr>
          <p:cNvPr id="13" name="Text 11"/>
          <p:cNvSpPr/>
          <p:nvPr/>
        </p:nvSpPr>
        <p:spPr>
          <a:xfrm>
            <a:off x="1371600" y="5074920"/>
            <a:ext cx="9372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/>
              <a:t>„Koji se izrazi u sportu često opravdavaju kao zadirkivanje?”</a:t>
            </a:r>
          </a:p>
        </p:txBody>
      </p:sp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B52A9C00-6BA3-686C-367C-2D308600B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100" y="6132576"/>
            <a:ext cx="12192000" cy="701040"/>
          </a:xfrm>
          <a:prstGeom prst="rect">
            <a:avLst/>
          </a:prstGeom>
        </p:spPr>
      </p:pic>
      <p:sp>
        <p:nvSpPr>
          <p:cNvPr id="17" name="Shape 0">
            <a:extLst>
              <a:ext uri="{FF2B5EF4-FFF2-40B4-BE49-F238E27FC236}">
                <a16:creationId xmlns:a16="http://schemas.microsoft.com/office/drawing/2014/main" id="{3B2E8228-0642-7920-A5E4-558906E66F96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02920" y="660196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4. Vršnjaci i saigrači</a:t>
            </a:r>
          </a:p>
        </p:txBody>
      </p:sp>
      <p:sp>
        <p:nvSpPr>
          <p:cNvPr id="4" name="Text 2"/>
          <p:cNvSpPr/>
          <p:nvPr/>
        </p:nvSpPr>
        <p:spPr>
          <a:xfrm>
            <a:off x="754158" y="384048"/>
            <a:ext cx="667512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2400" b="1"/>
              <a:t>Vršnjačka kultura može da štiti — ili da stvori rizik</a:t>
            </a:r>
          </a:p>
        </p:txBody>
      </p:sp>
      <p:sp>
        <p:nvSpPr>
          <p:cNvPr id="5" name="Text 3"/>
          <p:cNvSpPr/>
          <p:nvPr/>
        </p:nvSpPr>
        <p:spPr>
          <a:xfrm>
            <a:off x="754157" y="877824"/>
            <a:ext cx="7512509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t>Timovi treba jasno da iskažu očekivanja, umesto da se oslanjaju na pretpostavke.</a:t>
            </a:r>
          </a:p>
        </p:txBody>
      </p:sp>
      <p:sp>
        <p:nvSpPr>
          <p:cNvPr id="6" name="Text 4"/>
          <p:cNvSpPr/>
          <p:nvPr/>
        </p:nvSpPr>
        <p:spPr>
          <a:xfrm>
            <a:off x="822960" y="1749719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b="1"/>
              <a:t>RIZIČNE NORME</a:t>
            </a:r>
          </a:p>
        </p:txBody>
      </p:sp>
      <p:sp>
        <p:nvSpPr>
          <p:cNvPr id="7" name="Text 5"/>
          <p:cNvSpPr/>
          <p:nvPr/>
        </p:nvSpPr>
        <p:spPr>
          <a:xfrm>
            <a:off x="868680" y="2097191"/>
            <a:ext cx="4709160" cy="2651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t>Seksualni pritisak</a:t>
            </a:r>
          </a:p>
          <a:p>
            <a:r>
              <a:t>Inicijacijski rituali / hazing</a:t>
            </a:r>
          </a:p>
          <a:p>
            <a:r>
              <a:t>Degradirajući komentari o telu</a:t>
            </a:r>
          </a:p>
          <a:p>
            <a:r>
              <a:t>Homofobično ili seksističko zadirkivanje</a:t>
            </a:r>
          </a:p>
          <a:p>
            <a:r>
              <a:t>Deljenje intimnog materijala</a:t>
            </a:r>
          </a:p>
        </p:txBody>
      </p:sp>
      <p:sp>
        <p:nvSpPr>
          <p:cNvPr id="8" name="Text 6"/>
          <p:cNvSpPr/>
          <p:nvPr/>
        </p:nvSpPr>
        <p:spPr>
          <a:xfrm>
            <a:off x="6492240" y="1749719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b="1"/>
              <a:t>ZAŠTITNE NORME</a:t>
            </a:r>
          </a:p>
        </p:txBody>
      </p:sp>
      <p:sp>
        <p:nvSpPr>
          <p:cNvPr id="9" name="Text 7"/>
          <p:cNvSpPr/>
          <p:nvPr/>
        </p:nvSpPr>
        <p:spPr>
          <a:xfrm>
            <a:off x="6537960" y="2097191"/>
            <a:ext cx="4709160" cy="2651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t>Poštujte lični prostor</a:t>
            </a:r>
          </a:p>
          <a:p>
            <a:r>
              <a:t>Štitite privatnost svlačionice</a:t>
            </a:r>
          </a:p>
          <a:p>
            <a:r>
              <a:t>Odbacite seksualizovanu „timsku kulturu”</a:t>
            </a:r>
          </a:p>
          <a:p>
            <a:r>
              <a:t>Vrednujte jednakost i inkluziju</a:t>
            </a:r>
          </a:p>
          <a:p>
            <a:r>
              <a:t>Modelujte pozitivne standarde</a:t>
            </a:r>
          </a:p>
        </p:txBody>
      </p:sp>
      <p:sp>
        <p:nvSpPr>
          <p:cNvPr id="10" name="Shape 8"/>
          <p:cNvSpPr/>
          <p:nvPr/>
        </p:nvSpPr>
        <p:spPr>
          <a:xfrm>
            <a:off x="5989320" y="1234440"/>
            <a:ext cx="0" cy="3520440"/>
          </a:xfrm>
          <a:prstGeom prst="line">
            <a:avLst/>
          </a:prstGeom>
          <a:noFill/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hape 9"/>
          <p:cNvSpPr/>
          <p:nvPr/>
        </p:nvSpPr>
        <p:spPr>
          <a:xfrm>
            <a:off x="1234440" y="5257800"/>
            <a:ext cx="9692640" cy="566928"/>
          </a:xfrm>
          <a:prstGeom prst="roundRect">
            <a:avLst>
              <a:gd name="adj" fmla="val 12903"/>
            </a:avLst>
          </a:prstGeom>
          <a:solidFill>
            <a:srgbClr val="0F5D64"/>
          </a:solidFill>
          <a:ln w="12700">
            <a:solidFill>
              <a:srgbClr val="0F5D6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/>
          <p:nvPr/>
        </p:nvSpPr>
        <p:spPr>
          <a:xfrm>
            <a:off x="1435608" y="5376672"/>
            <a:ext cx="9290304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b="1">
                <a:solidFill>
                  <a:schemeClr val="bg1"/>
                </a:solidFill>
              </a:rPr>
              <a:t>Cilj: svaki sportista može da pripada timu bez pritiska, ponižavanja ili seksualizacije.</a:t>
            </a:r>
          </a:p>
        </p:txBody>
      </p:sp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6A73EB46-6940-0450-F5DA-DADCD4076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680" y="6157581"/>
            <a:ext cx="12192000" cy="701040"/>
          </a:xfrm>
          <a:prstGeom prst="rect">
            <a:avLst/>
          </a:prstGeom>
        </p:spPr>
      </p:pic>
      <p:sp>
        <p:nvSpPr>
          <p:cNvPr id="18" name="Shape 0">
            <a:extLst>
              <a:ext uri="{FF2B5EF4-FFF2-40B4-BE49-F238E27FC236}">
                <a16:creationId xmlns:a16="http://schemas.microsoft.com/office/drawing/2014/main" id="{C450A334-AAE8-FD20-9088-7E32E375D1CC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02920" y="660196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4. Vršnjaci i saigrači</a:t>
            </a:r>
          </a:p>
        </p:txBody>
      </p:sp>
      <p:sp>
        <p:nvSpPr>
          <p:cNvPr id="4" name="Text 2"/>
          <p:cNvSpPr/>
          <p:nvPr/>
        </p:nvSpPr>
        <p:spPr>
          <a:xfrm>
            <a:off x="754158" y="384048"/>
            <a:ext cx="667512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2400" b="1"/>
              <a:t>Učinite očekivanja među vršnjacima konkretnim</a:t>
            </a:r>
          </a:p>
        </p:txBody>
      </p:sp>
      <p:sp>
        <p:nvSpPr>
          <p:cNvPr id="5" name="Text 3"/>
          <p:cNvSpPr/>
          <p:nvPr/>
        </p:nvSpPr>
        <p:spPr>
          <a:xfrm>
            <a:off x="754158" y="958966"/>
            <a:ext cx="8612264" cy="27547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t>Sporazum o timskom poštovanju pretvara vrednosti u vidljive norme.</a:t>
            </a:r>
          </a:p>
        </p:txBody>
      </p:sp>
      <p:sp>
        <p:nvSpPr>
          <p:cNvPr id="8" name="Shape 5"/>
          <p:cNvSpPr/>
          <p:nvPr/>
        </p:nvSpPr>
        <p:spPr>
          <a:xfrm>
            <a:off x="5784668" y="1325880"/>
            <a:ext cx="5416732" cy="4078224"/>
          </a:xfrm>
          <a:prstGeom prst="roundRect">
            <a:avLst>
              <a:gd name="adj" fmla="val 1794"/>
            </a:avLst>
          </a:prstGeom>
          <a:solidFill>
            <a:srgbClr val="FFFFFF">
              <a:alpha val="0"/>
            </a:srgbClr>
          </a:solidFill>
          <a:ln w="12700">
            <a:solidFill>
              <a:srgbClr val="EEDFC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6"/>
          <p:cNvSpPr/>
          <p:nvPr/>
        </p:nvSpPr>
        <p:spPr>
          <a:xfrm>
            <a:off x="5257800" y="1636776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Sporazum o timskom poštovanju</a:t>
            </a:r>
          </a:p>
        </p:txBody>
      </p:sp>
      <p:sp>
        <p:nvSpPr>
          <p:cNvPr id="10" name="Text 7"/>
          <p:cNvSpPr/>
          <p:nvPr/>
        </p:nvSpPr>
        <p:spPr>
          <a:xfrm>
            <a:off x="5784668" y="2400300"/>
            <a:ext cx="5257800" cy="2514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Kako komuniciramo onlajn i uživo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Kako štitimo privatnost i dostojanstvo u svlačionici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Kako izbegavamo seksističke ili seksualizovane prakse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Kako stariji sportisti modeluju standarde za nove članove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Kada preispitujemo očekivanja: putovanja, turniri, proslave</a:t>
            </a:r>
          </a:p>
        </p:txBody>
      </p:sp>
      <p:sp>
        <p:nvSpPr>
          <p:cNvPr id="11" name="Text 8"/>
          <p:cNvSpPr/>
          <p:nvPr/>
        </p:nvSpPr>
        <p:spPr>
          <a:xfrm>
            <a:off x="5417820" y="5320284"/>
            <a:ext cx="5257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/>
              <a:t>Mini-zadatak: dodajte jedan standard koji je vašem timu najpotrebniji.</a:t>
            </a:r>
          </a:p>
        </p:txBody>
      </p:sp>
      <p:pic>
        <p:nvPicPr>
          <p:cNvPr id="13" name="Εικόνα 12" descr="Δημιουργημένη εικόνα">
            <a:extLst>
              <a:ext uri="{FF2B5EF4-FFF2-40B4-BE49-F238E27FC236}">
                <a16:creationId xmlns:a16="http://schemas.microsoft.com/office/drawing/2014/main" id="{9B0BF79E-428F-8758-F57D-A151AA84A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98066"/>
            <a:ext cx="4595948" cy="3623157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383D0D7A-4505-82EA-223B-F45EE1C54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1021" y="6156960"/>
            <a:ext cx="12192000" cy="701040"/>
          </a:xfrm>
          <a:prstGeom prst="rect">
            <a:avLst/>
          </a:prstGeom>
        </p:spPr>
      </p:pic>
      <p:sp>
        <p:nvSpPr>
          <p:cNvPr id="14" name="Shape 0">
            <a:extLst>
              <a:ext uri="{FF2B5EF4-FFF2-40B4-BE49-F238E27FC236}">
                <a16:creationId xmlns:a16="http://schemas.microsoft.com/office/drawing/2014/main" id="{DB0283F5-7CD6-F5D0-E7FF-CC097941413E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77240" y="391860"/>
            <a:ext cx="667512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2400" b="1"/>
              <a:t>ASP može štititi kroz profesionalnost</a:t>
            </a:r>
          </a:p>
        </p:txBody>
      </p:sp>
      <p:sp>
        <p:nvSpPr>
          <p:cNvPr id="5" name="Text 3"/>
          <p:cNvSpPr/>
          <p:nvPr/>
        </p:nvSpPr>
        <p:spPr>
          <a:xfrm>
            <a:off x="777240" y="961734"/>
            <a:ext cx="580644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t>Stručnost, autoritet i poverenje moraju se pažljivo usmeravati.</a:t>
            </a:r>
          </a:p>
        </p:txBody>
      </p:sp>
      <p:sp>
        <p:nvSpPr>
          <p:cNvPr id="8" name="Text 5"/>
          <p:cNvSpPr/>
          <p:nvPr/>
        </p:nvSpPr>
        <p:spPr>
          <a:xfrm>
            <a:off x="777240" y="1389888"/>
            <a:ext cx="5394960" cy="3200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Interakcije zadržati nužnim za profesionalnu ulogu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Biti transparentan, pun poštovanja i srazmeran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Izbegavati seksualizovane komentare ili nametljiva privatna pitanja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Izbegavati nepotrebnu tajnost, favorizovanje i zavisnost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Koristiti autoritet za podršku autonomiji sportiste</a:t>
            </a:r>
          </a:p>
        </p:txBody>
      </p:sp>
      <p:sp>
        <p:nvSpPr>
          <p:cNvPr id="9" name="Shape 6"/>
          <p:cNvSpPr/>
          <p:nvPr/>
        </p:nvSpPr>
        <p:spPr>
          <a:xfrm>
            <a:off x="868680" y="5257800"/>
            <a:ext cx="5120640" cy="566928"/>
          </a:xfrm>
          <a:prstGeom prst="roundRect">
            <a:avLst>
              <a:gd name="adj" fmla="val 12903"/>
            </a:avLst>
          </a:prstGeom>
          <a:solidFill>
            <a:srgbClr val="0F5D64"/>
          </a:solidFill>
          <a:ln w="12700">
            <a:solidFill>
              <a:srgbClr val="0F5D6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7"/>
          <p:cNvSpPr/>
          <p:nvPr/>
        </p:nvSpPr>
        <p:spPr>
          <a:xfrm>
            <a:off x="1069848" y="5376672"/>
            <a:ext cx="4718304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b="1">
                <a:solidFill>
                  <a:schemeClr val="bg1"/>
                </a:solidFill>
              </a:rPr>
              <a:t>Profesionalne granice štite sportiste i ASP.</a:t>
            </a:r>
          </a:p>
        </p:txBody>
      </p:sp>
      <p:pic>
        <p:nvPicPr>
          <p:cNvPr id="11" name="Εικόνα 10" descr="Δημιουργημένη εικόνα">
            <a:extLst>
              <a:ext uri="{FF2B5EF4-FFF2-40B4-BE49-F238E27FC236}">
                <a16:creationId xmlns:a16="http://schemas.microsoft.com/office/drawing/2014/main" id="{BD7D7822-CD1F-FD60-9542-DCD8FB953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120" y="1188720"/>
            <a:ext cx="5530018" cy="436965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1CD44342-5CC5-ABA8-5ED0-AF007B75A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6680" y="6176935"/>
            <a:ext cx="12192000" cy="701040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1ABB6240-C8F3-D390-450B-59D6998D9D01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71913" y="402336"/>
            <a:ext cx="667512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2400" b="1"/>
              <a:t>Prakse granica u čestim sportskim situacijama</a:t>
            </a:r>
          </a:p>
        </p:txBody>
      </p:sp>
      <p:sp>
        <p:nvSpPr>
          <p:cNvPr id="5" name="Text 3"/>
          <p:cNvSpPr/>
          <p:nvPr/>
        </p:nvSpPr>
        <p:spPr>
          <a:xfrm>
            <a:off x="771913" y="950976"/>
            <a:ext cx="580644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t>Sprečite nejasnoće pre nego što postanu rizične.</a:t>
            </a:r>
          </a:p>
        </p:txBody>
      </p:sp>
      <p:sp>
        <p:nvSpPr>
          <p:cNvPr id="6" name="Shape 4"/>
          <p:cNvSpPr/>
          <p:nvPr/>
        </p:nvSpPr>
        <p:spPr>
          <a:xfrm>
            <a:off x="868680" y="1234440"/>
            <a:ext cx="10378440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1143000" y="141732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Fizički kontakt</a:t>
            </a:r>
          </a:p>
        </p:txBody>
      </p:sp>
      <p:sp>
        <p:nvSpPr>
          <p:cNvPr id="8" name="Text 6"/>
          <p:cNvSpPr/>
          <p:nvPr/>
        </p:nvSpPr>
        <p:spPr>
          <a:xfrm>
            <a:off x="3886200" y="1417320"/>
            <a:ext cx="6949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sz="2000"/>
              <a:t>Jasna profesionalna svrha; objasniti šta će se desiti i zašto</a:t>
            </a:r>
          </a:p>
        </p:txBody>
      </p:sp>
      <p:sp>
        <p:nvSpPr>
          <p:cNvPr id="9" name="Shape 7"/>
          <p:cNvSpPr/>
          <p:nvPr/>
        </p:nvSpPr>
        <p:spPr>
          <a:xfrm>
            <a:off x="868680" y="2002536"/>
            <a:ext cx="10378440" cy="658368"/>
          </a:xfrm>
          <a:prstGeom prst="roundRect">
            <a:avLst>
              <a:gd name="adj" fmla="val 5556"/>
            </a:avLst>
          </a:prstGeom>
          <a:solidFill>
            <a:srgbClr val="F3E7D6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 sz="2000"/>
          </a:p>
        </p:txBody>
      </p:sp>
      <p:sp>
        <p:nvSpPr>
          <p:cNvPr id="10" name="Text 8"/>
          <p:cNvSpPr/>
          <p:nvPr/>
        </p:nvSpPr>
        <p:spPr>
          <a:xfrm>
            <a:off x="1143000" y="218541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Individualne sesije</a:t>
            </a:r>
          </a:p>
        </p:txBody>
      </p:sp>
      <p:sp>
        <p:nvSpPr>
          <p:cNvPr id="11" name="Text 9"/>
          <p:cNvSpPr/>
          <p:nvPr/>
        </p:nvSpPr>
        <p:spPr>
          <a:xfrm>
            <a:off x="3886200" y="2185416"/>
            <a:ext cx="6949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t>Zaštititi poverljivost bez nepotrebne izolacije</a:t>
            </a:r>
          </a:p>
        </p:txBody>
      </p:sp>
      <p:sp>
        <p:nvSpPr>
          <p:cNvPr id="12" name="Shape 10"/>
          <p:cNvSpPr/>
          <p:nvPr/>
        </p:nvSpPr>
        <p:spPr>
          <a:xfrm>
            <a:off x="868680" y="2770632"/>
            <a:ext cx="10378440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 sz="2000"/>
          </a:p>
        </p:txBody>
      </p:sp>
      <p:sp>
        <p:nvSpPr>
          <p:cNvPr id="13" name="Text 11"/>
          <p:cNvSpPr/>
          <p:nvPr/>
        </p:nvSpPr>
        <p:spPr>
          <a:xfrm>
            <a:off x="1143000" y="295351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Digitalna komunikacija</a:t>
            </a:r>
          </a:p>
        </p:txBody>
      </p:sp>
      <p:sp>
        <p:nvSpPr>
          <p:cNvPr id="14" name="Text 12"/>
          <p:cNvSpPr/>
          <p:nvPr/>
        </p:nvSpPr>
        <p:spPr>
          <a:xfrm>
            <a:off x="3886200" y="2953512"/>
            <a:ext cx="6949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t>Odgovarajući kanal, sadržaj, vreme i učestalost</a:t>
            </a:r>
          </a:p>
        </p:txBody>
      </p:sp>
      <p:sp>
        <p:nvSpPr>
          <p:cNvPr id="15" name="Shape 13"/>
          <p:cNvSpPr/>
          <p:nvPr/>
        </p:nvSpPr>
        <p:spPr>
          <a:xfrm>
            <a:off x="868680" y="3538728"/>
            <a:ext cx="10378440" cy="658368"/>
          </a:xfrm>
          <a:prstGeom prst="roundRect">
            <a:avLst>
              <a:gd name="adj" fmla="val 5556"/>
            </a:avLst>
          </a:prstGeom>
          <a:solidFill>
            <a:srgbClr val="F3E7D6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/>
          <p:nvPr/>
        </p:nvSpPr>
        <p:spPr>
          <a:xfrm>
            <a:off x="1143000" y="372160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Putovanje i smeštaj</a:t>
            </a:r>
          </a:p>
        </p:txBody>
      </p:sp>
      <p:sp>
        <p:nvSpPr>
          <p:cNvPr id="17" name="Text 15"/>
          <p:cNvSpPr/>
          <p:nvPr/>
        </p:nvSpPr>
        <p:spPr>
          <a:xfrm>
            <a:off x="3886200" y="3721608"/>
            <a:ext cx="6949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sz="2000"/>
              <a:t>Sačuvati privatnost i profesionalne uloge</a:t>
            </a:r>
          </a:p>
        </p:txBody>
      </p:sp>
      <p:sp>
        <p:nvSpPr>
          <p:cNvPr id="18" name="Shape 16"/>
          <p:cNvSpPr/>
          <p:nvPr/>
        </p:nvSpPr>
        <p:spPr>
          <a:xfrm>
            <a:off x="868680" y="4306824"/>
            <a:ext cx="10378440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1143000" y="4489704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Selekcija/tretman</a:t>
            </a:r>
          </a:p>
        </p:txBody>
      </p:sp>
      <p:sp>
        <p:nvSpPr>
          <p:cNvPr id="20" name="Text 18"/>
          <p:cNvSpPr/>
          <p:nvPr/>
        </p:nvSpPr>
        <p:spPr>
          <a:xfrm>
            <a:off x="3886200" y="4489704"/>
            <a:ext cx="6949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sz="2000"/>
              <a:t>Koristiti jasne kriterijume, ne ličnu bliskost</a:t>
            </a:r>
          </a:p>
        </p:txBody>
      </p:sp>
      <p:sp>
        <p:nvSpPr>
          <p:cNvPr id="21" name="Text 19"/>
          <p:cNvSpPr/>
          <p:nvPr/>
        </p:nvSpPr>
        <p:spPr>
          <a:xfrm>
            <a:off x="1097280" y="5559552"/>
            <a:ext cx="9829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Refleksija: koja od ovih situacija je najnejasnija u vašem sportu?</a:t>
            </a:r>
          </a:p>
        </p:txBody>
      </p:sp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D2857309-7EB5-F677-1285-B46B3C02E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3820" y="6156960"/>
            <a:ext cx="12192000" cy="701040"/>
          </a:xfrm>
          <a:prstGeom prst="rect">
            <a:avLst/>
          </a:prstGeom>
        </p:spPr>
      </p:pic>
      <p:sp>
        <p:nvSpPr>
          <p:cNvPr id="25" name="Shape 0">
            <a:extLst>
              <a:ext uri="{FF2B5EF4-FFF2-40B4-BE49-F238E27FC236}">
                <a16:creationId xmlns:a16="http://schemas.microsoft.com/office/drawing/2014/main" id="{5A4E7DE4-9FCC-F8FD-19FB-E224527CF180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77240" y="374904"/>
            <a:ext cx="667512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2400" b="1"/>
              <a:t>Organizacije moraju ugraditi prevenciju u sistem</a:t>
            </a:r>
          </a:p>
        </p:txBody>
      </p:sp>
      <p:sp>
        <p:nvSpPr>
          <p:cNvPr id="5" name="Text 3"/>
          <p:cNvSpPr/>
          <p:nvPr/>
        </p:nvSpPr>
        <p:spPr>
          <a:xfrm>
            <a:off x="777239" y="967844"/>
            <a:ext cx="7996057" cy="2818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t>Prevencija ne može zavisiti samo od toga da se pojedinci ponašaju dobro.</a:t>
            </a:r>
          </a:p>
        </p:txBody>
      </p:sp>
      <p:sp>
        <p:nvSpPr>
          <p:cNvPr id="8" name="Text 5"/>
          <p:cNvSpPr/>
          <p:nvPr/>
        </p:nvSpPr>
        <p:spPr>
          <a:xfrm>
            <a:off x="777240" y="1417320"/>
            <a:ext cx="5349240" cy="3566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Definišite prihvatljivo ponašanje praktično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Komunicirajte očekivanja tokom uvođenja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Redovno obnavljajte standarde — ne samo jednom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Dosledno primenjujte očekivanja na sportiste, trenere, ASP, volontere i menadžere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sz="2000"/>
              <a:t>Proveravajte da li organizacione rutine olakšavaju ponašanje s poštovanjem</a:t>
            </a:r>
          </a:p>
        </p:txBody>
      </p:sp>
      <p:sp>
        <p:nvSpPr>
          <p:cNvPr id="9" name="Shape 6"/>
          <p:cNvSpPr/>
          <p:nvPr/>
        </p:nvSpPr>
        <p:spPr>
          <a:xfrm>
            <a:off x="868680" y="5233416"/>
            <a:ext cx="5349240" cy="755904"/>
          </a:xfrm>
          <a:prstGeom prst="roundRect">
            <a:avLst>
              <a:gd name="adj" fmla="val 12308"/>
            </a:avLst>
          </a:prstGeom>
          <a:solidFill>
            <a:srgbClr val="0F5D64"/>
          </a:solidFill>
          <a:ln w="12700">
            <a:solidFill>
              <a:srgbClr val="0F5D6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7"/>
          <p:cNvSpPr/>
          <p:nvPr/>
        </p:nvSpPr>
        <p:spPr>
          <a:xfrm>
            <a:off x="1069848" y="5312664"/>
            <a:ext cx="502615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b="1">
                <a:solidFill>
                  <a:schemeClr val="bg1"/>
                </a:solidFill>
              </a:rPr>
              <a:t>Sistemsko pitanje: da li naša organizacija čini bezbedno ponašanje očekivanom opcijom?</a:t>
            </a:r>
          </a:p>
        </p:txBody>
      </p:sp>
      <p:pic>
        <p:nvPicPr>
          <p:cNvPr id="12" name="Εικόνα 11" descr="Δημιουργημένη εικόνα">
            <a:extLst>
              <a:ext uri="{FF2B5EF4-FFF2-40B4-BE49-F238E27FC236}">
                <a16:creationId xmlns:a16="http://schemas.microsoft.com/office/drawing/2014/main" id="{5D8DD092-F032-6AD3-05E1-30E6BA6BF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265" y="1417320"/>
            <a:ext cx="5690292" cy="340472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9FB227FC-DA7D-0270-8970-A20C9635B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899" y="6156960"/>
            <a:ext cx="12192000" cy="701040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0630FB08-59D9-4922-F846-78C0938A2CCD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77240" y="384048"/>
            <a:ext cx="667512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2400" b="1"/>
              <a:t>Redizajnirajte situacije višeg rizika</a:t>
            </a:r>
          </a:p>
        </p:txBody>
      </p:sp>
      <p:sp>
        <p:nvSpPr>
          <p:cNvPr id="5" name="Text 3"/>
          <p:cNvSpPr/>
          <p:nvPr/>
        </p:nvSpPr>
        <p:spPr>
          <a:xfrm>
            <a:off x="777240" y="950088"/>
            <a:ext cx="580644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t>Cilj nije ukinuti privatnost, već zaštititi dostojanstvo i granice.</a:t>
            </a:r>
          </a:p>
        </p:txBody>
      </p:sp>
      <p:sp>
        <p:nvSpPr>
          <p:cNvPr id="6" name="Shape 4"/>
          <p:cNvSpPr/>
          <p:nvPr/>
        </p:nvSpPr>
        <p:spPr>
          <a:xfrm>
            <a:off x="777240" y="1325880"/>
            <a:ext cx="489204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987552" y="148132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Individualni sastanci</a:t>
            </a:r>
          </a:p>
        </p:txBody>
      </p:sp>
      <p:sp>
        <p:nvSpPr>
          <p:cNvPr id="8" name="Text 6"/>
          <p:cNvSpPr/>
          <p:nvPr/>
        </p:nvSpPr>
        <p:spPr>
          <a:xfrm>
            <a:off x="987552" y="1837944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sz="2000"/>
              <a:t>primereni i transparentni prostori</a:t>
            </a:r>
          </a:p>
        </p:txBody>
      </p:sp>
      <p:sp>
        <p:nvSpPr>
          <p:cNvPr id="9" name="Shape 7"/>
          <p:cNvSpPr/>
          <p:nvPr/>
        </p:nvSpPr>
        <p:spPr>
          <a:xfrm>
            <a:off x="6309360" y="1325880"/>
            <a:ext cx="4892040" cy="1005840"/>
          </a:xfrm>
          <a:prstGeom prst="roundRect">
            <a:avLst>
              <a:gd name="adj" fmla="val 5455"/>
            </a:avLst>
          </a:prstGeom>
          <a:solidFill>
            <a:srgbClr val="F3E7D6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6519672" y="148132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/>
              <a:t>Prostorije za tretman</a:t>
            </a:r>
          </a:p>
        </p:txBody>
      </p:sp>
      <p:sp>
        <p:nvSpPr>
          <p:cNvPr id="11" name="Text 9"/>
          <p:cNvSpPr/>
          <p:nvPr/>
        </p:nvSpPr>
        <p:spPr>
          <a:xfrm>
            <a:off x="6519672" y="1837944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sz="2000"/>
              <a:t>poverljivost bez nepotrebne izolacije</a:t>
            </a:r>
          </a:p>
        </p:txBody>
      </p:sp>
      <p:sp>
        <p:nvSpPr>
          <p:cNvPr id="12" name="Shape 10"/>
          <p:cNvSpPr/>
          <p:nvPr/>
        </p:nvSpPr>
        <p:spPr>
          <a:xfrm>
            <a:off x="777240" y="2651760"/>
            <a:ext cx="489204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987552" y="280720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Svlačionice</a:t>
            </a:r>
          </a:p>
        </p:txBody>
      </p:sp>
      <p:sp>
        <p:nvSpPr>
          <p:cNvPr id="14" name="Text 12"/>
          <p:cNvSpPr/>
          <p:nvPr/>
        </p:nvSpPr>
        <p:spPr>
          <a:xfrm>
            <a:off x="987552" y="3163824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sz="2000"/>
              <a:t>jasna pravila pristupa i privatnosti</a:t>
            </a:r>
          </a:p>
        </p:txBody>
      </p:sp>
      <p:sp>
        <p:nvSpPr>
          <p:cNvPr id="15" name="Shape 13"/>
          <p:cNvSpPr/>
          <p:nvPr/>
        </p:nvSpPr>
        <p:spPr>
          <a:xfrm>
            <a:off x="6309360" y="2651760"/>
            <a:ext cx="4892040" cy="1005840"/>
          </a:xfrm>
          <a:prstGeom prst="roundRect">
            <a:avLst>
              <a:gd name="adj" fmla="val 5455"/>
            </a:avLst>
          </a:prstGeom>
          <a:solidFill>
            <a:srgbClr val="F3E7D6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/>
          <p:nvPr/>
        </p:nvSpPr>
        <p:spPr>
          <a:xfrm>
            <a:off x="6519672" y="280720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Putovanje</a:t>
            </a:r>
          </a:p>
        </p:txBody>
      </p:sp>
      <p:sp>
        <p:nvSpPr>
          <p:cNvPr id="17" name="Text 15"/>
          <p:cNvSpPr/>
          <p:nvPr/>
        </p:nvSpPr>
        <p:spPr>
          <a:xfrm>
            <a:off x="6519672" y="3163824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sz="2000"/>
              <a:t>smeštaj koji čuva uloge i privatnost</a:t>
            </a:r>
          </a:p>
        </p:txBody>
      </p:sp>
      <p:sp>
        <p:nvSpPr>
          <p:cNvPr id="18" name="Shape 16"/>
          <p:cNvSpPr/>
          <p:nvPr/>
        </p:nvSpPr>
        <p:spPr>
          <a:xfrm>
            <a:off x="777240" y="3977640"/>
            <a:ext cx="489204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987552" y="413308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/>
              <a:t>Fotografije i </a:t>
            </a:r>
            <a:r>
              <a:rPr sz="2000" b="1"/>
              <a:t>snimanje</a:t>
            </a:r>
          </a:p>
        </p:txBody>
      </p:sp>
      <p:sp>
        <p:nvSpPr>
          <p:cNvPr id="20" name="Text 18"/>
          <p:cNvSpPr/>
          <p:nvPr/>
        </p:nvSpPr>
        <p:spPr>
          <a:xfrm>
            <a:off x="987552" y="4489704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sz="2000"/>
              <a:t>dozvola, svrha i bezbedno čuvanje</a:t>
            </a:r>
          </a:p>
        </p:txBody>
      </p:sp>
      <p:sp>
        <p:nvSpPr>
          <p:cNvPr id="21" name="Shape 19"/>
          <p:cNvSpPr/>
          <p:nvPr/>
        </p:nvSpPr>
        <p:spPr>
          <a:xfrm>
            <a:off x="6309360" y="3977640"/>
            <a:ext cx="4892040" cy="1005840"/>
          </a:xfrm>
          <a:prstGeom prst="roundRect">
            <a:avLst>
              <a:gd name="adj" fmla="val 5455"/>
            </a:avLst>
          </a:prstGeom>
          <a:solidFill>
            <a:srgbClr val="F3E7D6"/>
          </a:solidFill>
          <a:ln w="12700">
            <a:solidFill>
              <a:srgbClr val="EEDFC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Text 20"/>
          <p:cNvSpPr/>
          <p:nvPr/>
        </p:nvSpPr>
        <p:spPr>
          <a:xfrm>
            <a:off x="6519672" y="413308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 b="1"/>
              <a:t>Privatne poruke</a:t>
            </a:r>
          </a:p>
        </p:txBody>
      </p:sp>
      <p:sp>
        <p:nvSpPr>
          <p:cNvPr id="23" name="Text 21"/>
          <p:cNvSpPr/>
          <p:nvPr/>
        </p:nvSpPr>
        <p:spPr>
          <a:xfrm>
            <a:off x="6519672" y="4489704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sz="2000"/>
              <a:t>jasna pravila za sadržaj, vreme i kanale</a:t>
            </a:r>
          </a:p>
        </p:txBody>
      </p:sp>
      <p:sp>
        <p:nvSpPr>
          <p:cNvPr id="24" name="Text 22"/>
          <p:cNvSpPr/>
          <p:nvPr/>
        </p:nvSpPr>
        <p:spPr>
          <a:xfrm>
            <a:off x="1143000" y="5715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/>
              <a:t>Izaberite jednu situaciju i redizajnirajte je imajući u vidu poštovanje, autonomiju i granice.</a:t>
            </a:r>
          </a:p>
        </p:txBody>
      </p:sp>
      <p:pic>
        <p:nvPicPr>
          <p:cNvPr id="26" name="Εικόνα 25">
            <a:extLst>
              <a:ext uri="{FF2B5EF4-FFF2-40B4-BE49-F238E27FC236}">
                <a16:creationId xmlns:a16="http://schemas.microsoft.com/office/drawing/2014/main" id="{D0FFAABF-016D-5282-7F03-955A98B0B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776" y="6156960"/>
            <a:ext cx="12192000" cy="701040"/>
          </a:xfrm>
          <a:prstGeom prst="rect">
            <a:avLst/>
          </a:prstGeom>
        </p:spPr>
      </p:pic>
      <p:sp>
        <p:nvSpPr>
          <p:cNvPr id="30" name="Shape 0">
            <a:extLst>
              <a:ext uri="{FF2B5EF4-FFF2-40B4-BE49-F238E27FC236}">
                <a16:creationId xmlns:a16="http://schemas.microsoft.com/office/drawing/2014/main" id="{96C0D338-69CE-B659-D5C5-F9C1052C7A11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02920" y="660196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7. Pozitivna kultura prevencije</a:t>
            </a:r>
          </a:p>
        </p:txBody>
      </p:sp>
      <p:sp>
        <p:nvSpPr>
          <p:cNvPr id="4" name="Text 2"/>
          <p:cNvSpPr/>
          <p:nvPr/>
        </p:nvSpPr>
        <p:spPr>
          <a:xfrm>
            <a:off x="731520" y="382983"/>
            <a:ext cx="667512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sz="2400" b="1"/>
              <a:t>Gradite ono što želite da vidite</a:t>
            </a:r>
          </a:p>
        </p:txBody>
      </p:sp>
      <p:sp>
        <p:nvSpPr>
          <p:cNvPr id="5" name="Text 3"/>
          <p:cNvSpPr/>
          <p:nvPr/>
        </p:nvSpPr>
        <p:spPr>
          <a:xfrm>
            <a:off x="731520" y="876759"/>
            <a:ext cx="7059168" cy="3021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t>Pozitivna kultura prevencije aktivno promoviše zaštitne norme.</a:t>
            </a:r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2011680" cy="3108960"/>
          </a:xfrm>
          <a:prstGeom prst="roundRect">
            <a:avLst>
              <a:gd name="adj" fmla="val 3636"/>
            </a:avLst>
          </a:prstGeom>
          <a:solidFill>
            <a:srgbClr val="0F5D64"/>
          </a:solidFill>
          <a:ln w="12700">
            <a:solidFill>
              <a:srgbClr val="0F5D6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731520" y="1810512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000" b="1">
                <a:solidFill>
                  <a:schemeClr val="bg1"/>
                </a:solidFill>
              </a:rPr>
              <a:t>POŠTOVANJE</a:t>
            </a:r>
          </a:p>
        </p:txBody>
      </p:sp>
      <p:sp>
        <p:nvSpPr>
          <p:cNvPr id="8" name="Text 6"/>
          <p:cNvSpPr/>
          <p:nvPr/>
        </p:nvSpPr>
        <p:spPr>
          <a:xfrm>
            <a:off x="795528" y="2578608"/>
            <a:ext cx="1609344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sz="2000" b="1">
                <a:solidFill>
                  <a:schemeClr val="bg1"/>
                </a:solidFill>
              </a:rPr>
              <a:t>dostojanstvo u svakodnevnim interakcijama</a:t>
            </a:r>
          </a:p>
        </p:txBody>
      </p:sp>
      <p:sp>
        <p:nvSpPr>
          <p:cNvPr id="9" name="Shape 7"/>
          <p:cNvSpPr/>
          <p:nvPr/>
        </p:nvSpPr>
        <p:spPr>
          <a:xfrm>
            <a:off x="2926080" y="1417320"/>
            <a:ext cx="2011680" cy="3108960"/>
          </a:xfrm>
          <a:prstGeom prst="roundRect">
            <a:avLst>
              <a:gd name="adj" fmla="val 3636"/>
            </a:avLst>
          </a:prstGeom>
          <a:solidFill>
            <a:srgbClr val="B76455"/>
          </a:solidFill>
          <a:ln w="12700">
            <a:solidFill>
              <a:srgbClr val="B7645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3063240" y="1810512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000" b="1">
                <a:solidFill>
                  <a:schemeClr val="bg1"/>
                </a:solidFill>
              </a:rPr>
              <a:t>JEDNAKOST</a:t>
            </a:r>
          </a:p>
        </p:txBody>
      </p:sp>
      <p:sp>
        <p:nvSpPr>
          <p:cNvPr id="11" name="Text 9"/>
          <p:cNvSpPr/>
          <p:nvPr/>
        </p:nvSpPr>
        <p:spPr>
          <a:xfrm>
            <a:off x="3127248" y="2578608"/>
            <a:ext cx="1609344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sz="2000" b="1">
                <a:solidFill>
                  <a:schemeClr val="bg1"/>
                </a:solidFill>
              </a:rPr>
              <a:t>pravedan tretman i prilike</a:t>
            </a:r>
          </a:p>
        </p:txBody>
      </p:sp>
      <p:sp>
        <p:nvSpPr>
          <p:cNvPr id="12" name="Shape 10"/>
          <p:cNvSpPr/>
          <p:nvPr/>
        </p:nvSpPr>
        <p:spPr>
          <a:xfrm>
            <a:off x="5257800" y="1417320"/>
            <a:ext cx="2011680" cy="3108960"/>
          </a:xfrm>
          <a:prstGeom prst="roundRect">
            <a:avLst>
              <a:gd name="adj" fmla="val 3636"/>
            </a:avLst>
          </a:prstGeom>
          <a:solidFill>
            <a:srgbClr val="0F5D64"/>
          </a:solidFill>
          <a:ln w="12700">
            <a:solidFill>
              <a:srgbClr val="0F5D6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5394960" y="1810512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000" b="1">
                <a:solidFill>
                  <a:schemeClr val="bg1"/>
                </a:solidFill>
              </a:rPr>
              <a:t>AUTONOMIJA</a:t>
            </a:r>
          </a:p>
        </p:txBody>
      </p:sp>
      <p:sp>
        <p:nvSpPr>
          <p:cNvPr id="14" name="Text 12"/>
          <p:cNvSpPr/>
          <p:nvPr/>
        </p:nvSpPr>
        <p:spPr>
          <a:xfrm>
            <a:off x="5458968" y="2578608"/>
            <a:ext cx="1609344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sz="2000" b="1">
                <a:solidFill>
                  <a:schemeClr val="bg1"/>
                </a:solidFill>
              </a:rPr>
              <a:t>glas, izbor i lične granice</a:t>
            </a:r>
          </a:p>
        </p:txBody>
      </p:sp>
      <p:sp>
        <p:nvSpPr>
          <p:cNvPr id="15" name="Shape 13"/>
          <p:cNvSpPr/>
          <p:nvPr/>
        </p:nvSpPr>
        <p:spPr>
          <a:xfrm>
            <a:off x="7589520" y="1417320"/>
            <a:ext cx="2011680" cy="3108960"/>
          </a:xfrm>
          <a:prstGeom prst="roundRect">
            <a:avLst>
              <a:gd name="adj" fmla="val 3636"/>
            </a:avLst>
          </a:prstGeom>
          <a:solidFill>
            <a:srgbClr val="B76455"/>
          </a:solidFill>
          <a:ln w="12700">
            <a:solidFill>
              <a:srgbClr val="B7645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/>
          <p:nvPr/>
        </p:nvSpPr>
        <p:spPr>
          <a:xfrm>
            <a:off x="7726680" y="1810512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000" b="1">
                <a:solidFill>
                  <a:schemeClr val="bg1"/>
                </a:solidFill>
              </a:rPr>
              <a:t>GRANICE</a:t>
            </a:r>
          </a:p>
        </p:txBody>
      </p:sp>
      <p:sp>
        <p:nvSpPr>
          <p:cNvPr id="17" name="Text 15"/>
          <p:cNvSpPr/>
          <p:nvPr/>
        </p:nvSpPr>
        <p:spPr>
          <a:xfrm>
            <a:off x="7790688" y="2578608"/>
            <a:ext cx="1609344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sz="2000" b="1">
                <a:solidFill>
                  <a:schemeClr val="bg1"/>
                </a:solidFill>
              </a:rPr>
              <a:t>jasne uloge i bezbedne prakse</a:t>
            </a:r>
          </a:p>
        </p:txBody>
      </p:sp>
      <p:sp>
        <p:nvSpPr>
          <p:cNvPr id="18" name="Shape 16"/>
          <p:cNvSpPr/>
          <p:nvPr/>
        </p:nvSpPr>
        <p:spPr>
          <a:xfrm>
            <a:off x="9921240" y="1417320"/>
            <a:ext cx="2011680" cy="3108960"/>
          </a:xfrm>
          <a:prstGeom prst="roundRect">
            <a:avLst>
              <a:gd name="adj" fmla="val 3636"/>
            </a:avLst>
          </a:prstGeom>
          <a:solidFill>
            <a:srgbClr val="0F5D64"/>
          </a:solidFill>
          <a:ln w="12700">
            <a:solidFill>
              <a:srgbClr val="0F5D6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10058400" y="1810512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000" b="1">
                <a:solidFill>
                  <a:schemeClr val="bg1"/>
                </a:solidFill>
              </a:rPr>
              <a:t>BEZBEDNOST</a:t>
            </a:r>
          </a:p>
        </p:txBody>
      </p:sp>
      <p:sp>
        <p:nvSpPr>
          <p:cNvPr id="20" name="Text 18"/>
          <p:cNvSpPr/>
          <p:nvPr/>
        </p:nvSpPr>
        <p:spPr>
          <a:xfrm>
            <a:off x="10122408" y="2578608"/>
            <a:ext cx="1609344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sz="2000" b="1">
                <a:solidFill>
                  <a:schemeClr val="bg1"/>
                </a:solidFill>
              </a:rPr>
              <a:t>dobrobit ispred učinka po svaku cenu</a:t>
            </a:r>
          </a:p>
        </p:txBody>
      </p:sp>
      <p:sp>
        <p:nvSpPr>
          <p:cNvPr id="21" name="Text 19"/>
          <p:cNvSpPr/>
          <p:nvPr/>
        </p:nvSpPr>
        <p:spPr>
          <a:xfrm>
            <a:off x="914400" y="5303520"/>
            <a:ext cx="10287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000"/>
              <a:t>Identitet tima oblikuje ono što se ponavlja, nagrađuje i pokazuje primerom.</a:t>
            </a:r>
          </a:p>
        </p:txBody>
      </p:sp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1CA3BD47-14DD-3449-BF0B-D8AFABDE0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100" y="6176935"/>
            <a:ext cx="12192000" cy="701040"/>
          </a:xfrm>
          <a:prstGeom prst="rect">
            <a:avLst/>
          </a:prstGeom>
        </p:spPr>
      </p:pic>
      <p:sp>
        <p:nvSpPr>
          <p:cNvPr id="25" name="Shape 0">
            <a:extLst>
              <a:ext uri="{FF2B5EF4-FFF2-40B4-BE49-F238E27FC236}">
                <a16:creationId xmlns:a16="http://schemas.microsoft.com/office/drawing/2014/main" id="{532D3990-8D74-4AF1-641D-81FBB45543CE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>
            <a:extLst>
              <a:ext uri="{FF2B5EF4-FFF2-40B4-BE49-F238E27FC236}">
                <a16:creationId xmlns:a16="http://schemas.microsoft.com/office/drawing/2014/main" id="{3BB9527C-F750-A842-AE82-D1F5C2456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062" y="2227602"/>
            <a:ext cx="2505075" cy="5429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F75253-7E20-9C10-3AE5-7E9B458C02AB}"/>
              </a:ext>
            </a:extLst>
          </p:cNvPr>
          <p:cNvSpPr txBox="1"/>
          <p:nvPr/>
        </p:nvSpPr>
        <p:spPr>
          <a:xfrm>
            <a:off x="3061362" y="3210311"/>
            <a:ext cx="60945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/>
              <a:t>Finansirano sredstvima Evropske unije. Izneti stavovi i mišljenja pripadaju isključivo autoru/autorima i ne odražavaju nužno stavove Evropske unije ili Evropske izvršne agencije za obrazovanje i kulturu (EACEA). Ni Evropska unija ni EACEA ne mogu se smatrati odgovornima za njih.</a:t>
            </a:r>
          </a:p>
        </p:txBody>
      </p:sp>
    </p:spTree>
    <p:extLst>
      <p:ext uri="{BB962C8B-B14F-4D97-AF65-F5344CB8AC3E}">
        <p14:creationId xmlns:p14="http://schemas.microsoft.com/office/powerpoint/2010/main" val="256331810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Office 2013 - 2022">
  <a:themeElements>
    <a:clrScheme name="Θέμα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46</TotalTime>
  <Words>1580</Words>
  <Application>Microsoft Macintosh PowerPoint</Application>
  <PresentationFormat>Widescreen</PresentationFormat>
  <Paragraphs>183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Θέμα Office 2013 - 2022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CoViS – Combating Violence in Sport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CoViS Module 1: Recognising Harassment in Sport</dc:title>
  <dc:subject>Module 1: Recognising Harassment in Sport</dc:subject>
  <dc:creator>CoViS Project Consortium</dc:creator>
  <cp:lastModifiedBy>Dikic Nenad</cp:lastModifiedBy>
  <cp:revision>12</cp:revision>
  <dcterms:created xsi:type="dcterms:W3CDTF">2026-08-08T12:19:18Z</dcterms:created>
  <dcterms:modified xsi:type="dcterms:W3CDTF">2026-09-23T13:45:39Z</dcterms:modified>
</cp:coreProperties>
</file>