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60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2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Otvoriti jednostavnom porukom: ovaj modul govori o ranom prepoznavanju zabrinutosti, a ne o dokazivanju krivice.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Naglasiti razliku između prepoznavanja i istrage.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E9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vector_illustration_style_scene_in_a_soft.png"/>
          <p:cNvPicPr>
            <a:picLocks noChangeAspect="1"/>
          </p:cNvPicPr>
          <p:nvPr/>
        </p:nvPicPr>
        <p:blipFill>
          <a:blip r:embed="rId3"/>
          <a:srcRect l="22723" r="22723"/>
          <a:stretch/>
        </p:blipFill>
        <p:spPr>
          <a:xfrm>
            <a:off x="5541264" y="0"/>
            <a:ext cx="6647688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400" b="1">
                <a:solidFill>
                  <a:srgbClr val="A64F4F"/>
                </a:solidFill>
                <a:latin typeface="Arial"/>
              </a:rPr>
              <a:t>CoViS Modul 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900" b="1">
                <a:solidFill>
                  <a:srgbClr val="1F2933"/>
                </a:solidFill>
                <a:latin typeface="Arial"/>
              </a:rPr>
              <a:t>Prepoznavanje</a:t>
            </a:r>
            <a:endParaRPr lang="en-US" sz="3900" dirty="0"/>
          </a:p>
          <a:p>
            <a:r>
              <a:rPr sz="3900" b="1">
                <a:solidFill>
                  <a:srgbClr val="1F2933"/>
                </a:solidFill>
                <a:latin typeface="Arial"/>
              </a:rPr>
              <a:t>nasilja</a:t>
            </a:r>
          </a:p>
          <a:p>
            <a:r>
              <a:rPr sz="3900" b="1">
                <a:solidFill>
                  <a:srgbClr val="1F2933"/>
                </a:solidFill>
                <a:latin typeface="Arial"/>
              </a:rPr>
              <a:t>u sportu</a:t>
            </a:r>
          </a:p>
        </p:txBody>
      </p:sp>
      <p:sp>
        <p:nvSpPr>
          <p:cNvPr id="7" name="Text 4"/>
          <p:cNvSpPr/>
          <p:nvPr/>
        </p:nvSpPr>
        <p:spPr>
          <a:xfrm>
            <a:off x="914400" y="3611880"/>
            <a:ext cx="4389120" cy="125668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sz="2000">
                <a:solidFill>
                  <a:srgbClr val="5E6770"/>
                </a:solidFill>
                <a:latin typeface="Arial"/>
              </a:rPr>
              <a:t>Razumevanje seksualnog uznemiravanja, kršenja granica, groominga i zloupotrebe moći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r>
              <a:rPr sz="900">
                <a:solidFill>
                  <a:srgbClr val="666666"/>
                </a:solidFill>
                <a:latin typeface="Arial"/>
              </a:rPr>
              <a:t>1</a:t>
            </a:r>
            <a:endParaRPr lang="en-US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Zašto je prepoznavanje važno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76656" y="5957126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>
                <a:solidFill>
                  <a:srgbClr val="5E6770"/>
                </a:solidFill>
                <a:latin typeface="Arial"/>
              </a:rPr>
              <a:t>Uznemiravanje se često razvija postepeno, a ne kao jedan očigledan događaj.</a:t>
            </a:r>
            <a:endParaRPr lang="en-US" sz="2000" dirty="0"/>
          </a:p>
        </p:txBody>
      </p:sp>
      <p:pic>
        <p:nvPicPr>
          <p:cNvPr id="5" name="Image 0" descr="/mnt/data/a_wide_naturalistic_indoor_sports_facility_gym.png"/>
          <p:cNvPicPr>
            <a:picLocks noChangeAspect="1"/>
          </p:cNvPicPr>
          <p:nvPr/>
        </p:nvPicPr>
        <p:blipFill>
          <a:blip r:embed="rId3"/>
          <a:srcRect l="18733" r="18733"/>
          <a:stretch/>
        </p:blipFill>
        <p:spPr>
          <a:xfrm>
            <a:off x="6537960" y="1234440"/>
            <a:ext cx="5029200" cy="4526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059466"/>
            <a:ext cx="59732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sz="2700" b="1">
                <a:solidFill>
                  <a:srgbClr val="A64F4F"/>
                </a:solidFill>
                <a:latin typeface="Arial"/>
              </a:rPr>
              <a:t>Prepoznavanje počinje pre dokazivanja.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914400" y="1664113"/>
            <a:ext cx="5349240" cy="115036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 algn="l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Sport se zasniva na poverenju, timskom radu, putovanjima, fizičkom vođenju i bliskoj saradnji.</a:t>
            </a:r>
          </a:p>
          <a:p>
            <a:pPr algn="l"/>
            <a:endParaRPr>
              <a:solidFill>
                <a:srgbClr val="111111"/>
              </a:solidFill>
              <a:latin typeface="Arial"/>
            </a:endParaRPr>
          </a:p>
          <a:p>
            <a:pPr algn="l"/>
            <a:r>
              <a:rPr>
                <a:solidFill>
                  <a:srgbClr val="111111"/>
                </a:solidFill>
                <a:latin typeface="Arial"/>
              </a:rPr>
              <a:t>Upravo te karakteristike mogu otežati prepoznavanje neprimerenog ponašanja.</a:t>
            </a:r>
          </a:p>
        </p:txBody>
      </p:sp>
      <p:sp>
        <p:nvSpPr>
          <p:cNvPr id="8" name="Text 5"/>
          <p:cNvSpPr/>
          <p:nvPr/>
        </p:nvSpPr>
        <p:spPr>
          <a:xfrm>
            <a:off x="914400" y="324612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234440" y="3210052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sz="1900">
                <a:solidFill>
                  <a:srgbClr val="111111"/>
                </a:solidFill>
                <a:latin typeface="Arial"/>
              </a:rPr>
              <a:t>Uočiti ono što je viđeno, čuto, primljeno ili povereno.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914400" y="3741674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234440" y="37627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Razmotriti zašto ponašanje deluje nebezbedno ili neprimereno.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914400" y="418160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1234440" y="4363180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Ne istraživati i ne odlučivati o krivici samostalno.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914400" y="4677156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234440" y="4857941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sz="1900">
                <a:solidFill>
                  <a:srgbClr val="111111"/>
                </a:solidFill>
                <a:latin typeface="Arial"/>
              </a:rPr>
              <a:t>Obezbediti da zabrinutost ne bude ignorisana.</a:t>
            </a:r>
            <a:endParaRPr lang="en-US" sz="19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869790C6-3180-6E20-C0A8-B8795384C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85F9B02B-C5E6-A1C0-1218-92E46920A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Šta pokazuju CoViS dokazi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>
                <a:solidFill>
                  <a:srgbClr val="5E6770"/>
                </a:solidFill>
                <a:latin typeface="Arial"/>
              </a:rPr>
              <a:t>Nalazi iz uzorka nisu nacionalne procene prevalencije, ali jasno ukazuju na obrazovne potrebe.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325880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BF7F7"/>
          </a:solidFill>
          <a:ln w="8890">
            <a:solidFill>
              <a:srgbClr val="FBF7F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078992" y="149047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50.0%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2606040" y="1527048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sz="1550" b="1">
                <a:solidFill>
                  <a:srgbClr val="1F2933"/>
                </a:solidFill>
                <a:latin typeface="Arial"/>
              </a:rPr>
              <a:t>prijavilo je izloženost najmanje jednom obliku seksualizovanog ponašanja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309360" y="1325880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6565392" y="149047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48.9%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8092440" y="1527048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sz="1550" b="1">
                <a:solidFill>
                  <a:srgbClr val="1F2933"/>
                </a:solidFill>
                <a:latin typeface="Arial"/>
              </a:rPr>
              <a:t>dobijalo je komentare o telu, odeći, bračnom statusu ili seksualnosti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22960" y="2542032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1078992" y="2706624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44.0%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2606040" y="2743200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sz="1550" b="1">
                <a:solidFill>
                  <a:srgbClr val="1F2933"/>
                </a:solidFill>
                <a:latin typeface="Arial"/>
              </a:rPr>
              <a:t>prijavilo je uvrede ili podsmešljive komentare zasnovane na polu ili rodu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309360" y="2542032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BF7F7"/>
          </a:solidFill>
          <a:ln w="8890">
            <a:solidFill>
              <a:srgbClr val="FBF7F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6565392" y="2706624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22.3%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8092440" y="2743200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sz="1550" b="1">
                <a:solidFill>
                  <a:srgbClr val="1F2933"/>
                </a:solidFill>
                <a:latin typeface="Arial"/>
              </a:rPr>
              <a:t>prijavilo je neželjeno ili neprimereno fizičko dodirivanje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22960" y="3758184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BF7F7"/>
          </a:solidFill>
          <a:ln w="8890">
            <a:solidFill>
              <a:srgbClr val="FBF7F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8" name="Text 16"/>
          <p:cNvSpPr/>
          <p:nvPr/>
        </p:nvSpPr>
        <p:spPr>
          <a:xfrm>
            <a:off x="1078992" y="39227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14.7%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2606040" y="3959352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sz="1550" b="1">
                <a:solidFill>
                  <a:srgbClr val="1F2933"/>
                </a:solidFill>
                <a:latin typeface="Arial"/>
              </a:rPr>
              <a:t>prijavilo je seksualne primedbe, agresivne pozive ili neželjene fotografije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309360" y="3758184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1" name="Text 19"/>
          <p:cNvSpPr/>
          <p:nvPr/>
        </p:nvSpPr>
        <p:spPr>
          <a:xfrm>
            <a:off x="6565392" y="39227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12.0%</a:t>
            </a:r>
            <a:endParaRPr lang="en-US" sz="2700" dirty="0"/>
          </a:p>
        </p:txBody>
      </p:sp>
      <p:sp>
        <p:nvSpPr>
          <p:cNvPr id="22" name="Text 20"/>
          <p:cNvSpPr/>
          <p:nvPr/>
        </p:nvSpPr>
        <p:spPr>
          <a:xfrm>
            <a:off x="8092440" y="3959352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sz="1426" b="1">
                <a:solidFill>
                  <a:srgbClr val="1F2933"/>
                </a:solidFill>
                <a:latin typeface="Arial"/>
              </a:rPr>
              <a:t>prijavilo je seksualnu ucenu ili prinudu na seksualni kontakt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77238" y="5105548"/>
            <a:ext cx="10332719" cy="6519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sz="2000" b="1">
                <a:solidFill>
                  <a:srgbClr val="1F2933"/>
                </a:solidFill>
                <a:latin typeface="Arial"/>
              </a:rPr>
              <a:t>Ključna nastavna poruka: svakodnevni komentari, podsmevanje i testiranje granica</a:t>
            </a:r>
          </a:p>
          <a:p>
            <a:pPr algn="ctr"/>
            <a:r>
              <a:rPr sz="2000" b="1">
                <a:solidFill>
                  <a:srgbClr val="1F2933"/>
                </a:solidFill>
                <a:latin typeface="Arial"/>
              </a:rPr>
              <a:t>mogu biti prvi vidljivi znaci obrasca.</a:t>
            </a:r>
          </a:p>
        </p:txBody>
      </p:sp>
      <p:sp>
        <p:nvSpPr>
          <p:cNvPr id="24" name="Text 22"/>
          <p:cNvSpPr/>
          <p:nvPr/>
        </p:nvSpPr>
        <p:spPr>
          <a:xfrm>
            <a:off x="603504" y="5982928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400" i="1">
                <a:solidFill>
                  <a:srgbClr val="777777"/>
                </a:solidFill>
                <a:latin typeface="Arial"/>
              </a:rPr>
              <a:t>CoViS analiza potreba, 2026 — nalazi iz uzorka.</a:t>
            </a:r>
            <a:endParaRPr lang="en-US" sz="1400" dirty="0"/>
          </a:p>
        </p:txBody>
      </p:sp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CCADEE45-E945-6386-C38E-43B49B287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392" y="6158708"/>
            <a:ext cx="12192000" cy="6992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Kako uznemiravanje može izgledati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68680" y="150876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BF7F7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124712" y="169164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>
                <a:solidFill>
                  <a:srgbClr val="A64F4F"/>
                </a:solidFill>
                <a:latin typeface="Arial"/>
              </a:rPr>
              <a:t>VERBALNO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124712" y="203911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1750">
                <a:solidFill>
                  <a:srgbClr val="111111"/>
                </a:solidFill>
                <a:latin typeface="Arial"/>
              </a:rPr>
              <a:t>„Lepo telo. Viđaš li se s nekim?”</a:t>
            </a:r>
            <a:endParaRPr lang="en-US" sz="1750" dirty="0"/>
          </a:p>
          <a:p>
            <a:r>
              <a:rPr sz="1750">
                <a:solidFill>
                  <a:srgbClr val="111111"/>
                </a:solidFill>
                <a:latin typeface="Arial"/>
              </a:rPr>
              <a:t>Ponavlja se i nakon pokazane nelagodnosti.</a:t>
            </a:r>
          </a:p>
        </p:txBody>
      </p:sp>
      <p:sp>
        <p:nvSpPr>
          <p:cNvPr id="8" name="Shape 6"/>
          <p:cNvSpPr/>
          <p:nvPr/>
        </p:nvSpPr>
        <p:spPr>
          <a:xfrm>
            <a:off x="868680" y="324612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5F5F5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1124712" y="342900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>
                <a:solidFill>
                  <a:srgbClr val="A64F4F"/>
                </a:solidFill>
                <a:latin typeface="Arial"/>
              </a:rPr>
              <a:t>NEVERBALNO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124712" y="377647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sz="1750">
                <a:solidFill>
                  <a:srgbClr val="111111"/>
                </a:solidFill>
                <a:latin typeface="Arial"/>
              </a:rPr>
              <a:t>Ponovljeno zurenje, seksualni gestovi, pokazivanje slika ili fotografisanje bez dozvole.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6355080" y="150876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BF7F7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6611112" y="169164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>
                <a:solidFill>
                  <a:srgbClr val="A64F4F"/>
                </a:solidFill>
                <a:latin typeface="Arial"/>
              </a:rPr>
              <a:t>FIZIČKO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11112" y="203911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1750">
                <a:solidFill>
                  <a:srgbClr val="111111"/>
                </a:solidFill>
                <a:latin typeface="Arial"/>
              </a:rPr>
              <a:t>Sportista se povuče, ali se osoba približava i ponovo ga dodiruje.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6355080" y="324612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5F5F5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6611112" y="342900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700" b="1">
                <a:solidFill>
                  <a:srgbClr val="A64F4F"/>
                </a:solidFill>
                <a:latin typeface="Arial"/>
              </a:rPr>
              <a:t>DIGITALNO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611112" y="377647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1750">
                <a:solidFill>
                  <a:srgbClr val="111111"/>
                </a:solidFill>
                <a:latin typeface="Arial"/>
              </a:rPr>
              <a:t>„Pošalji mi fotografiju. Koristi poruke koje nestaju — niko drugi ne mora da zna.”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1097280" y="4983480"/>
            <a:ext cx="10058400" cy="6083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b="1">
                <a:solidFill>
                  <a:srgbClr val="A64F4F"/>
                </a:solidFill>
                <a:latin typeface="Arial"/>
              </a:rPr>
              <a:t>Značenje zavisi od konteksta, ponavljanja, tajnosti, neravnoteže moći i sposobnosti sportiste da odbije.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09600" y="5824728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400" i="1">
                <a:solidFill>
                  <a:srgbClr val="777777"/>
                </a:solidFill>
                <a:latin typeface="Arial"/>
              </a:rPr>
              <a:t>CoViS Modul 1: ilustrativni primeri za obuku prepoznavanja.</a:t>
            </a:r>
            <a:endParaRPr lang="en-US" sz="1400" dirty="0"/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E067DF33-0C54-2377-B5D2-942A65BAB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87" y="6183966"/>
            <a:ext cx="12192000" cy="6992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Granice, grooming i moć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>
                <a:solidFill>
                  <a:srgbClr val="5E6770"/>
                </a:solidFill>
                <a:latin typeface="Arial"/>
              </a:rPr>
              <a:t>Tri pojma koja pomažu da se razume zašto sportisti možda ne osećaju da mogu slobodno da odbiju.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68680" y="1325880"/>
            <a:ext cx="3429000" cy="3703320"/>
          </a:xfrm>
          <a:prstGeom prst="roundRect">
            <a:avLst>
              <a:gd name="adj" fmla="val 1600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143000" y="160020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sz="2600" b="1">
                <a:solidFill>
                  <a:srgbClr val="A64F4F"/>
                </a:solidFill>
                <a:latin typeface="Arial"/>
              </a:rPr>
              <a:t>Kršenje</a:t>
            </a:r>
            <a:endParaRPr lang="en-US" sz="2600" dirty="0"/>
          </a:p>
          <a:p>
            <a:pPr algn="l"/>
            <a:r>
              <a:rPr sz="2600" b="1">
                <a:solidFill>
                  <a:srgbClr val="A64F4F"/>
                </a:solidFill>
                <a:latin typeface="Arial"/>
              </a:rPr>
              <a:t>granica</a:t>
            </a:r>
          </a:p>
        </p:txBody>
      </p:sp>
      <p:sp>
        <p:nvSpPr>
          <p:cNvPr id="7" name="Text 5"/>
          <p:cNvSpPr/>
          <p:nvPr/>
        </p:nvSpPr>
        <p:spPr>
          <a:xfrm>
            <a:off x="1143000" y="2487168"/>
            <a:ext cx="278892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sz="1800">
                <a:solidFill>
                  <a:srgbClr val="111111"/>
                </a:solidFill>
                <a:latin typeface="Arial"/>
              </a:rPr>
              <a:t>Ponašanje koje prelazi granice primerene ulozi i stvara rizik, konfuziju ili zavisnost.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43000" y="4023360"/>
            <a:ext cx="27889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85000" lnSpcReduction="10000"/>
          </a:bodyPr>
          <a:lstStyle/>
          <a:p>
            <a:pPr marL="0" indent="0" algn="l">
              <a:buNone/>
            </a:pPr>
            <a:r>
              <a:rPr sz="1700">
                <a:solidFill>
                  <a:srgbClr val="5E6770"/>
                </a:solidFill>
                <a:latin typeface="Arial"/>
              </a:rPr>
              <a:t>Primer: ponovljene privatne poruke bez jasne sportske svrhe.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434840" y="1325880"/>
            <a:ext cx="3429000" cy="3703320"/>
          </a:xfrm>
          <a:prstGeom prst="roundRect">
            <a:avLst>
              <a:gd name="adj" fmla="val 1600"/>
            </a:avLst>
          </a:prstGeom>
          <a:solidFill>
            <a:srgbClr val="F5F5F5"/>
          </a:solidFill>
          <a:ln w="8890">
            <a:solidFill>
              <a:srgbClr val="E1E1E1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0" name="Text 8"/>
          <p:cNvSpPr/>
          <p:nvPr/>
        </p:nvSpPr>
        <p:spPr>
          <a:xfrm>
            <a:off x="4709160" y="16002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sz="2600" b="1">
                <a:solidFill>
                  <a:srgbClr val="A64F4F"/>
                </a:solidFill>
                <a:latin typeface="Arial"/>
              </a:rPr>
              <a:t>Grooming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709160" y="2304288"/>
            <a:ext cx="278892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pPr marL="0" indent="0" algn="l">
              <a:buNone/>
            </a:pPr>
            <a:r>
              <a:rPr sz="2000">
                <a:solidFill>
                  <a:srgbClr val="111111"/>
                </a:solidFill>
                <a:latin typeface="Arial"/>
              </a:rPr>
              <a:t>Postepen proces: pristup i poverenje → poseban tretman → izolacija → tajnost → testiranje granica → eskalacija.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709160" y="4114800"/>
            <a:ext cx="27889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85000" lnSpcReduction="10000"/>
          </a:bodyPr>
          <a:lstStyle/>
          <a:p>
            <a:pPr marL="0" indent="0" algn="l">
              <a:buNone/>
            </a:pPr>
            <a:r>
              <a:rPr sz="1700">
                <a:solidFill>
                  <a:srgbClr val="5E6770"/>
                </a:solidFill>
                <a:latin typeface="Arial"/>
              </a:rPr>
              <a:t>Zabrinutost raste kada ponašanja formiraju ponavljajući obrazac.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001000" y="1325880"/>
            <a:ext cx="3429000" cy="3703320"/>
          </a:xfrm>
          <a:prstGeom prst="roundRect">
            <a:avLst>
              <a:gd name="adj" fmla="val 1600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4" name="Text 12"/>
          <p:cNvSpPr/>
          <p:nvPr/>
        </p:nvSpPr>
        <p:spPr>
          <a:xfrm>
            <a:off x="8275320" y="160020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sz="2600" b="1">
                <a:solidFill>
                  <a:srgbClr val="A64F4F"/>
                </a:solidFill>
                <a:latin typeface="Arial"/>
              </a:rPr>
              <a:t>Zloupotreba</a:t>
            </a:r>
            <a:endParaRPr lang="en-US" sz="2600" dirty="0"/>
          </a:p>
          <a:p>
            <a:pPr algn="l"/>
            <a:r>
              <a:rPr sz="2600" b="1">
                <a:solidFill>
                  <a:srgbClr val="A64F4F"/>
                </a:solidFill>
                <a:latin typeface="Arial"/>
              </a:rPr>
              <a:t>moći</a:t>
            </a:r>
          </a:p>
        </p:txBody>
      </p:sp>
      <p:sp>
        <p:nvSpPr>
          <p:cNvPr id="15" name="Text 13"/>
          <p:cNvSpPr/>
          <p:nvPr/>
        </p:nvSpPr>
        <p:spPr>
          <a:xfrm>
            <a:off x="8275320" y="2487168"/>
            <a:ext cx="2788920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sz="1700">
                <a:solidFill>
                  <a:srgbClr val="111111"/>
                </a:solidFill>
                <a:latin typeface="Arial"/>
              </a:rPr>
              <a:t>Moć može proisteći iz selekcije, putovanja, ugovora, medicinske nege, uslova treninga ili napredovanja u karijeri.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275320" y="4069080"/>
            <a:ext cx="2788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85000" lnSpcReduction="10000"/>
          </a:bodyPr>
          <a:lstStyle/>
          <a:p>
            <a:pPr marL="0" indent="0" algn="l">
              <a:buNone/>
            </a:pPr>
            <a:r>
              <a:rPr sz="1700">
                <a:solidFill>
                  <a:srgbClr val="5E6770"/>
                </a:solidFill>
                <a:latin typeface="Arial"/>
              </a:rPr>
              <a:t>Ključno pitanje: da li je sportista mogao slobodno da kaže ne?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48640" y="5613883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400" i="1">
                <a:solidFill>
                  <a:srgbClr val="777777"/>
                </a:solidFill>
                <a:latin typeface="Arial"/>
              </a:rPr>
              <a:t>IOC konsenzus izjava 2024; IOC Safeguarding Toolkit; CoViS analiza potreba.</a:t>
            </a:r>
            <a:endParaRPr lang="en-US" sz="1400" dirty="0"/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E27F9828-EA20-CB1F-71A3-A8A484B88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392" y="6155467"/>
            <a:ext cx="12192000" cy="6992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Zašto može biti teško prepoznati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2000">
                <a:solidFill>
                  <a:srgbClr val="5E6770"/>
                </a:solidFill>
                <a:latin typeface="Arial"/>
              </a:rPr>
              <a:t>Sportska kultura može normalizovati ponašanje koje treba preispitati.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68680" y="1325880"/>
            <a:ext cx="4754880" cy="3566160"/>
          </a:xfrm>
          <a:prstGeom prst="roundRect">
            <a:avLst>
              <a:gd name="adj" fmla="val 1538"/>
            </a:avLst>
          </a:prstGeom>
          <a:solidFill>
            <a:srgbClr val="F5F5F5"/>
          </a:solidFill>
          <a:ln w="8890">
            <a:solidFill>
              <a:srgbClr val="E4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143000" y="160020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sz="2400" b="1">
                <a:solidFill>
                  <a:srgbClr val="A64F4F"/>
                </a:solidFill>
                <a:latin typeface="Arial"/>
              </a:rPr>
              <a:t>Podsmevanje nije bezazleno</a:t>
            </a:r>
            <a:endParaRPr lang="en-US" sz="2400" dirty="0"/>
          </a:p>
          <a:p>
            <a:pPr algn="l"/>
            <a:r>
              <a:rPr sz="2400" b="1">
                <a:solidFill>
                  <a:srgbClr val="A64F4F"/>
                </a:solidFill>
                <a:latin typeface="Arial"/>
              </a:rPr>
              <a:t>samo zato što se naziva „šalom”.</a:t>
            </a:r>
          </a:p>
        </p:txBody>
      </p:sp>
      <p:sp>
        <p:nvSpPr>
          <p:cNvPr id="7" name="Text 5"/>
          <p:cNvSpPr/>
          <p:nvPr/>
        </p:nvSpPr>
        <p:spPr>
          <a:xfrm>
            <a:off x="1143000" y="2770632"/>
            <a:ext cx="416052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sz="2100">
                <a:solidFill>
                  <a:srgbClr val="111111"/>
                </a:solidFill>
                <a:latin typeface="Arial"/>
              </a:rPr>
              <a:t>Primeri: „Bacaš kao devojčica.”</a:t>
            </a:r>
            <a:endParaRPr lang="en-US" sz="2100" dirty="0"/>
          </a:p>
          <a:p>
            <a:pPr algn="l"/>
            <a:r>
              <a:rPr sz="2100">
                <a:solidFill>
                  <a:srgbClr val="111111"/>
                </a:solidFill>
                <a:latin typeface="Arial"/>
              </a:rPr>
              <a:t>„Ovo je muški sport.”</a:t>
            </a:r>
          </a:p>
          <a:p>
            <a:pPr algn="l"/>
            <a:r>
              <a:rPr sz="2100">
                <a:solidFill>
                  <a:srgbClr val="111111"/>
                </a:solidFill>
                <a:latin typeface="Arial"/>
              </a:rPr>
              <a:t>„Prestani da budeš tako emotivan/emotivna.”</a:t>
            </a:r>
          </a:p>
          <a:p>
            <a:pPr algn="l"/>
            <a:r>
              <a:rPr sz="2100">
                <a:solidFill>
                  <a:srgbClr val="111111"/>
                </a:solidFill>
                <a:latin typeface="Arial"/>
              </a:rPr>
              <a:t>„Opusti se, to je bila samo šala.”</a:t>
            </a:r>
          </a:p>
        </p:txBody>
      </p:sp>
      <p:sp>
        <p:nvSpPr>
          <p:cNvPr id="8" name="Shape 6"/>
          <p:cNvSpPr/>
          <p:nvPr/>
        </p:nvSpPr>
        <p:spPr>
          <a:xfrm>
            <a:off x="6035040" y="1325880"/>
            <a:ext cx="5303520" cy="3566160"/>
          </a:xfrm>
          <a:prstGeom prst="roundRect">
            <a:avLst>
              <a:gd name="adj" fmla="val 1538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6355080" y="1600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l">
              <a:buNone/>
            </a:pPr>
            <a:r>
              <a:rPr sz="2300" b="1">
                <a:solidFill>
                  <a:srgbClr val="A64F4F"/>
                </a:solidFill>
                <a:latin typeface="Arial"/>
              </a:rPr>
              <a:t>To postaje safeguarding zabrinutost kada…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6400800" y="23957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720840" y="2414016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2000">
                <a:solidFill>
                  <a:srgbClr val="111111"/>
                </a:solidFill>
                <a:latin typeface="Arial"/>
              </a:rPr>
              <a:t>ponižava ili cilja identitet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00800" y="278892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720840" y="2807208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2000">
                <a:solidFill>
                  <a:srgbClr val="111111"/>
                </a:solidFill>
                <a:latin typeface="Arial"/>
              </a:rPr>
              <a:t>ponavlja se ili eskalira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00800" y="318211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720840" y="3200400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2000">
                <a:solidFill>
                  <a:srgbClr val="111111"/>
                </a:solidFill>
                <a:latin typeface="Arial"/>
              </a:rPr>
              <a:t>koristi neravnotežu moći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00800" y="3575304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720840" y="3593592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sz="2000">
                <a:solidFill>
                  <a:srgbClr val="111111"/>
                </a:solidFill>
                <a:latin typeface="Arial"/>
              </a:rPr>
              <a:t>nastavlja se nakon pokazane nelagodnosti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063240" y="5230368"/>
            <a:ext cx="7452360" cy="749808"/>
          </a:xfrm>
          <a:prstGeom prst="roundRect">
            <a:avLst>
              <a:gd name="adj" fmla="val 7317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9" name="Text 17"/>
          <p:cNvSpPr/>
          <p:nvPr/>
        </p:nvSpPr>
        <p:spPr>
          <a:xfrm>
            <a:off x="3319272" y="539496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44.0%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4480560" y="5321808"/>
            <a:ext cx="6035040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sz="1550" b="1">
                <a:solidFill>
                  <a:srgbClr val="1F2933"/>
                </a:solidFill>
                <a:latin typeface="Arial"/>
              </a:rPr>
              <a:t>prijavilo je uvrede ili podsmešljive komentare zasnovane na polu ili rodu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609600" y="6053328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830" i="1">
                <a:solidFill>
                  <a:srgbClr val="777777"/>
                </a:solidFill>
                <a:latin typeface="Arial"/>
              </a:rPr>
              <a:t>CoViS analiza potreba, 2026; CoViS Modul 1 — objašnjenje podsmevanja.</a:t>
            </a:r>
            <a:endParaRPr lang="en-US" sz="830" dirty="0"/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16A8BA0A-3FC8-AFE7-23F4-11EE43289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" y="6157310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920" y="0"/>
            <a:ext cx="2926080" cy="6400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78240" y="0"/>
            <a:ext cx="975360" cy="6858000"/>
          </a:xfrm>
          <a:prstGeom prst="rect">
            <a:avLst/>
          </a:prstGeom>
          <a:solidFill>
            <a:srgbClr val="F8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D5794F7-BCA5-5B46-FE00-AC2EC4FFC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16825"/>
            <a:ext cx="12192000" cy="7006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" y="530352"/>
            <a:ext cx="9098280" cy="525780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20040" y="731520"/>
            <a:ext cx="54864" cy="621792"/>
          </a:xfrm>
          <a:prstGeom prst="rect">
            <a:avLst/>
          </a:prstGeom>
          <a:solidFill>
            <a:srgbClr val="006F74"/>
          </a:solidFill>
          <a:ln>
            <a:solidFill>
              <a:srgbClr val="006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76656"/>
            <a:ext cx="8558784" cy="3908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300" b="1" i="0">
                <a:solidFill>
                  <a:srgbClr val="1F2933"/>
                </a:solidFill>
                <a:latin typeface="Aptos"/>
              </a:rPr>
              <a:t>Studija slučaja: Larry Nassar i</a:t>
            </a:r>
            <a:r>
              <a:rPr lang="en-US" sz="2300" b="1" i="0">
                <a:solidFill>
                  <a:srgbClr val="1F2933"/>
                </a:solidFill>
                <a:latin typeface="Aptos"/>
              </a:rPr>
              <a:t> </a:t>
            </a:r>
            <a:r>
              <a:rPr sz="2300" b="1" i="0">
                <a:solidFill>
                  <a:srgbClr val="1F2933"/>
                </a:solidFill>
                <a:latin typeface="Aptos"/>
              </a:rPr>
              <a:t>USA Gymnastics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3212" y="1146390"/>
            <a:ext cx="804672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0" i="0">
                <a:solidFill>
                  <a:srgbClr val="006F74"/>
                </a:solidFill>
                <a:latin typeface="Aptos"/>
              </a:rPr>
              <a:t>Često opisivan kao jedan od najvećih skandala seksualnog zlostavljanja u sportu.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1636776"/>
            <a:ext cx="8458200" cy="658368"/>
          </a:xfrm>
          <a:prstGeom prst="roundRect">
            <a:avLst/>
          </a:prstGeom>
          <a:solidFill>
            <a:srgbClr val="006F74"/>
          </a:solidFill>
          <a:ln w="6350">
            <a:solidFill>
              <a:srgbClr val="006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66928" y="1737360"/>
            <a:ext cx="420624" cy="420624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" y="1755648"/>
            <a:ext cx="256032" cy="2560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000" b="1" i="0">
                <a:solidFill>
                  <a:srgbClr val="006F74"/>
                </a:solidFill>
                <a:latin typeface="Aptos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1728216"/>
            <a:ext cx="7269480" cy="38404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50" b="1">
                <a:solidFill>
                  <a:srgbClr val="FFFFFF"/>
                </a:solidFill>
                <a:latin typeface="Aptos"/>
              </a:rPr>
              <a:t>Zabrinutost nije prepoznata dovoljno rano —</a:t>
            </a:r>
          </a:p>
          <a:p>
            <a:r>
              <a:rPr sz="1250" b="1">
                <a:solidFill>
                  <a:srgbClr val="FFFFFF"/>
                </a:solidFill>
                <a:latin typeface="Aptos"/>
              </a:rPr>
              <a:t>zlostavljanje je bilo skriveno iza poverenja, autoriteta i medicinskog tretmana.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2468880"/>
            <a:ext cx="2057400" cy="178308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1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9768" y="2615184"/>
            <a:ext cx="1837943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Aptos"/>
              </a:rPr>
              <a:t>1. Ko je bio uključen?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" y="3072384"/>
            <a:ext cx="1837943" cy="18288"/>
          </a:xfrm>
          <a:prstGeom prst="rect">
            <a:avLst/>
          </a:prstGeom>
          <a:solidFill>
            <a:srgbClr val="006F74"/>
          </a:solidFill>
          <a:ln>
            <a:solidFill>
              <a:srgbClr val="006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29768" y="3218688"/>
            <a:ext cx="1837943" cy="9601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Larry Nassar je bio lekar koji je radio sa USA Gymnastics i Univerzitetom Michigan State.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68880" y="2468880"/>
            <a:ext cx="2057400" cy="178308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1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578608" y="2615184"/>
            <a:ext cx="1837943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Aptos"/>
              </a:rPr>
              <a:t>2. Razmere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78608" y="3072384"/>
            <a:ext cx="1837943" cy="18288"/>
          </a:xfrm>
          <a:prstGeom prst="rect">
            <a:avLst/>
          </a:prstGeom>
          <a:solidFill>
            <a:srgbClr val="B04C54"/>
          </a:solidFill>
          <a:ln>
            <a:solidFill>
              <a:srgbClr val="B04C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578608" y="3218688"/>
            <a:ext cx="1837943" cy="77559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156 žena dalo je izjave o uticaju na žrtve pred sudom, što je pokazalo razmere štete.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617720" y="2468880"/>
            <a:ext cx="2057400" cy="178308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1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27448" y="2615184"/>
            <a:ext cx="1837943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Aptos"/>
              </a:rPr>
              <a:t>3. Zašto je propušteno?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27448" y="3072384"/>
            <a:ext cx="1837943" cy="18288"/>
          </a:xfrm>
          <a:prstGeom prst="rect">
            <a:avLst/>
          </a:prstGeom>
          <a:solidFill>
            <a:srgbClr val="006F74"/>
          </a:solidFill>
          <a:ln>
            <a:solidFill>
              <a:srgbClr val="006F7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727448" y="3218688"/>
            <a:ext cx="1837943" cy="9601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Zlostavljanje je bilo prikazano kao nega ili tretman, uz poverenje, tajnost i institucionalni propust.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66560" y="2468880"/>
            <a:ext cx="2057400" cy="178308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1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76288" y="2615184"/>
            <a:ext cx="1837943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1F2933"/>
                </a:solidFill>
                <a:latin typeface="Aptos"/>
              </a:rPr>
              <a:t>4. Zašto je važno za CoViS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76288" y="3072384"/>
            <a:ext cx="1837943" cy="18288"/>
          </a:xfrm>
          <a:prstGeom prst="rect">
            <a:avLst/>
          </a:prstGeom>
          <a:solidFill>
            <a:srgbClr val="B04C54"/>
          </a:solidFill>
          <a:ln>
            <a:solidFill>
              <a:srgbClr val="B04C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76288" y="3218688"/>
            <a:ext cx="1837943" cy="132959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Sportisti možda neće odmah prepoznati uznemiravanje, grooming, kršenje granica ili zloupotrebu moći — naročito kada je osoba od poverenja ili moćna.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20040" y="4590288"/>
            <a:ext cx="8458200" cy="713232"/>
          </a:xfrm>
          <a:prstGeom prst="roundRect">
            <a:avLst/>
          </a:prstGeom>
          <a:solidFill>
            <a:srgbClr val="E9F7F8"/>
          </a:solidFill>
          <a:ln w="6350">
            <a:solidFill>
              <a:srgbClr val="E1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94360" y="4572000"/>
            <a:ext cx="15087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50" b="1" i="0">
                <a:solidFill>
                  <a:srgbClr val="1F2933"/>
                </a:solidFill>
                <a:latin typeface="Aptos"/>
              </a:rPr>
              <a:t>Lekcije za</a:t>
            </a:r>
          </a:p>
          <a:p>
            <a:pPr algn="l"/>
            <a:r>
              <a:rPr sz="1350" b="1" i="0">
                <a:solidFill>
                  <a:srgbClr val="1F2933"/>
                </a:solidFill>
                <a:latin typeface="Aptos"/>
              </a:rPr>
              <a:t>prepoznavanje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65960" y="4590288"/>
            <a:ext cx="1554480" cy="77559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✓  profesionalna uloga</a:t>
            </a:r>
          </a:p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ne garantuje bezbednost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75887" y="4590288"/>
            <a:ext cx="1554480" cy="77559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✓  objašnjenje, pristanak</a:t>
            </a:r>
          </a:p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i transparentnost su važni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85816" y="4590288"/>
            <a:ext cx="1554480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✓  tajnost i poseban tretman</a:t>
            </a:r>
          </a:p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su znaci upozorenja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95744" y="4590288"/>
            <a:ext cx="1554480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✓  sportistima nije potreban</a:t>
            </a:r>
          </a:p>
          <a:p>
            <a:pPr algn="l"/>
            <a:r>
              <a:rPr sz="1200" b="0" i="0">
                <a:solidFill>
                  <a:srgbClr val="1F2933"/>
                </a:solidFill>
                <a:latin typeface="Aptos"/>
              </a:rPr>
              <a:t>dokaz za zabrinutost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4904" y="5429637"/>
            <a:ext cx="768096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>
                <a:solidFill>
                  <a:srgbClr val="565F68"/>
                </a:solidFill>
                <a:latin typeface="Aptos"/>
              </a:rPr>
              <a:t>Izvor: UNESCO &amp; UN Women, Tackling Violence Against Women and Girls in Sport (2023).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CoViS vodič kroz „semafor”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>
                <a:solidFill>
                  <a:srgbClr val="5E6770"/>
                </a:solidFill>
                <a:latin typeface="Arial"/>
              </a:rPr>
              <a:t>Pomoćno sredstvo za prepoznavanje — ne pravna, dijagnostička ili istražna klasifikacija.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68680" y="1417320"/>
            <a:ext cx="10469880" cy="960120"/>
          </a:xfrm>
          <a:prstGeom prst="roundRect">
            <a:avLst>
              <a:gd name="adj" fmla="val 5714"/>
            </a:avLst>
          </a:prstGeom>
          <a:solidFill>
            <a:srgbClr val="EAF5EC"/>
          </a:solidFill>
          <a:ln w="8890">
            <a:solidFill>
              <a:srgbClr val="EAF5E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Shape 4"/>
          <p:cNvSpPr/>
          <p:nvPr/>
        </p:nvSpPr>
        <p:spPr>
          <a:xfrm>
            <a:off x="1115568" y="1627632"/>
            <a:ext cx="502920" cy="5029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7" name="Text 5"/>
          <p:cNvSpPr/>
          <p:nvPr/>
        </p:nvSpPr>
        <p:spPr>
          <a:xfrm>
            <a:off x="1828800" y="159105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900" b="1">
                <a:solidFill>
                  <a:srgbClr val="1F2933"/>
                </a:solidFill>
                <a:latin typeface="Arial"/>
              </a:rPr>
              <a:t>ZELENO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29000" y="156362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b="1">
                <a:solidFill>
                  <a:srgbClr val="1F2933"/>
                </a:solidFill>
                <a:latin typeface="Arial"/>
              </a:rPr>
              <a:t>Primereno, profesionalno i transparentno.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93408" y="1554480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1650">
                <a:solidFill>
                  <a:srgbClr val="111111"/>
                </a:solidFill>
                <a:latin typeface="Arial"/>
              </a:rPr>
              <a:t>Jasna svrha. Dozvola. Transparentnost. Poštovanje granica.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868680" y="2743200"/>
            <a:ext cx="10469880" cy="960120"/>
          </a:xfrm>
          <a:prstGeom prst="roundRect">
            <a:avLst>
              <a:gd name="adj" fmla="val 5714"/>
            </a:avLst>
          </a:prstGeom>
          <a:solidFill>
            <a:srgbClr val="F8F1E4"/>
          </a:solidFill>
          <a:ln w="8890">
            <a:solidFill>
              <a:srgbClr val="F8F1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1" name="Shape 9"/>
          <p:cNvSpPr/>
          <p:nvPr/>
        </p:nvSpPr>
        <p:spPr>
          <a:xfrm>
            <a:off x="1115568" y="2953512"/>
            <a:ext cx="502920" cy="502920"/>
          </a:xfrm>
          <a:prstGeom prst="ellipse">
            <a:avLst/>
          </a:prstGeom>
          <a:solidFill>
            <a:srgbClr val="C58B1F"/>
          </a:solidFill>
          <a:ln w="12700">
            <a:solidFill>
              <a:srgbClr val="C58B1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1828800" y="291693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900" b="1">
                <a:solidFill>
                  <a:srgbClr val="1F2933"/>
                </a:solidFill>
                <a:latin typeface="Arial"/>
              </a:rPr>
              <a:t>ŽUTO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429000" y="288950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850" b="1">
                <a:solidFill>
                  <a:srgbClr val="1F2933"/>
                </a:solidFill>
                <a:latin typeface="Arial"/>
              </a:rPr>
              <a:t>Zabrinutost zbog granica.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6693408" y="2880360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1650">
                <a:solidFill>
                  <a:srgbClr val="111111"/>
                </a:solidFill>
                <a:latin typeface="Arial"/>
              </a:rPr>
              <a:t>Tajnost. Favorizovanje. Privatni kanali. Eskalacija. Zanemarivanje nelagodnosti.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868680" y="4069080"/>
            <a:ext cx="10469880" cy="960120"/>
          </a:xfrm>
          <a:prstGeom prst="roundRect">
            <a:avLst>
              <a:gd name="adj" fmla="val 5714"/>
            </a:avLst>
          </a:prstGeom>
          <a:solidFill>
            <a:srgbClr val="F8EAEA"/>
          </a:solidFill>
          <a:ln w="8890">
            <a:solidFill>
              <a:srgbClr val="F8EAEA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6" name="Shape 14"/>
          <p:cNvSpPr/>
          <p:nvPr/>
        </p:nvSpPr>
        <p:spPr>
          <a:xfrm>
            <a:off x="1115568" y="4279392"/>
            <a:ext cx="502920" cy="502920"/>
          </a:xfrm>
          <a:prstGeom prst="ellipse">
            <a:avLst/>
          </a:prstGeom>
          <a:solidFill>
            <a:srgbClr val="C94C4C"/>
          </a:solidFill>
          <a:ln w="12700">
            <a:solidFill>
              <a:srgbClr val="C94C4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7" name="Text 15"/>
          <p:cNvSpPr/>
          <p:nvPr/>
        </p:nvSpPr>
        <p:spPr>
          <a:xfrm>
            <a:off x="1828800" y="424281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900" b="1">
                <a:solidFill>
                  <a:srgbClr val="1F2933"/>
                </a:solidFill>
                <a:latin typeface="Arial"/>
              </a:rPr>
              <a:t>CRVENO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3429000" y="421538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b="1">
                <a:solidFill>
                  <a:srgbClr val="1F2933"/>
                </a:solidFill>
                <a:latin typeface="Arial"/>
              </a:rPr>
              <a:t>Neprihvatljivo ili zabranjeno ponašanje.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693408" y="4206240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sz="1650">
                <a:solidFill>
                  <a:srgbClr val="111111"/>
                </a:solidFill>
                <a:latin typeface="Arial"/>
              </a:rPr>
              <a:t>Prinuda. Pretnje. Seksualizovano ponašanje. Odmazda. Nastavljanje nakon odbijanja.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143000" y="5577840"/>
            <a:ext cx="996696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A64F4F"/>
                </a:solidFill>
                <a:latin typeface="Arial"/>
              </a:rPr>
              <a:t>Žuto ne utvrđuje krivicu. To znači da situacija zaslužuje pažnju i ne treba je odbaciti.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22960" y="6088112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400" i="1">
                <a:solidFill>
                  <a:srgbClr val="777777"/>
                </a:solidFill>
                <a:latin typeface="Arial"/>
              </a:rPr>
              <a:t>CoViS obrazovni okvir zasnovan na CoViS analizi potreba i međunarodnim principima zaštite.</a:t>
            </a:r>
            <a:endParaRPr lang="en-US" sz="1400" dirty="0"/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458240D8-1CFA-AF85-4BE4-834B86A03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" y="6123607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Situacije koje zahtevaju jače mere zaštite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>
                <a:solidFill>
                  <a:srgbClr val="5E6770"/>
                </a:solidFill>
                <a:latin typeface="Arial"/>
              </a:rPr>
              <a:t>Visok rizik ne znači dokaz — znači da su transparentnost i nadzor još važniji.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68680" y="1417320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435608" y="13258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Putovanje i smeštaj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35608" y="1664208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Pravila o sobama, alkoholu, prevozu i nadzoru moraju biti jasna.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355080" y="1417320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6922008" y="13258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Trening jedan na jedan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922008" y="1664208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Koristiti vidljive prostore i dogovorene termine.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868680" y="2624328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1435608" y="253288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Medicinska nega / fizioterapija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35608" y="2871216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Objasniti svrhu, tražiti dozvolu, zaštititi privatnost.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6355080" y="2624328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6922008" y="253288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Svlačionice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922008" y="2871216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Jasna pravila o pristupu odraslih, telefonima i fotografisanju.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68680" y="3831336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8" name="Text 16"/>
          <p:cNvSpPr/>
          <p:nvPr/>
        </p:nvSpPr>
        <p:spPr>
          <a:xfrm>
            <a:off x="1435608" y="373989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Privatni prevoz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35608" y="4078224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Izbegavati nepotreban ponovljeni privatni prevoz.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6355080" y="3831336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1" name="Text 19"/>
          <p:cNvSpPr/>
          <p:nvPr/>
        </p:nvSpPr>
        <p:spPr>
          <a:xfrm>
            <a:off x="6922008" y="373989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Digitalna komunikacija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922008" y="4078224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111"/>
                </a:solidFill>
                <a:latin typeface="Arial"/>
              </a:rPr>
              <a:t>Komunikacija treba da bude zvanična, transparentna i povezana s ulogom.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1234440" y="5248656"/>
            <a:ext cx="9692640" cy="731520"/>
          </a:xfrm>
          <a:prstGeom prst="roundRect">
            <a:avLst>
              <a:gd name="adj" fmla="val 7500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4" name="Text 22"/>
          <p:cNvSpPr/>
          <p:nvPr/>
        </p:nvSpPr>
        <p:spPr>
          <a:xfrm>
            <a:off x="1463040" y="5413248"/>
            <a:ext cx="9349122" cy="54582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ctr">
              <a:buNone/>
            </a:pPr>
            <a:r>
              <a:rPr b="1">
                <a:solidFill>
                  <a:srgbClr val="1F2933"/>
                </a:solidFill>
                <a:latin typeface="Arial"/>
              </a:rPr>
              <a:t>Zabrinutost se odnosi na ponašanje, a ne na profesionalnu titulu. Safeguarding se odnosi na trenere, lekare, fizioterapeute, službena lica, volontere, saigrače i druge.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822960" y="615109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830" i="1">
                <a:solidFill>
                  <a:srgbClr val="777777"/>
                </a:solidFill>
                <a:latin typeface="Arial"/>
              </a:rPr>
              <a:t>IOC Safeguarding Toolkit; CoViS Modul 1 — situacije visokog rizika.</a:t>
            </a:r>
            <a:endParaRPr lang="en-US" sz="830" dirty="0"/>
          </a:p>
        </p:txBody>
      </p:sp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934ABD4D-ED91-612D-A45F-E6FF2C243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6151096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CoViS provera prepoznavanja kroz pet pitanja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>
                <a:solidFill>
                  <a:srgbClr val="5E6770"/>
                </a:solidFill>
                <a:latin typeface="Arial"/>
              </a:rPr>
              <a:t>Praktičan alat za nejasne situacije.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68680" y="1325880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7" name="Text 5"/>
          <p:cNvSpPr/>
          <p:nvPr/>
        </p:nvSpPr>
        <p:spPr>
          <a:xfrm>
            <a:off x="1527048" y="143560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ŽELJENO?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27048" y="1719072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>
                <a:solidFill>
                  <a:srgbClr val="111111"/>
                </a:solidFill>
                <a:latin typeface="Arial"/>
              </a:rPr>
              <a:t>Da li se sportista oseća prijatno?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63640" y="1325880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1" name="Text 9"/>
          <p:cNvSpPr/>
          <p:nvPr/>
        </p:nvSpPr>
        <p:spPr>
          <a:xfrm>
            <a:off x="6922008" y="143560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NEOPHODNO?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922008" y="1719072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600">
                <a:solidFill>
                  <a:srgbClr val="111111"/>
                </a:solidFill>
                <a:latin typeface="Arial"/>
              </a:rPr>
              <a:t>Da li postoji jasan sportski, medicinski, obrazovni ili bezbednosni razlog?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68680" y="2578608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1527047" y="2688336"/>
            <a:ext cx="3027367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TRANSPARENTNO?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527048" y="297180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600">
                <a:solidFill>
                  <a:srgbClr val="111111"/>
                </a:solidFill>
                <a:latin typeface="Arial"/>
              </a:rPr>
              <a:t>Da li bi se to dogodilo na isti način da su drugi prisutni?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63640" y="2578608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9" name="Text 17"/>
          <p:cNvSpPr/>
          <p:nvPr/>
        </p:nvSpPr>
        <p:spPr>
          <a:xfrm>
            <a:off x="6922008" y="2688336"/>
            <a:ext cx="34705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SLOBODNO DA KAŽE NE?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922008" y="297180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1600">
                <a:solidFill>
                  <a:srgbClr val="111111"/>
                </a:solidFill>
                <a:latin typeface="Arial"/>
              </a:rPr>
              <a:t>Da li bi odbijanje moglo uticati na selekciju, podršku ili priliku?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566160" y="3822192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3" name="Text 21"/>
          <p:cNvSpPr/>
          <p:nvPr/>
        </p:nvSpPr>
        <p:spPr>
          <a:xfrm>
            <a:off x="4224527" y="3840480"/>
            <a:ext cx="3108257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TAJNO ILI ESKALIRA?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224528" y="421538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1600">
                <a:solidFill>
                  <a:srgbClr val="111111"/>
                </a:solidFill>
                <a:latin typeface="Arial"/>
              </a:rPr>
              <a:t>Da li postaje privatnije, ličnije ili intenzivnije?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341120" y="5138928"/>
            <a:ext cx="95097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Ako jedan ili više odgovora izaziva zabrinutost, ne ignorišite je. Nije vam potreban dokaz da biste zatražili savet ili prijavili safeguarding zabrinutost.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77240" y="607161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830" i="1">
                <a:solidFill>
                  <a:srgbClr val="777777"/>
                </a:solidFill>
                <a:latin typeface="Arial"/>
              </a:rPr>
              <a:t>CoViS Modul 1: provera prepoznavanja kroz pet pitanja.</a:t>
            </a:r>
            <a:endParaRPr lang="en-US" sz="830" dirty="0"/>
          </a:p>
        </p:txBody>
      </p:sp>
      <p:pic>
        <p:nvPicPr>
          <p:cNvPr id="29" name="Εικόνα 28">
            <a:extLst>
              <a:ext uri="{FF2B5EF4-FFF2-40B4-BE49-F238E27FC236}">
                <a16:creationId xmlns:a16="http://schemas.microsoft.com/office/drawing/2014/main" id="{927C28D0-0750-5ABB-5FA3-C83BC4443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6169924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sz="3000" b="1">
                <a:solidFill>
                  <a:srgbClr val="1F2933"/>
                </a:solidFill>
                <a:latin typeface="Arial"/>
              </a:rPr>
              <a:t>Prvi odgovor i dodatni resursi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>
                <a:solidFill>
                  <a:srgbClr val="5E6770"/>
                </a:solidFill>
                <a:latin typeface="Arial"/>
              </a:rPr>
              <a:t>Prepoznajte rano. Pažljivo slušajte. Koristite safeguarding kanal.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68680" y="1300781"/>
            <a:ext cx="5486400" cy="4182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sz="2800" b="1">
                <a:solidFill>
                  <a:srgbClr val="A64F4F"/>
                </a:solidFill>
                <a:latin typeface="Arial"/>
              </a:rPr>
              <a:t>Prvi odgovor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60120" y="187452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280160" y="1892808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400">
                <a:solidFill>
                  <a:srgbClr val="111111"/>
                </a:solidFill>
                <a:latin typeface="Arial"/>
              </a:rPr>
              <a:t>Shvatite zabrinutost ozbiljno.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60120" y="225856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280160" y="2276856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sz="2400">
                <a:solidFill>
                  <a:srgbClr val="111111"/>
                </a:solidFill>
                <a:latin typeface="Arial"/>
              </a:rPr>
              <a:t>Dajte prioritet neposrednoj bezbednosti.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960120" y="2642616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280160" y="2660904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400">
                <a:solidFill>
                  <a:srgbClr val="111111"/>
                </a:solidFill>
                <a:latin typeface="Arial"/>
              </a:rPr>
              <a:t>Slušajte bez okrivljavanja.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960120" y="3026664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280160" y="3044952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sz="2400">
                <a:solidFill>
                  <a:srgbClr val="111111"/>
                </a:solidFill>
                <a:latin typeface="Arial"/>
              </a:rPr>
              <a:t>Ne istražujte i ne suočavajte se sami.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960120" y="341071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1280160" y="342900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sz="2400">
                <a:solidFill>
                  <a:srgbClr val="111111"/>
                </a:solidFill>
                <a:latin typeface="Arial"/>
              </a:rPr>
              <a:t>Koristite predviđeni safeguarding kanal.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868680" y="4279392"/>
            <a:ext cx="10424160" cy="1298448"/>
          </a:xfrm>
          <a:prstGeom prst="roundRect">
            <a:avLst>
              <a:gd name="adj" fmla="val 4225"/>
            </a:avLst>
          </a:prstGeom>
          <a:solidFill>
            <a:srgbClr val="F5F5F5"/>
          </a:solidFill>
          <a:ln w="889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8" name="Text 15"/>
          <p:cNvSpPr/>
          <p:nvPr/>
        </p:nvSpPr>
        <p:spPr>
          <a:xfrm>
            <a:off x="1115568" y="4389120"/>
            <a:ext cx="4045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2000" b="1">
                <a:solidFill>
                  <a:srgbClr val="A64F4F"/>
                </a:solidFill>
                <a:latin typeface="Arial"/>
              </a:rPr>
              <a:t>Reference i praktični resursi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115568" y="4828032"/>
            <a:ext cx="98298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600">
                <a:solidFill>
                  <a:srgbClr val="111111"/>
                </a:solidFill>
                <a:latin typeface="Arial"/>
              </a:rPr>
              <a:t>CoViS analiza potreba, 2026  •  IOC konsenzus izjava, 2024  •  IOC konsenzus izjava, 2016  •  IOC Safeguarding Toolkit za IF i NOK  •  IOC Athlete365 Safe Sport  •  Resursi U.S. Center for SafeSport  • UNESCO Tackling Violence Against Women and Girls in Sport</a:t>
            </a:r>
          </a:p>
          <a:p>
            <a:endParaRPr sz="1600">
              <a:solidFill>
                <a:srgbClr val="111111"/>
              </a:solidFill>
              <a:latin typeface="Arial"/>
            </a:endParaRPr>
          </a:p>
        </p:txBody>
      </p:sp>
      <p:pic>
        <p:nvPicPr>
          <p:cNvPr id="26" name="Picture 25" descr="a_realistic_softly_lit_indoor_counseling_office_l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243584"/>
            <a:ext cx="4663440" cy="2971800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A7F6D66F-1FCC-4D03-3725-CFECDB51B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6213279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b="1"/>
              <a:t>Finansirano sredstvima Evropske unije. Izneti stavovi i mišljenja pripadaju isključivo autoru/autorima i ne odražavaju nužno stavove Evropske unije ili Evropske izvršne agencije za obrazovanje i kulturu (EACEA). Ni Evropska unija ni EACEA ne mogu biti odgovorne za njih.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1276</Words>
  <Application>Microsoft Macintosh PowerPoint</Application>
  <PresentationFormat>Widescreen</PresentationFormat>
  <Paragraphs>178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Dikic Nenad</cp:lastModifiedBy>
  <cp:revision>8</cp:revision>
  <dcterms:created xsi:type="dcterms:W3CDTF">2026-08-08T12:19:18Z</dcterms:created>
  <dcterms:modified xsi:type="dcterms:W3CDTF">2026-09-23T13:29:21Z</dcterms:modified>
</cp:coreProperties>
</file>