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gyI93xpYWARyDCsVoxO3cOujCe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80"/>
              <a:buFont typeface="Arial"/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FFFFF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Google Shape;12;p14"/>
          <p:cNvCxnSpPr/>
          <p:nvPr/>
        </p:nvCxnSpPr>
        <p:spPr>
          <a:xfrm>
            <a:off x="502920" y="6510528"/>
            <a:ext cx="11201400" cy="0"/>
          </a:xfrm>
          <a:prstGeom prst="straightConnector1">
            <a:avLst/>
          </a:prstGeom>
          <a:noFill/>
          <a:ln cap="flat" cmpd="sng" w="12700">
            <a:solidFill>
              <a:srgbClr val="E9E4E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14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spcBef>
                <a:spcPts val="0"/>
              </a:spcBef>
              <a:buNone/>
              <a:defRPr b="0" sz="78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idx="12" type="sldNum"/>
          </p:nvPr>
        </p:nvSpPr>
        <p:spPr>
          <a:xfrm>
            <a:off x="11475720" y="658368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78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-G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upportive_family_sports_conversation.png" id="19" name="Google Shape;1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0822"/>
            <a:ext cx="574030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"/>
          <p:cNvSpPr/>
          <p:nvPr/>
        </p:nvSpPr>
        <p:spPr>
          <a:xfrm>
            <a:off x="767918" y="1225296"/>
            <a:ext cx="10881360" cy="658368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 txBox="1"/>
          <p:nvPr/>
        </p:nvSpPr>
        <p:spPr>
          <a:xfrm>
            <a:off x="886968" y="1344168"/>
            <a:ext cx="10479024" cy="315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i="0" lang="el-GR" sz="145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Διαπίστωση CoViS:  </a:t>
            </a: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Στο δείγμα του CoViS, η αναφορά και η αποκάλυψη μοιράστηκαν σχεδόν στη μέση.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777240" y="2148840"/>
            <a:ext cx="2057400" cy="141732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 txBox="1"/>
          <p:nvPr/>
        </p:nvSpPr>
        <p:spPr>
          <a:xfrm>
            <a:off x="899282" y="2276856"/>
            <a:ext cx="1813317" cy="878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300"/>
              <a:buFont typeface="Arial"/>
              <a:buNone/>
            </a:pPr>
            <a:r>
              <a:rPr b="1" i="0" lang="el-GR" sz="230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2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ανέφεραν ή αποκάλυψαν </a:t>
            </a:r>
            <a:endParaRPr b="0" i="0" sz="1320" u="none" cap="none" strike="noStrike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μια ανησυχία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3063240" y="2148840"/>
            <a:ext cx="2057400" cy="141732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 txBox="1"/>
          <p:nvPr/>
        </p:nvSpPr>
        <p:spPr>
          <a:xfrm>
            <a:off x="3209544" y="2276856"/>
            <a:ext cx="1764792" cy="116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2300"/>
              <a:buFont typeface="Arial"/>
              <a:buNone/>
            </a:pPr>
            <a:r>
              <a:rPr b="1" i="0" lang="el-GR" sz="230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2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δεν ανέφεραν ή δεν αποκάλυψαν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5486400" y="2011680"/>
            <a:ext cx="5577840" cy="164592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5650992" y="2139696"/>
            <a:ext cx="5248656" cy="138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i="0" lang="el-GR" sz="145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Τι μας δείχνει αυτό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Μια ενότητα αναφοράς είναι απαραίτητη επειδή πολλοί αθλητές εξακολουθούν να μην προωθούν τις ανησυχίες τους, ενώ όσοι το κάνουν συχνά ξεκινούν άτυπα αντί μέσω επίσημων διαύλων.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777240" y="4069080"/>
            <a:ext cx="3246120" cy="141732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941832" y="4197096"/>
            <a:ext cx="2916936" cy="116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i="0" lang="el-GR" sz="145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74,7%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Ανάμεσα σε όσους ανέφεραν, το πιο συχνό πρώτο πρόσωπο στο οποίο μίλησαν ήταν ένας συναθλητής.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4251960" y="4069080"/>
            <a:ext cx="3246120" cy="141732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4416552" y="4197096"/>
            <a:ext cx="2916936" cy="116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i="0" lang="el-GR" sz="145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16,5%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Κάποιοι αθλητές μίλησαν πρώτα σε γονέα ή άλλο μέλος της οικογένειας.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7726679" y="4069080"/>
            <a:ext cx="3337560" cy="141732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7891271" y="4197096"/>
            <a:ext cx="3008376" cy="116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i="0" lang="el-GR" sz="1450" u="none" cap="none" strike="noStrike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5,1% προπονητής | 3,8% στέλεχος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b="0" i="0" lang="el-GR" sz="1320" u="none" cap="none" strike="noStrike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Οι επίσημες οδοί ήταν πολύ λιγότερο συνηθισμένες ως πρώτο βήμα.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650955" y="5860061"/>
            <a:ext cx="1069848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77078"/>
              </a:buClr>
              <a:buSzPts val="1150"/>
              <a:buFont typeface="Arial"/>
              <a:buNone/>
            </a:pPr>
            <a:r>
              <a:rPr b="0" i="1" lang="el-GR" sz="1150" u="none" cap="none" strike="noStrike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Πηγή: Ανάλυση Αναγκών CoViS, ευρήματα αναφοράς.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822960" y="425196"/>
            <a:ext cx="10698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3"/>
              </a:buClr>
              <a:buSzPts val="3000"/>
              <a:buFont typeface="Arial"/>
              <a:buNone/>
            </a:pPr>
            <a:r>
              <a:rPr b="1" lang="el-GR" sz="3000">
                <a:solidFill>
                  <a:srgbClr val="1F2933"/>
                </a:solidFill>
                <a:latin typeface="Arial"/>
                <a:ea typeface="Arial"/>
                <a:cs typeface="Arial"/>
                <a:sym typeface="Arial"/>
              </a:rPr>
              <a:t>Γιατί έχει σημασία η αναφορά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731520" y="429679"/>
            <a:ext cx="102412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Η αναφορά δεν είναι το ίδιο με την απόδειξη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731520" y="1417320"/>
            <a:ext cx="2560320" cy="182880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89611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Αποκάλυψη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Το να πεις σε ένα έμπιστο πρόσωπο τι συνέβη ή τι ανησυχεί τον αθλητή.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3566160" y="1417320"/>
            <a:ext cx="2560320" cy="182880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373075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Αναφορά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μεταφορά της ανησυχίας σε ένα πρόσωπο ή όργανο με ευθύνη να ανταποκριθεί, να την καταγράψει, να την παραπέμψει ή να την κλιμακώσει.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6400800" y="1417320"/>
            <a:ext cx="2560320" cy="182880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6565392" y="1545336"/>
            <a:ext cx="2231136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Κλιμάκωση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μεταφορά της ανησυχίας σε ασφαλέστερο ή ανώτερο επίπεδο όταν η πρώτη οδός δεν είναι αρκετή.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9235440" y="1417320"/>
            <a:ext cx="2194560" cy="1828800"/>
          </a:xfrm>
          <a:prstGeom prst="roundRect">
            <a:avLst>
              <a:gd fmla="val 16667" name="adj"/>
            </a:avLst>
          </a:prstGeom>
          <a:solidFill>
            <a:srgbClr val="F9F3E7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9400032" y="1545336"/>
            <a:ext cx="1865376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Διερεύνηση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Μια επίσημη διαδικασία που διεξάγεται από την αρμόδια αρχή.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731520" y="3749039"/>
            <a:ext cx="10698480" cy="713232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932688" y="3858767"/>
            <a:ext cx="10296144" cy="518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Βασικό μήνυμα: 	</a:t>
            </a: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Το καθήκον του αθλητή είναι να μιλήσει, όχι να αποδείξει την υπόθεση.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		Το καθήκον του έμπιστου προσώπου είναι να ακούσει και να βοηθήσει, όχι να διερευνήσει.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731520" y="4663440"/>
            <a:ext cx="10698480" cy="98755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896112" y="4791456"/>
            <a:ext cx="10369296" cy="5698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Γιατί έχει σημασία αυτό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Πολλοί αθλητές παραμένουν σιωπηλοί επειδή νομίζουν ότι πρέπει να είναι σίγουροι, να έχουν αποδείξεις ή να ξέρουν ακριβώς τι θα συμβεί στη συνέχεια.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/>
        </p:nvSpPr>
        <p:spPr>
          <a:xfrm>
            <a:off x="916309" y="412407"/>
            <a:ext cx="5187311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Για τον αθλητή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731520" y="1280160"/>
            <a:ext cx="10744200" cy="86868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896112" y="1408176"/>
            <a:ext cx="10415016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Η πρακτική κλίμακα αναφοράς CoViS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Αυτά τα βήματα απευθύνονται στον αθλητή σε περιβάλλοντα όπου οι επίσημες δομές προστασίας μπορεί να είναι αδύναμες, ασαφείς ή ασυνεπείς.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731520" y="2423160"/>
            <a:ext cx="2075688" cy="251460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89611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1. Ασφάλεια πρώτα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Αν υπάρχει άμεσος κίνδυνος, δώσε προτεραιότητα στην ασφάλεια.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/>
          <p:nvPr/>
        </p:nvSpPr>
        <p:spPr>
          <a:xfrm>
            <a:off x="2971800" y="2423160"/>
            <a:ext cx="2075688" cy="251460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313639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2. Πες το σε ένα ασφαλές πρόσωπο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Ένας συναθλητής, γονέας, μέλος της οικογένειας ή άλλος έμπιστος ενήλικας μπορεί να είναι το πρώτο βήμα.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5212080" y="2423160"/>
            <a:ext cx="2075688" cy="251460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537667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3. Μην το κουβαλάς μόνος/η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Δεν χρειάζεται να διαχειριστείς την ανησυχία μόνος/η σου.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7452360" y="2423160"/>
            <a:ext cx="2075688" cy="251460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761695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4. Προώθησέ το πιο πάνω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Βοήθησε την ανησυχία να φτάσει σε υπεύθυνο πρόσωπο ή όργανο.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9692640" y="2423160"/>
            <a:ext cx="2075688" cy="2514600"/>
          </a:xfrm>
          <a:prstGeom prst="roundRect">
            <a:avLst>
              <a:gd fmla="val 16667" name="adj"/>
            </a:avLst>
          </a:prstGeom>
          <a:solidFill>
            <a:srgbClr val="F9F3E7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9857232" y="2551176"/>
            <a:ext cx="1746504" cy="2258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5. Παρακολούθησε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Διευκρίνισε ποιος έχει τώρα την ευθύνη και τι συμβαίνει στη συνέχεια.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/>
        </p:nvSpPr>
        <p:spPr>
          <a:xfrm>
            <a:off x="896112" y="375141"/>
            <a:ext cx="3646464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Για τον αθλητή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5"/>
          <p:cNvSpPr txBox="1"/>
          <p:nvPr/>
        </p:nvSpPr>
        <p:spPr>
          <a:xfrm>
            <a:off x="841128" y="942620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Ποιες πληροφορίες είναι χρήσιμες;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5"/>
          <p:cNvSpPr/>
          <p:nvPr/>
        </p:nvSpPr>
        <p:spPr>
          <a:xfrm>
            <a:off x="731520" y="1371600"/>
            <a:ext cx="5212080" cy="448056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896112" y="1499616"/>
            <a:ext cx="4882896" cy="4224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Μια πρώτη αναφορά μπορεί να είναι απλή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 αθλητής δεν χρειάζεται να συντάξει μια λεπτομερή επίσημη κατάθεση μόνος του. Μια απλή, πραγματική πρώτη αναφορά αρκεί για να ξεκινήσει.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τι συνέβη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ποιος ενεπλάκη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πότε και πού συνέβη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αν κάποιος άλλος το είδε ή το άκουσε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αν υπάρχουν μηνύματα, screenshots ή σημειώσεις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αν υπάρχει άμεσο ζήτημα ασφαλείας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6217920" y="1371600"/>
            <a:ext cx="5029200" cy="201168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5"/>
          <p:cNvSpPr txBox="1"/>
          <p:nvPr/>
        </p:nvSpPr>
        <p:spPr>
          <a:xfrm>
            <a:off x="6382512" y="1499616"/>
            <a:ext cx="4700016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Σημαντικό όριο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 αθλητής δεν χρειάζεται να αντιμετωπίσει το πρόσωπο, να αναζητήσει αποδείξεις, να πείσει μάρτυρες ή να αποδείξει την υπόθεση πριν μιλήσει.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/>
          <p:nvPr/>
        </p:nvSpPr>
        <p:spPr>
          <a:xfrm>
            <a:off x="6217920" y="3657600"/>
            <a:ext cx="5029200" cy="214884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382512" y="3785616"/>
            <a:ext cx="4700016" cy="1892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Αν η συνήθης οδός δεν φαίνεται ασφαλής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Αν το πρόσωπο με την εξουσία είναι επίσης το συνήθες πρόσωπο αναφοράς, η ανησυχία δεν πρέπει να δρομολογείται πίσω μέσω του ίδιου προσώπου. Μπορεί να χρειαστεί άλλος έμπιστος ενήλικας, άλλο στέλεχος, ανώτερο διοικητικό όργανο ή εξωτερική/δημόσια οδός.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/>
        </p:nvSpPr>
        <p:spPr>
          <a:xfrm>
            <a:off x="829290" y="422350"/>
            <a:ext cx="5457104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Αν ένας αθλητής σού το πει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731520" y="1371600"/>
            <a:ext cx="5669280" cy="2551176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 txBox="1"/>
          <p:nvPr/>
        </p:nvSpPr>
        <p:spPr>
          <a:xfrm>
            <a:off x="946298" y="1728216"/>
            <a:ext cx="5340096" cy="4133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Βασική πρώτη αντίδραση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άκουσε ήρεμα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ευχαρίστησε τον αθλητή που σου το είπε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εστίασε στην άμεση ασφάλεια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μην διερευνήσεις μόνος/η σου την υπόθεση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μην υπόσχεσαι απόλυτη μυστικότητα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βοήθησε την ανησυχία να φτάσει στο επόμενο κατάλληλο επίπεδο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6720840" y="1371600"/>
            <a:ext cx="4572000" cy="2148840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6885432" y="1499616"/>
            <a:ext cx="4242816" cy="18928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Τι να μην πεις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«Είσαι σίγουρος/η;»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«Γιατί δεν το είπες νωρίτερα;»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«Ίσως ήταν μόνο ένα αστείο.»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«Μην το πεις σε κανέναν.»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«Αυτό θα βλάψει την ομάδα.»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6720840" y="3794760"/>
            <a:ext cx="4572000" cy="196596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 txBox="1"/>
          <p:nvPr/>
        </p:nvSpPr>
        <p:spPr>
          <a:xfrm>
            <a:off x="6885432" y="3922776"/>
            <a:ext cx="4242816" cy="1709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Κράτα τον ρόλο σου σαφή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Το έμπιστο πρόσωπο βοηθά την ανησυχία να προχωρήσει. Η λεπτομερής διαχείριση της υπόθεσης με επίγνωση τραύματος ανήκει στο επόμενο στάδιο διαχείρισης, όχι στην πρώτη αποκάλυψη του αθλητή.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_realistic_softly_lit_illustration_composite_sce_1.png" id="110" name="Google Shape;110;p6"/>
          <p:cNvPicPr preferRelativeResize="0"/>
          <p:nvPr/>
        </p:nvPicPr>
        <p:blipFill rotWithShape="1">
          <a:blip r:embed="rId3">
            <a:alphaModFix/>
          </a:blip>
          <a:srcRect b="0" l="32093" r="0" t="0"/>
          <a:stretch/>
        </p:blipFill>
        <p:spPr>
          <a:xfrm>
            <a:off x="1733543" y="4101873"/>
            <a:ext cx="2909068" cy="2405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6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"/>
          <p:cNvSpPr txBox="1"/>
          <p:nvPr/>
        </p:nvSpPr>
        <p:spPr>
          <a:xfrm>
            <a:off x="865620" y="412367"/>
            <a:ext cx="6586740" cy="5386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Τι συμβαίνει μετά την αναφορά;</a:t>
            </a: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731520" y="1325880"/>
            <a:ext cx="10789920" cy="77724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7"/>
          <p:cNvSpPr txBox="1"/>
          <p:nvPr/>
        </p:nvSpPr>
        <p:spPr>
          <a:xfrm>
            <a:off x="896112" y="1453896"/>
            <a:ext cx="10460736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Προσδοκία με επίκεντρο τον αθλητή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Αφού αναφερθεί μια ανησυχία, ο αθλητής πρέπει να ενημερώνεται και να στηρίζεται αντί να μένει στη σιωπή.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731520" y="2423160"/>
            <a:ext cx="2075688" cy="2395728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7"/>
          <p:cNvSpPr txBox="1"/>
          <p:nvPr/>
        </p:nvSpPr>
        <p:spPr>
          <a:xfrm>
            <a:off x="89611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1. Παραλαβή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Ένα υπεύθυνο πρόσωπο ή όργανο παραλαμβάνει την ανησυχία.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2971800" y="2423160"/>
            <a:ext cx="2075688" cy="2395728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313639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2. Προστασία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Εξετάζονται η άμεση ασφάλεια και η βασική στήριξη.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7"/>
          <p:cNvSpPr/>
          <p:nvPr/>
        </p:nvSpPr>
        <p:spPr>
          <a:xfrm>
            <a:off x="5212080" y="2423160"/>
            <a:ext cx="2075688" cy="2395728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537667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3. Διευκρίνιση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Συλλέγονται βασικές πληροφορίες για να αποφασιστεί το επόμενο βήμα.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7"/>
          <p:cNvSpPr/>
          <p:nvPr/>
        </p:nvSpPr>
        <p:spPr>
          <a:xfrm>
            <a:off x="7452360" y="2423160"/>
            <a:ext cx="2075688" cy="2395728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761695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4. Παραπομπή / κλιμάκωση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υπόθεση μεταφέρεται στο κατάλληλο επίπεδο.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9692640" y="2423160"/>
            <a:ext cx="2075688" cy="2395728"/>
          </a:xfrm>
          <a:prstGeom prst="roundRect">
            <a:avLst>
              <a:gd fmla="val 16667" name="adj"/>
            </a:avLst>
          </a:prstGeom>
          <a:solidFill>
            <a:srgbClr val="F9F3E7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857232" y="2551176"/>
            <a:ext cx="1746504" cy="2139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5. Ενημέρωση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 αθλητής πρέπει να μάθει τι συμβαίνει στη συνέχεια.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731520" y="5166359"/>
            <a:ext cx="10789920" cy="872933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896112" y="5294376"/>
            <a:ext cx="10460736" cy="5698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Σημαντική υπενθύμιση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εστίαση είναι στο πώς φτάνει η ανησυχία στην αναφορά. Η πλήρης διαχείριση της υπόθεσης και η στήριξη καλύπτονται στην CoViS Ενότητα 4.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7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/>
        </p:nvSpPr>
        <p:spPr>
          <a:xfrm>
            <a:off x="777240" y="405221"/>
            <a:ext cx="103327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Γιατί έχουν σημασία οι οδοί αναφοράς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677078"/>
              </a:buClr>
              <a:buSzPts val="1500"/>
              <a:buFont typeface="Arial"/>
              <a:buNone/>
            </a:pPr>
            <a:r>
              <a:rPr lang="el-GR" sz="1500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Το δίδαγμα από την υπόθεση Nassar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777240" y="1394459"/>
            <a:ext cx="10789920" cy="749808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"/>
          <p:cNvSpPr txBox="1"/>
          <p:nvPr/>
        </p:nvSpPr>
        <p:spPr>
          <a:xfrm>
            <a:off x="932688" y="1581912"/>
            <a:ext cx="103784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340"/>
              <a:buFont typeface="Arial"/>
              <a:buNone/>
            </a:pPr>
            <a:r>
              <a:rPr lang="el-GR" sz="134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αποκάλυψη σε ενήλικες και θεσμούς δεν αρκεί αν οι ανησυχίες δεν κλιμακώνονται, δεν αντιμετωπίζονται με επείγοντα χαρακτήρα και δεν συνδέονται με προστατευτική δράση.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777240" y="2468880"/>
            <a:ext cx="4069080" cy="1051560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941832" y="2505456"/>
            <a:ext cx="3739896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500"/>
              <a:buFont typeface="Arial"/>
              <a:buNone/>
            </a:pPr>
            <a:r>
              <a:rPr b="1" lang="el-GR" sz="15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Αποτυχία 1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141414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Αθλητές και οικογένειες εξέφρασαν ανησυχίες, αλλά το σύστημα δεν μετέτρεψε σταθερά την αποκάλυψη σε αποτελεσματική δράση.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777250" y="3675874"/>
            <a:ext cx="4069200" cy="1443000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8"/>
          <p:cNvSpPr txBox="1"/>
          <p:nvPr/>
        </p:nvSpPr>
        <p:spPr>
          <a:xfrm>
            <a:off x="941832" y="3753612"/>
            <a:ext cx="3739896" cy="11155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500"/>
              <a:buFont typeface="Arial"/>
              <a:buNone/>
            </a:pPr>
            <a:r>
              <a:rPr b="1" lang="el-GR" sz="15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Αποτυχία 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141414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 ελεγκτής του FBI διαπίστωσε αργότερα σοβαρή κακοδιαχείριση των καταγγελιών, με καθυστερήσεις, μη συμμόρφωση και αποτυχίες στην αντιμετώπιση συνεχιζόμενης σεξουαλικής κακοποίησης παιδιών.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777250" y="5230376"/>
            <a:ext cx="4069200" cy="1215900"/>
          </a:xfrm>
          <a:prstGeom prst="roundRect">
            <a:avLst>
              <a:gd fmla="val 16667" name="adj"/>
            </a:avLst>
          </a:prstGeom>
          <a:solidFill>
            <a:srgbClr val="F9F3E7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8"/>
          <p:cNvSpPr txBox="1"/>
          <p:nvPr/>
        </p:nvSpPr>
        <p:spPr>
          <a:xfrm>
            <a:off x="941832" y="5234748"/>
            <a:ext cx="3739896" cy="612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500"/>
              <a:buFont typeface="Arial"/>
              <a:buNone/>
            </a:pPr>
            <a:r>
              <a:rPr b="1" lang="el-GR" sz="150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Αποτυχία 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141414"/>
              </a:buClr>
              <a:buSzPts val="1350"/>
              <a:buFont typeface="Arial"/>
              <a:buNone/>
            </a:pPr>
            <a:r>
              <a:rPr lang="el-GR" sz="135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Οι θεσμοί ήταν πολύ αργοί στο να κατανοήσουν την έκταση της βλάβης και απέτυχαν να αντιμετωπίσουν τα θύματα με τη φροντίδα και τον σεβασμό που τους άξιζε.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5074920" y="2423160"/>
            <a:ext cx="6035040" cy="3152615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5093830" y="5628043"/>
            <a:ext cx="5943600" cy="621792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9525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 txBox="1"/>
          <p:nvPr/>
        </p:nvSpPr>
        <p:spPr>
          <a:xfrm>
            <a:off x="5093830" y="5676768"/>
            <a:ext cx="6110968" cy="480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260"/>
              <a:buFont typeface="Arial"/>
              <a:buNone/>
            </a:pPr>
            <a:r>
              <a:rPr lang="el-GR" sz="126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Πρακτικό δίδαγμα: ο ασφαλής αθλητισμός χρειάζεται σαφείς οδούς, </a:t>
            </a:r>
            <a:endParaRPr sz="1260">
              <a:solidFill>
                <a:srgbClr val="14141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1414"/>
              </a:buClr>
              <a:buSzPts val="1260"/>
              <a:buFont typeface="Arial"/>
              <a:buNone/>
            </a:pPr>
            <a:r>
              <a:rPr lang="el-GR" sz="126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εναλλακτικές οδούς και αξιόπιστη κλιμάκωση πέρα από τον πρώτο ενήλικα που ακούει την ανησυχία.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8"/>
          <p:cNvSpPr txBox="1"/>
          <p:nvPr/>
        </p:nvSpPr>
        <p:spPr>
          <a:xfrm>
            <a:off x="1645920" y="6462309"/>
            <a:ext cx="98755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77078"/>
              </a:buClr>
              <a:buSzPts val="800"/>
              <a:buFont typeface="Arial"/>
              <a:buNone/>
            </a:pPr>
            <a:r>
              <a:rPr i="1" lang="el-GR" sz="800">
                <a:solidFill>
                  <a:srgbClr val="677078"/>
                </a:solidFill>
                <a:latin typeface="Arial"/>
                <a:ea typeface="Arial"/>
                <a:cs typeface="Arial"/>
                <a:sym typeface="Arial"/>
              </a:rPr>
              <a:t>Πηγές: Έλεγχος Επιθεωρητή ΗΠΑ για τον χειρισμό καταγγελιών από το FBI (2024)· στοιχεία για την υπόθεση Nassar, Michigan State University.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SA Gymnastics Sex Abuse Scandal - Encyclopedia of Indianapolis" id="153" name="Google Shape;1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5564" y="2452549"/>
            <a:ext cx="41275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/>
          <p:nvPr/>
        </p:nvSpPr>
        <p:spPr>
          <a:xfrm>
            <a:off x="1032439" y="397190"/>
            <a:ext cx="4308434" cy="5385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Εμπόδια &amp; στηρίγματα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1032439" y="995227"/>
            <a:ext cx="79017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Γιατί οι άνθρωποι δεν αναφέρουν - και τι βοηθά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731520" y="1571348"/>
            <a:ext cx="5166360" cy="3787934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947574" y="1732788"/>
            <a:ext cx="4837176" cy="4224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Συνηθισμένα εμπόδια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φόβος ότι δεν θα τους πιστέψουν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φόβος αντιποίνων, αποκλεισμού ή κουτσομπολιού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αβεβαιότητα για το αν η συμπεριφορά είναι «αρκετά σοβαρή»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αφοσίωση στην ομάδα ή εξάρτηση από ισχυρά πρόσωπα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έλλειψη σαφούς οδού αναφοράς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6135210" y="1538521"/>
            <a:ext cx="5166360" cy="3820761"/>
          </a:xfrm>
          <a:prstGeom prst="roundRect">
            <a:avLst>
              <a:gd fmla="val 16667" name="adj"/>
            </a:avLst>
          </a:prstGeom>
          <a:solidFill>
            <a:srgbClr val="EFF7F4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"/>
          <p:cNvSpPr txBox="1"/>
          <p:nvPr/>
        </p:nvSpPr>
        <p:spPr>
          <a:xfrm>
            <a:off x="6291072" y="1662826"/>
            <a:ext cx="4837176" cy="4224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Τι βοηθά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σαφείς πληροφορίες για το σε ποιον να μιλήσουν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περισσότερες από μία οδοί αναφοράς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έμπιστοι συναθλητές και ενήλικες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βασική εμπιστευτικότητα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παρακολούθηση μετά την αποκάλυψη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σαφής δυνατότητα κλιμάκωσης σε ανώτερο επίπεδο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731520" y="5588574"/>
            <a:ext cx="10789920" cy="438912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947574" y="5663217"/>
            <a:ext cx="10387584" cy="315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Το συμπέρασμα:  </a:t>
            </a: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Η καλύτερη αναφορά δεν εξαρτάται μόνο από το θάρρος του αθλητή· εξαρτάται και από ασφαλέστερα συστήματα.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9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/>
          <p:nvPr/>
        </p:nvSpPr>
        <p:spPr>
          <a:xfrm>
            <a:off x="731520" y="398112"/>
            <a:ext cx="6419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900"/>
              <a:buFont typeface="Arial"/>
              <a:buNone/>
            </a:pPr>
            <a:r>
              <a:rPr b="1" lang="el-GR" sz="29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Για αθλητικούς οργανισμούς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0"/>
          <p:cNvSpPr txBox="1"/>
          <p:nvPr/>
        </p:nvSpPr>
        <p:spPr>
          <a:xfrm>
            <a:off x="731520" y="913748"/>
            <a:ext cx="102414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12A34"/>
              </a:buClr>
              <a:buSzPts val="2000"/>
              <a:buFont typeface="Arial"/>
              <a:buNone/>
            </a:pPr>
            <a:r>
              <a:rPr b="1" lang="el-GR" sz="2000">
                <a:solidFill>
                  <a:srgbClr val="212A34"/>
                </a:solidFill>
                <a:latin typeface="Arial"/>
                <a:ea typeface="Arial"/>
                <a:cs typeface="Arial"/>
                <a:sym typeface="Arial"/>
              </a:rPr>
              <a:t>Τι πρέπει να χτίσουν οι αθλητικοί οργανισμοί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731520" y="1581912"/>
            <a:ext cx="3657600" cy="4041648"/>
          </a:xfrm>
          <a:prstGeom prst="roundRect">
            <a:avLst>
              <a:gd fmla="val 16667" name="adj"/>
            </a:avLst>
          </a:prstGeom>
          <a:solidFill>
            <a:srgbClr val="F6F7F8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0"/>
          <p:cNvSpPr txBox="1"/>
          <p:nvPr/>
        </p:nvSpPr>
        <p:spPr>
          <a:xfrm>
            <a:off x="950266" y="1902604"/>
            <a:ext cx="3328416" cy="4041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Ελάχιστα χαρακτηριστικά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εκπαιδευμένο πρόσωπο ή υπεύθυνο προστασίας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σαφείς και ορατές οδούς αναφοράς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περισσότερα από ένα σημεία επικοινωνίας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βασική εμπιστευτικότητα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γραπτές διαδικασίες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› δυνατότητα κλιμάκωσης πέρα από τον σύλλογο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4617720" y="1581912"/>
            <a:ext cx="3246120" cy="4041648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4749952" y="1939727"/>
            <a:ext cx="2916936" cy="11792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Σύσταση CoViS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141414"/>
              </a:buClr>
              <a:buSzPts val="1320"/>
              <a:buFont typeface="Arial"/>
              <a:buNone/>
            </a:pP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Οι σύλλογοι και οι ομοσπονδίες πρέπει να περάσουν από την άτυπη πρακτική σε ονομαστικές, εκπαιδευμένες και προσβάσιμες δομές αναφοράς.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700887" y="5725868"/>
            <a:ext cx="10789920" cy="617964"/>
          </a:xfrm>
          <a:prstGeom prst="roundRect">
            <a:avLst>
              <a:gd fmla="val 16667" name="adj"/>
            </a:avLst>
          </a:prstGeom>
          <a:solidFill>
            <a:srgbClr val="F8EFEF"/>
          </a:solidFill>
          <a:ln cap="flat" cmpd="sng" w="12700">
            <a:solidFill>
              <a:srgbClr val="DDDDD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932688" y="5837956"/>
            <a:ext cx="10387584" cy="518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64F4F"/>
              </a:buClr>
              <a:buSzPts val="1450"/>
              <a:buFont typeface="Arial"/>
              <a:buNone/>
            </a:pPr>
            <a:r>
              <a:rPr b="1" lang="el-GR" sz="1450">
                <a:solidFill>
                  <a:srgbClr val="A64F4F"/>
                </a:solidFill>
                <a:latin typeface="Arial"/>
                <a:ea typeface="Arial"/>
                <a:cs typeface="Arial"/>
                <a:sym typeface="Arial"/>
              </a:rPr>
              <a:t>Τελικό μήνυμα: </a:t>
            </a:r>
            <a:r>
              <a:rPr lang="el-GR" sz="1320">
                <a:solidFill>
                  <a:srgbClr val="141414"/>
                </a:solidFill>
                <a:latin typeface="Arial"/>
                <a:ea typeface="Arial"/>
                <a:cs typeface="Arial"/>
                <a:sym typeface="Arial"/>
              </a:rPr>
              <a:t>Μια ανησυχία δεν πρέπει ποτέ να εξαρτάται από ένα μόνο πρόσωπο. Η ασφαλής αναφορά χρειάζεται οδούς, εναλλακτικές οδούς και ένα σύστημα που πραγματικά ανταποκρίνεται.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8159" y="211718"/>
            <a:ext cx="4011575" cy="5411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0436" y="6446141"/>
            <a:ext cx="1722268" cy="411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62915" y="6156899"/>
            <a:ext cx="701101" cy="70110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0"/>
          <p:cNvSpPr/>
          <p:nvPr/>
        </p:nvSpPr>
        <p:spPr>
          <a:xfrm>
            <a:off x="530352" y="384048"/>
            <a:ext cx="146304" cy="566928"/>
          </a:xfrm>
          <a:prstGeom prst="rect">
            <a:avLst/>
          </a:prstGeom>
          <a:solidFill>
            <a:srgbClr val="A64F4F"/>
          </a:solidFill>
          <a:ln cap="flat" cmpd="sng" w="12700">
            <a:solidFill>
              <a:srgbClr val="A64F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062" y="2227602"/>
            <a:ext cx="250507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1"/>
          <p:cNvSpPr txBox="1"/>
          <p:nvPr/>
        </p:nvSpPr>
        <p:spPr>
          <a:xfrm>
            <a:off x="3061362" y="3210311"/>
            <a:ext cx="609452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l-G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Χρηματοδοτείται από την Ευρωπαϊκή Ένωση. Οι απόψεις και οι γνώμες που διατυπώνονται εκφράζουν αποκλειστικά τις απόψεις του συντάκτη/των συντακτών και δεν αντικατοπτρίζουν κατ’ ανάγκη τις απόψεις της Ευρωπαϊκής Ένωσης ή του Ευρωπαϊκού Εκτελεστικού Οργανισμού Εκπαίδευσης και Πολιτισμού (EACEA). Ούτε η Ευρωπαϊκή Ένωση ούτε ο EACEA μπορούν να θεωρηθούν υπεύθυνοι για αυτές.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2026-08-08T12:19:18Z</dcterms:created>
  <dc:creator>CoViS Project Consortium</dc:creator>
</cp:coreProperties>
</file>