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notesMasterIdLst>
    <p:notesMasterId r:id="rId14"/>
  </p:notesMasterIdLst>
  <p:sldIdLst>
    <p:sldId id="256" r:id="rId2"/>
    <p:sldId id="270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66" r:id="rId11"/>
    <p:sldId id="279" r:id="rId12"/>
    <p:sldId id="268" r:id="rId13"/>
  </p:sldIdLst>
  <p:sldSz cx="12192000" cy="6858000"/>
  <p:notesSz cx="6858000" cy="12192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24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10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018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simple message: this module is about recognising concern early, not proving guilt.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9D6C32-2305-FCE3-90E9-CBAF5988E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77092AF-6227-6299-0C6E-67EE464F4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89574A7-8425-C461-EDBA-4BF33AA29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162965-18E1-C023-184E-4CC39B25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161DB7D-0818-8CEF-56B2-DCC0CAC1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9880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747F43-B3F2-E828-B221-B9A60DE2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7114AC3-982E-868C-BC89-E3D3C2C0A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CD7A6A3-DCE1-1B78-1793-9BFF947A1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BE080F-02CF-5BF8-6F10-BE466A3CF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A0E8650-5127-FBA2-079E-6D34594F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234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25ACB-2D12-2F69-F5CC-86408E884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FA76BCC-AC3B-D723-F9A9-3CF6CF373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F3DE23B-2259-F9DC-BBB6-7517E697B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B254554-A814-69BF-C596-CEF2A0BC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8DD652F-036A-1FA9-5AF1-187FF29F9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984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396E13-53F2-776D-A7CE-A6FCD32C8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CC3098-357D-ECE2-00DB-A2DB9AFFC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F3F6BF3-3B15-0022-70DB-DF6EFED97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3DF3B27-DF98-CA11-6DB2-930234F3C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980637F-E4BA-4FF5-0937-053B9B3D6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F2824AC-EDD2-7FE4-99AE-8BDBF9B2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8130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41B3FA-C49C-4EBA-281B-5BB4100EB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38A6477-E243-8609-4FF2-93FD44ADB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30657E8-6C1D-931C-D938-0708EA065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C79554F-751C-83E6-4435-D1C645085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B67EC03-527B-228D-CF77-E1415D0E88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81DF060-2716-9E1E-FEE4-23F0F6C61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4AB89C9-573A-D833-287A-22BBC03BC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C08D2D2-DDD0-20CA-34BE-8176061CD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870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8E89AB-14CE-5C46-4BE1-8BBA7BDCF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EADECA58-5F5E-C0BD-2C65-CE60891BA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E9AA94E-943D-FAAB-4211-46C506A9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AAEFC79-0D53-F586-906F-F2C55EFC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4367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666B9784-416B-D4AE-C779-C3E9059D7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10C89D8-CE10-DA6A-9C7F-DFEFD69E1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FD0FBA3-F9FB-2326-425C-3F00122F9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957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D6ACD0-06A8-09DA-62AC-4B98E655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871446-6344-CD3D-3F8A-CE6FD629C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647A5DA-2FD9-0231-DB1B-11141A68D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CB66BC1-97F7-8E0D-6951-A3976938E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6C84F60-AE3B-6402-E30C-0CA72B46D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CB35FB8-48A4-8E94-7B7C-0D8085EB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2916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55EA82-AD59-73EC-B0FB-A600FC505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A4C75AA-C0A7-1F97-E254-308CBFA32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78053A9-F897-3283-7E69-AC3A06EF2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C4F4A5A-4BEE-4294-82E3-54A963686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FDBABFA-FEAE-8341-B967-CD4FCB8C2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A39874F-456A-BABB-CCAF-20ECB994E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1513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869A12-F744-D134-2EAC-514CCD760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DE2B8C1-25AC-DF30-7CB5-ABD6319AEB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8A6357-7CF7-2B5A-7D17-826C4BE0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348470E-42BA-5788-0BDA-8717660B1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8C4F666-9029-23F8-116C-ADAEFA66C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955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187307E-6B5C-0786-FB60-7726160ABC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DC156E7-483D-FEAD-D1DA-69184010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EA29E9-C75B-8E45-E915-35A83C18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57935E-0C0B-C925-F393-0AEE7344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876DA1B-998F-0DCE-5111-0C3C71BE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061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17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61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1064B79-07B7-400C-CCE3-B4EF76A6D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B8CF212-1E4F-28B2-879C-538DC9F06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B1877A-F261-0183-9C06-38CF41A94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5303D4-D0FF-4F6E-B48A-53977CA4D39E}" type="datetimeFigureOut">
              <a:rPr lang="el-GR" smtClean="0"/>
              <a:t>19/9/2026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F052BF-4110-AE08-E93C-BF18775C1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D2C8B33-8767-B12D-9617-D8238816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9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877824" y="652420"/>
            <a:ext cx="164592" cy="713232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sp>
        <p:nvSpPr>
          <p:cNvPr id="5" name="Text 2"/>
          <p:cNvSpPr/>
          <p:nvPr/>
        </p:nvSpPr>
        <p:spPr>
          <a:xfrm>
            <a:off x="1280160" y="67208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400" b="1" dirty="0">
                <a:solidFill>
                  <a:srgbClr val="A64F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CoViS Ενότητα 4</a:t>
            </a:r>
            <a:endParaRPr lang="el-GR" sz="2400" dirty="0"/>
          </a:p>
        </p:txBody>
      </p:sp>
      <p:sp>
        <p:nvSpPr>
          <p:cNvPr id="6" name="Text 3"/>
          <p:cNvSpPr/>
          <p:nvPr/>
        </p:nvSpPr>
        <p:spPr>
          <a:xfrm>
            <a:off x="877824" y="1371600"/>
            <a:ext cx="4572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l-GR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Αντιμετωπίζοντας τη Βία</a:t>
            </a:r>
            <a:endParaRPr lang="el-GR" sz="3900" dirty="0"/>
          </a:p>
          <a:p>
            <a:pPr marL="0" indent="0">
              <a:buNone/>
            </a:pPr>
            <a:r>
              <a:rPr lang="el-GR" sz="3900" b="1" dirty="0">
                <a:solidFill>
                  <a:srgbClr val="1F29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στον Αθλητισμό</a:t>
            </a:r>
            <a:endParaRPr lang="el-GR" sz="3900" dirty="0"/>
          </a:p>
        </p:txBody>
      </p:sp>
      <p:sp>
        <p:nvSpPr>
          <p:cNvPr id="7" name="Text 4"/>
          <p:cNvSpPr/>
          <p:nvPr/>
        </p:nvSpPr>
        <p:spPr>
          <a:xfrm>
            <a:off x="914400" y="3611880"/>
            <a:ext cx="43891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l-GR" sz="1900" dirty="0">
                <a:solidFill>
                  <a:srgbClr val="5E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Ασφάλεια, στήριξη, ανάρρωση και αποκατάσταση του ελέγχου μετά τη βία</a:t>
            </a:r>
            <a:endParaRPr lang="el-GR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80">
                <a:solidFill>
                  <a:srgbClr val="6F6F6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r>
              <a:rPr sz="900">
                <a:solidFill>
                  <a:srgbClr val="666666"/>
                </a:solidFill>
                <a:latin typeface="Arial"/>
              </a:rPr>
              <a:t>1</a:t>
            </a:r>
            <a:endParaRPr lang="el-GR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B83019E-680B-0EBC-A884-CE4E7C6D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" y="0"/>
            <a:ext cx="703278" cy="703278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AE70BE4-E476-A044-CD47-1080468E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471821"/>
            <a:ext cx="1722268" cy="41185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F7597DBC-C5A6-13D8-FF5B-E56837C18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2175" y="25680"/>
            <a:ext cx="541894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26789" y="481181"/>
            <a:ext cx="1086901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Αντιμετωπίζοντας τη Βία</a:t>
            </a:r>
            <a:endParaRPr lang="el-GR" sz="3200" dirty="0"/>
          </a:p>
        </p:txBody>
      </p:sp>
      <p:sp>
        <p:nvSpPr>
          <p:cNvPr id="5" name="Text 1"/>
          <p:cNvSpPr/>
          <p:nvPr/>
        </p:nvSpPr>
        <p:spPr>
          <a:xfrm>
            <a:off x="676656" y="1318124"/>
            <a:ext cx="10869017" cy="4134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2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Αντίδραση, στήριξη και ανάκαμψη μετά από ένα περιστατικό</a:t>
            </a:r>
            <a:endParaRPr lang="el-GR" sz="2600" dirty="0"/>
          </a:p>
        </p:txBody>
      </p:sp>
      <p:sp>
        <p:nvSpPr>
          <p:cNvPr id="6" name="Text 2"/>
          <p:cNvSpPr/>
          <p:nvPr/>
        </p:nvSpPr>
        <p:spPr>
          <a:xfrm>
            <a:off x="603504" y="1997069"/>
            <a:ext cx="1086901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l-GR" sz="1600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Αυτή η ενότητα εξετάζει τι συμβαίνει μετά από μια εμπειρία βίας και πώς οι αθλητές, οι συναθλητές, οι προπονητές και οι αθλητικοί οργανισμοί μπορούν να ανταποκριθούν κατάλληλα.</a:t>
            </a:r>
            <a:endParaRPr lang="el-GR" sz="1600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19799" y="2846241"/>
            <a:ext cx="35127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785095" y="3011541"/>
            <a:ext cx="318214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Ασφάλεια</a:t>
            </a:r>
            <a:endParaRPr lang="el-GR" sz="1600" dirty="0"/>
          </a:p>
        </p:txBody>
      </p:sp>
      <p:sp>
        <p:nvSpPr>
          <p:cNvPr id="9" name="Shape 5"/>
          <p:cNvSpPr/>
          <p:nvPr/>
        </p:nvSpPr>
        <p:spPr>
          <a:xfrm>
            <a:off x="4297837" y="2846241"/>
            <a:ext cx="35128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0" name="Text 6"/>
          <p:cNvSpPr/>
          <p:nvPr/>
        </p:nvSpPr>
        <p:spPr>
          <a:xfrm>
            <a:off x="4463135" y="3011541"/>
            <a:ext cx="318224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Στήριξη</a:t>
            </a:r>
            <a:endParaRPr lang="el-GR" sz="1600" dirty="0"/>
          </a:p>
        </p:txBody>
      </p:sp>
      <p:sp>
        <p:nvSpPr>
          <p:cNvPr id="11" name="Shape 7"/>
          <p:cNvSpPr/>
          <p:nvPr/>
        </p:nvSpPr>
        <p:spPr>
          <a:xfrm>
            <a:off x="7975976" y="2846241"/>
            <a:ext cx="351274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8141273" y="3011541"/>
            <a:ext cx="318214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Εμπιστοσύνη</a:t>
            </a:r>
            <a:endParaRPr lang="el-GR" sz="1600" dirty="0"/>
          </a:p>
        </p:txBody>
      </p:sp>
      <p:sp>
        <p:nvSpPr>
          <p:cNvPr id="13" name="Shape 9"/>
          <p:cNvSpPr/>
          <p:nvPr/>
        </p:nvSpPr>
        <p:spPr>
          <a:xfrm>
            <a:off x="619798" y="3600601"/>
            <a:ext cx="535176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785095" y="3765901"/>
            <a:ext cx="50211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Ανάρρωση</a:t>
            </a:r>
            <a:endParaRPr lang="el-GR" sz="1600" dirty="0"/>
          </a:p>
        </p:txBody>
      </p:sp>
      <p:sp>
        <p:nvSpPr>
          <p:cNvPr id="15" name="Shape 11"/>
          <p:cNvSpPr/>
          <p:nvPr/>
        </p:nvSpPr>
        <p:spPr>
          <a:xfrm>
            <a:off x="6136857" y="3600601"/>
            <a:ext cx="5351860" cy="589061"/>
          </a:xfrm>
          <a:prstGeom prst="roundRect">
            <a:avLst>
              <a:gd name="adj" fmla="val 25270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6302155" y="3765901"/>
            <a:ext cx="502126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Πρόσβαση σε Βοήθεια</a:t>
            </a:r>
            <a:endParaRPr lang="el-GR" sz="1600" dirty="0"/>
          </a:p>
        </p:txBody>
      </p:sp>
      <p:sp>
        <p:nvSpPr>
          <p:cNvPr id="17" name="Text 13"/>
          <p:cNvSpPr/>
          <p:nvPr/>
        </p:nvSpPr>
        <p:spPr>
          <a:xfrm>
            <a:off x="619799" y="4723172"/>
            <a:ext cx="114786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l-GR" sz="1267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Βασική εστίαση:</a:t>
            </a:r>
            <a:r>
              <a:rPr lang="el-GR" sz="1267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 Ασφάλεια • Στήριξη • Εμπιστοσύνη • Ανάρρωση • Πρόσβαση σε Βοήθεια</a:t>
            </a:r>
            <a:endParaRPr lang="el-GR" sz="12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Εικόνα 18">
            <a:extLst>
              <a:ext uri="{FF2B5EF4-FFF2-40B4-BE49-F238E27FC236}">
                <a16:creationId xmlns:a16="http://schemas.microsoft.com/office/drawing/2014/main" id="{BD9FCB02-0C8B-7C10-305F-C9BC5257A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1ADA48C-EBCD-E0C1-5122-8A3390024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7908963A-1842-4675-CC0C-87E78FDBA07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79176" y="475136"/>
            <a:ext cx="10869017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29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Τι Συμβαίνει Μετά από ένα Περιστατικό;</a:t>
            </a:r>
            <a:endParaRPr lang="el-GR" sz="2933" dirty="0"/>
          </a:p>
        </p:txBody>
      </p:sp>
      <p:sp>
        <p:nvSpPr>
          <p:cNvPr id="5" name="Text 1"/>
          <p:cNvSpPr/>
          <p:nvPr/>
        </p:nvSpPr>
        <p:spPr>
          <a:xfrm>
            <a:off x="729356" y="1174443"/>
            <a:ext cx="10869017" cy="60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1200"/>
              </a:spcAft>
            </a:pPr>
            <a:r>
              <a:rPr lang="el-GR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Οι άνθρωποι μπορεί να αντιδράσουν στη βία με πολύ διαφορετικούς τρόπους.</a:t>
            </a:r>
            <a:endParaRPr lang="el-GR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</a:pPr>
            <a:r>
              <a:rPr lang="el-GR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Ένας αθλητής μπορεί να βιώσει:</a:t>
            </a:r>
          </a:p>
        </p:txBody>
      </p:sp>
      <p:sp>
        <p:nvSpPr>
          <p:cNvPr id="6" name="Shape 2"/>
          <p:cNvSpPr/>
          <p:nvPr/>
        </p:nvSpPr>
        <p:spPr>
          <a:xfrm>
            <a:off x="638186" y="2337145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788007" y="2486966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Φόβο</a:t>
            </a:r>
            <a:endParaRPr lang="el-GR" sz="1467" dirty="0"/>
          </a:p>
        </p:txBody>
      </p:sp>
      <p:sp>
        <p:nvSpPr>
          <p:cNvPr id="8" name="Shape 4"/>
          <p:cNvSpPr/>
          <p:nvPr/>
        </p:nvSpPr>
        <p:spPr>
          <a:xfrm>
            <a:off x="6140559" y="2337145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9" name="Text 5"/>
          <p:cNvSpPr/>
          <p:nvPr/>
        </p:nvSpPr>
        <p:spPr>
          <a:xfrm>
            <a:off x="6290379" y="2486966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Θυμό</a:t>
            </a:r>
            <a:endParaRPr lang="el-GR" sz="1467" dirty="0"/>
          </a:p>
        </p:txBody>
      </p:sp>
      <p:sp>
        <p:nvSpPr>
          <p:cNvPr id="10" name="Shape 6"/>
          <p:cNvSpPr/>
          <p:nvPr/>
        </p:nvSpPr>
        <p:spPr>
          <a:xfrm>
            <a:off x="638186" y="3006772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788007" y="3156594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Ντροπή ή αμηχανία</a:t>
            </a:r>
            <a:endParaRPr lang="el-GR" sz="1467" dirty="0"/>
          </a:p>
        </p:txBody>
      </p:sp>
      <p:sp>
        <p:nvSpPr>
          <p:cNvPr id="12" name="Shape 8"/>
          <p:cNvSpPr/>
          <p:nvPr/>
        </p:nvSpPr>
        <p:spPr>
          <a:xfrm>
            <a:off x="6140559" y="3006772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3" name="Text 9"/>
          <p:cNvSpPr/>
          <p:nvPr/>
        </p:nvSpPr>
        <p:spPr>
          <a:xfrm>
            <a:off x="6290379" y="3156594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Σύγχυση</a:t>
            </a:r>
            <a:endParaRPr lang="el-GR" sz="1467" dirty="0"/>
          </a:p>
        </p:txBody>
      </p:sp>
      <p:sp>
        <p:nvSpPr>
          <p:cNvPr id="14" name="Shape 10"/>
          <p:cNvSpPr/>
          <p:nvPr/>
        </p:nvSpPr>
        <p:spPr>
          <a:xfrm>
            <a:off x="638186" y="3676400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5" name="Text 11"/>
          <p:cNvSpPr/>
          <p:nvPr/>
        </p:nvSpPr>
        <p:spPr>
          <a:xfrm>
            <a:off x="788007" y="3826220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Ενοχή</a:t>
            </a:r>
            <a:endParaRPr lang="el-GR" sz="1467" dirty="0"/>
          </a:p>
        </p:txBody>
      </p:sp>
      <p:sp>
        <p:nvSpPr>
          <p:cNvPr id="16" name="Shape 12"/>
          <p:cNvSpPr/>
          <p:nvPr/>
        </p:nvSpPr>
        <p:spPr>
          <a:xfrm>
            <a:off x="6140559" y="3676400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7" name="Text 13"/>
          <p:cNvSpPr/>
          <p:nvPr/>
        </p:nvSpPr>
        <p:spPr>
          <a:xfrm>
            <a:off x="6290379" y="3826220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Απώλεια εμπιστοσύνης</a:t>
            </a:r>
            <a:endParaRPr lang="el-GR" sz="1467" dirty="0"/>
          </a:p>
        </p:txBody>
      </p:sp>
      <p:sp>
        <p:nvSpPr>
          <p:cNvPr id="18" name="Shape 14"/>
          <p:cNvSpPr/>
          <p:nvPr/>
        </p:nvSpPr>
        <p:spPr>
          <a:xfrm>
            <a:off x="638186" y="4346027"/>
            <a:ext cx="5366544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9" name="Text 15"/>
          <p:cNvSpPr/>
          <p:nvPr/>
        </p:nvSpPr>
        <p:spPr>
          <a:xfrm>
            <a:off x="788007" y="4495848"/>
            <a:ext cx="50669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Μειωμένο κίνητρο</a:t>
            </a:r>
            <a:endParaRPr lang="el-GR" sz="1467" dirty="0"/>
          </a:p>
        </p:txBody>
      </p:sp>
      <p:sp>
        <p:nvSpPr>
          <p:cNvPr id="20" name="Shape 16"/>
          <p:cNvSpPr/>
          <p:nvPr/>
        </p:nvSpPr>
        <p:spPr>
          <a:xfrm>
            <a:off x="6140559" y="4346027"/>
            <a:ext cx="5366643" cy="533797"/>
          </a:xfrm>
          <a:prstGeom prst="roundRect">
            <a:avLst>
              <a:gd name="adj" fmla="val 25272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1" name="Text 17"/>
          <p:cNvSpPr/>
          <p:nvPr/>
        </p:nvSpPr>
        <p:spPr>
          <a:xfrm>
            <a:off x="6290379" y="4495848"/>
            <a:ext cx="5067003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Αίσθημα ανασφάλειας στο αθλητικό περιβάλλον</a:t>
            </a:r>
            <a:endParaRPr lang="el-GR" sz="1467" dirty="0"/>
          </a:p>
        </p:txBody>
      </p:sp>
      <p:sp>
        <p:nvSpPr>
          <p:cNvPr id="22" name="Text 18"/>
          <p:cNvSpPr/>
          <p:nvPr/>
        </p:nvSpPr>
        <p:spPr>
          <a:xfrm>
            <a:off x="661491" y="5166516"/>
            <a:ext cx="10869017" cy="609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1200"/>
              </a:spcAft>
            </a:pPr>
            <a:r>
              <a:rPr lang="el-GR" sz="1600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Δεν υπάρχει μία μοναδική «σωστή» αντίδραση.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7000"/>
              </a:lnSpc>
            </a:pPr>
            <a:r>
              <a:rPr lang="el-GR" sz="16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Οι διαφορετικές αντιδράσεις δεν καθορίζουν πόσο σοβαρή ήταν μια εμπειρία.</a:t>
            </a: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136F791D-9203-475A-E34A-C735B55ED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E47F3810-8CFD-690D-F2AB-991EF60241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50" name="Shape 0">
            <a:extLst>
              <a:ext uri="{FF2B5EF4-FFF2-40B4-BE49-F238E27FC236}">
                <a16:creationId xmlns:a16="http://schemas.microsoft.com/office/drawing/2014/main" id="{2F404FA6-0771-B710-7299-D0A81EF27982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16471" y="502149"/>
            <a:ext cx="10869017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0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Άμεση Αντίδραση: Τι Προηγείται;</a:t>
            </a:r>
            <a:endParaRPr lang="el-GR" sz="3000" dirty="0"/>
          </a:p>
        </p:txBody>
      </p:sp>
      <p:sp>
        <p:nvSpPr>
          <p:cNvPr id="5" name="Text 1"/>
          <p:cNvSpPr/>
          <p:nvPr/>
        </p:nvSpPr>
        <p:spPr>
          <a:xfrm>
            <a:off x="835868" y="1128118"/>
            <a:ext cx="11478617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l-GR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Μετά από ένα περιστατικό, προτεραιότητα έχουν η ασφάλεια και η στήριξη. Πέντε βασικά βήματα:</a:t>
            </a:r>
            <a:endParaRPr lang="el-GR" dirty="0">
              <a:solidFill>
                <a:srgbClr val="6E2D0C"/>
              </a:solidFill>
            </a:endParaRPr>
          </a:p>
        </p:txBody>
      </p:sp>
      <p:sp>
        <p:nvSpPr>
          <p:cNvPr id="6" name="Text 2"/>
          <p:cNvSpPr/>
          <p:nvPr/>
        </p:nvSpPr>
        <p:spPr>
          <a:xfrm>
            <a:off x="676656" y="1677295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l-GR" sz="1200" dirty="0"/>
          </a:p>
        </p:txBody>
      </p:sp>
      <p:sp>
        <p:nvSpPr>
          <p:cNvPr id="7" name="Shape 3"/>
          <p:cNvSpPr/>
          <p:nvPr/>
        </p:nvSpPr>
        <p:spPr>
          <a:xfrm>
            <a:off x="676657" y="1921670"/>
            <a:ext cx="3526036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676657" y="2037260"/>
            <a:ext cx="3526036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Διασφάλισε την ασφάλεια</a:t>
            </a:r>
            <a:endParaRPr lang="el-GR" dirty="0"/>
          </a:p>
        </p:txBody>
      </p:sp>
      <p:sp>
        <p:nvSpPr>
          <p:cNvPr id="9" name="Text 5"/>
          <p:cNvSpPr/>
          <p:nvPr/>
        </p:nvSpPr>
        <p:spPr>
          <a:xfrm>
            <a:off x="676657" y="2366666"/>
            <a:ext cx="3526036" cy="480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l-GR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Απομακρύνσου από μια μη ασφαλή κατάσταση όταν είναι δυνατό.</a:t>
            </a:r>
            <a:endParaRPr lang="el-GR" sz="1200" dirty="0"/>
          </a:p>
        </p:txBody>
      </p:sp>
      <p:sp>
        <p:nvSpPr>
          <p:cNvPr id="10" name="Text 6"/>
          <p:cNvSpPr/>
          <p:nvPr/>
        </p:nvSpPr>
        <p:spPr>
          <a:xfrm>
            <a:off x="4348047" y="1677295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l-GR" sz="1200" dirty="0"/>
          </a:p>
        </p:txBody>
      </p:sp>
      <p:sp>
        <p:nvSpPr>
          <p:cNvPr id="11" name="Shape 7"/>
          <p:cNvSpPr/>
          <p:nvPr/>
        </p:nvSpPr>
        <p:spPr>
          <a:xfrm>
            <a:off x="4348047" y="1921670"/>
            <a:ext cx="3526135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4348047" y="2037260"/>
            <a:ext cx="352613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Κράτησε στοιχεία</a:t>
            </a:r>
            <a:endParaRPr lang="el-GR" dirty="0"/>
          </a:p>
        </p:txBody>
      </p:sp>
      <p:sp>
        <p:nvSpPr>
          <p:cNvPr id="13" name="Text 9"/>
          <p:cNvSpPr/>
          <p:nvPr/>
        </p:nvSpPr>
        <p:spPr>
          <a:xfrm>
            <a:off x="4348047" y="2366667"/>
            <a:ext cx="3526135" cy="720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9000"/>
              </a:lnSpc>
            </a:pPr>
            <a:r>
              <a:rPr lang="el-GR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Κράτησε μηνύματα, screenshots ή βασικές πληροφορίες για το περιστατικό όταν αυτό είναι κατάλληλο και ασφαλές.</a:t>
            </a:r>
            <a:endParaRPr lang="el-GR" sz="1200" dirty="0"/>
          </a:p>
        </p:txBody>
      </p:sp>
      <p:sp>
        <p:nvSpPr>
          <p:cNvPr id="14" name="Text 10"/>
          <p:cNvSpPr/>
          <p:nvPr/>
        </p:nvSpPr>
        <p:spPr>
          <a:xfrm>
            <a:off x="8019537" y="1677295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l-GR" sz="1200" dirty="0"/>
          </a:p>
        </p:txBody>
      </p:sp>
      <p:sp>
        <p:nvSpPr>
          <p:cNvPr id="15" name="Shape 11"/>
          <p:cNvSpPr/>
          <p:nvPr/>
        </p:nvSpPr>
        <p:spPr>
          <a:xfrm>
            <a:off x="8019538" y="1921670"/>
            <a:ext cx="3526135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8019538" y="2037260"/>
            <a:ext cx="352613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Αναζήτησε στήριξη</a:t>
            </a:r>
            <a:endParaRPr lang="el-GR" dirty="0"/>
          </a:p>
        </p:txBody>
      </p:sp>
      <p:sp>
        <p:nvSpPr>
          <p:cNvPr id="17" name="Text 13"/>
          <p:cNvSpPr/>
          <p:nvPr/>
        </p:nvSpPr>
        <p:spPr>
          <a:xfrm>
            <a:off x="8019538" y="2366667"/>
            <a:ext cx="3526135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l-GR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Μίλησε σε κάποιον που εμπιστεύεσαι.</a:t>
            </a:r>
            <a:endParaRPr lang="el-GR" sz="1200" dirty="0"/>
          </a:p>
        </p:txBody>
      </p:sp>
      <p:sp>
        <p:nvSpPr>
          <p:cNvPr id="18" name="Text 14"/>
          <p:cNvSpPr/>
          <p:nvPr/>
        </p:nvSpPr>
        <p:spPr>
          <a:xfrm>
            <a:off x="676656" y="3349229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l-GR" sz="1200" dirty="0"/>
          </a:p>
        </p:txBody>
      </p:sp>
      <p:sp>
        <p:nvSpPr>
          <p:cNvPr id="19" name="Shape 15"/>
          <p:cNvSpPr/>
          <p:nvPr/>
        </p:nvSpPr>
        <p:spPr>
          <a:xfrm>
            <a:off x="676656" y="3593605"/>
            <a:ext cx="5361781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0" name="Text 16"/>
          <p:cNvSpPr/>
          <p:nvPr/>
        </p:nvSpPr>
        <p:spPr>
          <a:xfrm>
            <a:off x="676656" y="3709196"/>
            <a:ext cx="536178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Εξέτασε τις επιλογές αναφοράς</a:t>
            </a:r>
            <a:endParaRPr lang="el-GR" dirty="0"/>
          </a:p>
        </p:txBody>
      </p:sp>
      <p:sp>
        <p:nvSpPr>
          <p:cNvPr id="21" name="Text 17"/>
          <p:cNvSpPr/>
          <p:nvPr/>
        </p:nvSpPr>
        <p:spPr>
          <a:xfrm>
            <a:off x="676656" y="4038601"/>
            <a:ext cx="536178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l-GR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Κατανόησε ποιες διαδρομές αναφοράς είναι διαθέσιμες.</a:t>
            </a:r>
            <a:endParaRPr lang="el-GR" sz="1200" dirty="0"/>
          </a:p>
        </p:txBody>
      </p:sp>
      <p:sp>
        <p:nvSpPr>
          <p:cNvPr id="22" name="Text 18"/>
          <p:cNvSpPr/>
          <p:nvPr/>
        </p:nvSpPr>
        <p:spPr>
          <a:xfrm>
            <a:off x="6183792" y="3349229"/>
            <a:ext cx="310059" cy="1937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l-GR" sz="1200" dirty="0"/>
          </a:p>
        </p:txBody>
      </p:sp>
      <p:sp>
        <p:nvSpPr>
          <p:cNvPr id="23" name="Shape 19"/>
          <p:cNvSpPr/>
          <p:nvPr/>
        </p:nvSpPr>
        <p:spPr>
          <a:xfrm>
            <a:off x="6183792" y="3593605"/>
            <a:ext cx="536188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4" name="Text 20"/>
          <p:cNvSpPr/>
          <p:nvPr/>
        </p:nvSpPr>
        <p:spPr>
          <a:xfrm>
            <a:off x="6183792" y="3709196"/>
            <a:ext cx="5361880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Παρακολούθησε στη συνέχεια</a:t>
            </a:r>
            <a:endParaRPr lang="el-GR" dirty="0"/>
          </a:p>
        </p:txBody>
      </p:sp>
      <p:sp>
        <p:nvSpPr>
          <p:cNvPr id="25" name="Text 21"/>
          <p:cNvSpPr/>
          <p:nvPr/>
        </p:nvSpPr>
        <p:spPr>
          <a:xfrm>
            <a:off x="6183792" y="4038601"/>
            <a:ext cx="5361880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l-GR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Μπορεί να χρειαστεί στήριξη και μετά την πρώτη συζήτηση.</a:t>
            </a:r>
            <a:endParaRPr lang="el-GR" sz="1200" dirty="0"/>
          </a:p>
        </p:txBody>
      </p:sp>
      <p:sp>
        <p:nvSpPr>
          <p:cNvPr id="26" name="Shape 22"/>
          <p:cNvSpPr/>
          <p:nvPr/>
        </p:nvSpPr>
        <p:spPr>
          <a:xfrm>
            <a:off x="676657" y="4558706"/>
            <a:ext cx="10869017" cy="593824"/>
          </a:xfrm>
          <a:prstGeom prst="roundRect">
            <a:avLst>
              <a:gd name="adj" fmla="val 23501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868" y="4796532"/>
            <a:ext cx="344521" cy="275546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180389" y="4742757"/>
            <a:ext cx="10819904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r>
              <a:rPr lang="el-GR" sz="16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Θυμήσου: Η ασφάλεια έρχεται πρώτη.</a:t>
            </a:r>
            <a:endParaRPr lang="el-GR" sz="1600" dirty="0"/>
          </a:p>
        </p:txBody>
      </p:sp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E9808696-CEE7-14EE-56A1-C7C06DC6F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32" name="Εικόνα 31">
            <a:extLst>
              <a:ext uri="{FF2B5EF4-FFF2-40B4-BE49-F238E27FC236}">
                <a16:creationId xmlns:a16="http://schemas.microsoft.com/office/drawing/2014/main" id="{A5D231E9-F351-ADD7-494E-A7DE7921A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4" name="Shape 0">
            <a:extLst>
              <a:ext uri="{FF2B5EF4-FFF2-40B4-BE49-F238E27FC236}">
                <a16:creationId xmlns:a16="http://schemas.microsoft.com/office/drawing/2014/main" id="{EC7113FE-FCFF-E43C-815C-24CD36906C8B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44614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50702" y="456315"/>
            <a:ext cx="6297017" cy="4684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29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Πώς να Στηρίξεις έναν Αθλητή</a:t>
            </a:r>
            <a:endParaRPr lang="el-GR" sz="2933" dirty="0"/>
          </a:p>
        </p:txBody>
      </p:sp>
      <p:sp>
        <p:nvSpPr>
          <p:cNvPr id="6" name="Text 1"/>
          <p:cNvSpPr/>
          <p:nvPr/>
        </p:nvSpPr>
        <p:spPr>
          <a:xfrm>
            <a:off x="811312" y="1105614"/>
            <a:ext cx="690661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l-GR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Όταν ένας αθλητής σού μιλά για βία:</a:t>
            </a:r>
            <a:endParaRPr lang="el-GR" dirty="0">
              <a:solidFill>
                <a:srgbClr val="6E2D0C"/>
              </a:solidFill>
            </a:endParaRPr>
          </a:p>
        </p:txBody>
      </p:sp>
      <p:sp>
        <p:nvSpPr>
          <p:cNvPr id="7" name="Shape 2"/>
          <p:cNvSpPr/>
          <p:nvPr/>
        </p:nvSpPr>
        <p:spPr>
          <a:xfrm>
            <a:off x="553542" y="1833661"/>
            <a:ext cx="3181548" cy="2839443"/>
          </a:xfrm>
          <a:prstGeom prst="roundRect">
            <a:avLst>
              <a:gd name="adj" fmla="val 7602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el-GR" sz="2400" dirty="0"/>
          </a:p>
        </p:txBody>
      </p:sp>
      <p:sp>
        <p:nvSpPr>
          <p:cNvPr id="8" name="Text 3"/>
          <p:cNvSpPr/>
          <p:nvPr/>
        </p:nvSpPr>
        <p:spPr>
          <a:xfrm>
            <a:off x="703362" y="1969493"/>
            <a:ext cx="2881908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ΚΑΝΕ:</a:t>
            </a:r>
            <a:endParaRPr lang="el-GR" sz="1467" dirty="0"/>
          </a:p>
        </p:txBody>
      </p:sp>
      <p:sp>
        <p:nvSpPr>
          <p:cNvPr id="9" name="Text 4"/>
          <p:cNvSpPr/>
          <p:nvPr/>
        </p:nvSpPr>
        <p:spPr>
          <a:xfrm>
            <a:off x="703362" y="2339479"/>
            <a:ext cx="2881908" cy="1982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Άκουσε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Πάρε την ανησυχία στα σοβαρά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Παράμεινε ήρεμος/η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Σεβάσου τις ανάγκες του προσώπου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Ρώτα πώς μπορείς να βοηθήσεις</a:t>
            </a:r>
            <a:endParaRPr lang="el-GR" sz="1133" dirty="0"/>
          </a:p>
          <a:p>
            <a:pPr>
              <a:lnSpc>
                <a:spcPct val="127000"/>
              </a:lnSpc>
            </a:pPr>
            <a:r>
              <a:rPr lang="el-GR" sz="1133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✓ Βοήθησέ τον/την να αποκτήσει πρόσβαση σε κατάλληλη στήριξη</a:t>
            </a:r>
            <a:endParaRPr lang="el-GR" sz="1133" dirty="0"/>
          </a:p>
        </p:txBody>
      </p:sp>
      <p:sp>
        <p:nvSpPr>
          <p:cNvPr id="10" name="Text 5"/>
          <p:cNvSpPr/>
          <p:nvPr/>
        </p:nvSpPr>
        <p:spPr>
          <a:xfrm>
            <a:off x="3999211" y="1969493"/>
            <a:ext cx="2965648" cy="2341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ΜΗΝ:</a:t>
            </a:r>
            <a:endParaRPr lang="el-GR" sz="1467" dirty="0"/>
          </a:p>
        </p:txBody>
      </p:sp>
      <p:sp>
        <p:nvSpPr>
          <p:cNvPr id="11" name="Text 6"/>
          <p:cNvSpPr/>
          <p:nvPr/>
        </p:nvSpPr>
        <p:spPr>
          <a:xfrm>
            <a:off x="3999211" y="2339479"/>
            <a:ext cx="2965648" cy="2211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Κατηγορείς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Κρίνεις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Υποβαθμίζεις την εμπειρία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Πιέζεις να σου πει τα πάντα</a:t>
            </a:r>
            <a:endParaRPr lang="el-GR" sz="1133" dirty="0"/>
          </a:p>
          <a:p>
            <a:pPr>
              <a:lnSpc>
                <a:spcPct val="127000"/>
              </a:lnSpc>
              <a:spcAft>
                <a:spcPts val="933"/>
              </a:spcAft>
            </a:pPr>
            <a:r>
              <a:rPr lang="el-GR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Υπόσχεσαι αποτελέσματα που δεν μπορείς να εγγυηθείς</a:t>
            </a:r>
            <a:endParaRPr lang="el-GR" sz="1133" dirty="0"/>
          </a:p>
          <a:p>
            <a:pPr>
              <a:lnSpc>
                <a:spcPct val="127000"/>
              </a:lnSpc>
            </a:pPr>
            <a:r>
              <a:rPr lang="el-GR" sz="1133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✗ Προσπαθείς να διερευνήσεις μόνος/η σου την κατάσταση</a:t>
            </a:r>
            <a:endParaRPr lang="el-GR" sz="1133" dirty="0"/>
          </a:p>
        </p:txBody>
      </p:sp>
      <p:sp>
        <p:nvSpPr>
          <p:cNvPr id="12" name="Shape 7"/>
          <p:cNvSpPr/>
          <p:nvPr/>
        </p:nvSpPr>
        <p:spPr>
          <a:xfrm>
            <a:off x="661493" y="4825902"/>
            <a:ext cx="6297017" cy="561479"/>
          </a:xfrm>
          <a:prstGeom prst="roundRect">
            <a:avLst>
              <a:gd name="adj" fmla="val 24026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12" y="5020369"/>
            <a:ext cx="337146" cy="2696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48458" y="4999136"/>
            <a:ext cx="626983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7000"/>
              </a:lnSpc>
            </a:pPr>
            <a:r>
              <a:rPr lang="el-GR" sz="16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Ο πρώτος σου ρόλος είναι να στηρίξεις - όχι να διερευνήσεις.</a:t>
            </a:r>
            <a:endParaRPr lang="el-GR" sz="1600" dirty="0"/>
          </a:p>
        </p:txBody>
      </p:sp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B9840A2B-2995-5AAE-77EF-7C78AF3E0E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04093A01-7E1F-5B1F-F59C-104FC3DF0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0" name="Shape 0">
            <a:extLst>
              <a:ext uri="{FF2B5EF4-FFF2-40B4-BE49-F238E27FC236}">
                <a16:creationId xmlns:a16="http://schemas.microsoft.com/office/drawing/2014/main" id="{CBAEC3C9-B169-F870-CAB0-8CF0F3C3F0E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863302" y="417183"/>
            <a:ext cx="10869017" cy="50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1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Εμπίστευτα Πρόσωπα &amp; Δίκτυα Στήριξης</a:t>
            </a:r>
            <a:endParaRPr lang="el-GR" sz="3133" dirty="0"/>
          </a:p>
        </p:txBody>
      </p:sp>
      <p:sp>
        <p:nvSpPr>
          <p:cNvPr id="5" name="Text 1"/>
          <p:cNvSpPr/>
          <p:nvPr/>
        </p:nvSpPr>
        <p:spPr>
          <a:xfrm>
            <a:off x="863302" y="1265977"/>
            <a:ext cx="11478617" cy="252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1000"/>
              </a:lnSpc>
            </a:pPr>
            <a:r>
              <a:rPr lang="el-GR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Σε ποιον μπορεί να μιλήσει ένας αθλητής;</a:t>
            </a:r>
            <a:endParaRPr lang="el-GR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38186" y="1932335"/>
            <a:ext cx="5469831" cy="2093615"/>
          </a:xfrm>
          <a:prstGeom prst="roundRect">
            <a:avLst>
              <a:gd name="adj" fmla="val 11020"/>
            </a:avLst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798324" y="2087513"/>
            <a:ext cx="5149552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533" dirty="0">
                <a:solidFill>
                  <a:srgbClr val="000000"/>
                </a:solidFill>
                <a:latin typeface="Calibri" panose="020F0502020204030204" pitchFamily="34" charset="0"/>
                <a:ea typeface="Fraunces ExtraBold" pitchFamily="34" charset="-122"/>
                <a:cs typeface="Calibri" panose="020F0502020204030204" pitchFamily="34" charset="0"/>
              </a:rPr>
              <a:t>Μέσα στον αθλητισμό:</a:t>
            </a:r>
            <a:endParaRPr lang="el-GR" sz="153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98324" y="2493021"/>
            <a:ext cx="5149552" cy="1478657"/>
          </a:xfrm>
          <a:prstGeom prst="rect">
            <a:avLst/>
          </a:prstGeom>
          <a:noFill/>
          <a:ln/>
        </p:spPr>
        <p:txBody>
          <a:bodyPr wrap="square" lIns="0" tIns="64091" rIns="0" bIns="0" rtlCol="0" anchor="t">
            <a:normAutofit/>
          </a:bodyPr>
          <a:lstStyle/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Έμπιστος συναθλητής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Προπονητής ή έμπιστο μέλος προσωπικού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Υπεύθυνος Προστασίας/Ευημερίας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Εκπρόσωπος συλλόγου ή ομοσπονδίας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000000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Ιατρικό ή ψυχολογικό προσωπικό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6389896" y="2087513"/>
            <a:ext cx="5239048" cy="250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533" dirty="0">
                <a:solidFill>
                  <a:srgbClr val="3B4540"/>
                </a:solidFill>
                <a:latin typeface="Calibri" panose="020F0502020204030204" pitchFamily="34" charset="0"/>
                <a:ea typeface="Fraunces ExtraBold" pitchFamily="34" charset="-122"/>
                <a:cs typeface="Calibri" panose="020F0502020204030204" pitchFamily="34" charset="0"/>
              </a:rPr>
              <a:t>Εκτός αθλητισμού:</a:t>
            </a:r>
            <a:endParaRPr lang="el-GR" sz="153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6389896" y="2493021"/>
            <a:ext cx="5239048" cy="1478657"/>
          </a:xfrm>
          <a:prstGeom prst="rect">
            <a:avLst/>
          </a:prstGeom>
          <a:noFill/>
          <a:ln/>
        </p:spPr>
        <p:txBody>
          <a:bodyPr wrap="square" lIns="0" tIns="64091" rIns="0" bIns="0" rtlCol="0" anchor="t">
            <a:normAutofit/>
          </a:bodyPr>
          <a:lstStyle/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Μέλος οικογένειας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Έμπιστος φίλος ή ενήλικας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Ψυχολόγος ή σύμβουλος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Επαγγελματίας υγείας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43834" indent="-243834">
              <a:lnSpc>
                <a:spcPct val="131000"/>
              </a:lnSpc>
              <a:buSzPct val="100000"/>
              <a:buChar char="•"/>
            </a:pPr>
            <a:r>
              <a:rPr lang="el-GR" sz="1200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Εξειδικευμένη υπηρεσία στήριξης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53578" y="4200475"/>
            <a:ext cx="10869017" cy="1105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1000"/>
              </a:lnSpc>
              <a:spcAft>
                <a:spcPts val="1333"/>
              </a:spcAft>
            </a:pPr>
            <a:r>
              <a:rPr lang="el-GR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Σκέψου: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1000"/>
              </a:lnSpc>
              <a:spcAft>
                <a:spcPts val="1333"/>
              </a:spcAft>
            </a:pPr>
            <a:r>
              <a:rPr lang="el-GR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Ποιοι είναι οι άνθρωποι στους οποίους θα ένιωθα ασφαλής να μιλήσω;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1000"/>
              </a:lnSpc>
            </a:pPr>
            <a:r>
              <a:rPr lang="el-GR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Είναι σημαντικό να έχεις περισσότερες από μία επιλογές</a:t>
            </a:r>
            <a:r>
              <a:rPr lang="el-GR" sz="12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l-GR" sz="1200" dirty="0"/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F6DFDA8-524C-BB20-47ED-D4A499CBB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6717BB2-29BF-E7C4-BC6F-2019230B4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19" name="Shape 0">
            <a:extLst>
              <a:ext uri="{FF2B5EF4-FFF2-40B4-BE49-F238E27FC236}">
                <a16:creationId xmlns:a16="http://schemas.microsoft.com/office/drawing/2014/main" id="{A1DFE5EF-84BC-240C-C4FA-FD8AE42F11F7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22775" y="660004"/>
            <a:ext cx="39674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endParaRPr lang="el-GR" sz="1267" dirty="0"/>
          </a:p>
        </p:txBody>
      </p:sp>
      <p:sp>
        <p:nvSpPr>
          <p:cNvPr id="5" name="Text 1"/>
          <p:cNvSpPr/>
          <p:nvPr/>
        </p:nvSpPr>
        <p:spPr>
          <a:xfrm>
            <a:off x="966292" y="442281"/>
            <a:ext cx="10869017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Η Ανάρρωση Είναι μια Διαδικασία</a:t>
            </a:r>
            <a:endParaRPr lang="el-GR" sz="3200" dirty="0"/>
          </a:p>
        </p:txBody>
      </p:sp>
      <p:sp>
        <p:nvSpPr>
          <p:cNvPr id="6" name="Text 2"/>
          <p:cNvSpPr/>
          <p:nvPr/>
        </p:nvSpPr>
        <p:spPr>
          <a:xfrm>
            <a:off x="966291" y="1192366"/>
            <a:ext cx="10869017" cy="1135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2000"/>
              </a:lnSpc>
              <a:spcAft>
                <a:spcPts val="1400"/>
              </a:spcAft>
            </a:pPr>
            <a:r>
              <a:rPr lang="el-GR" dirty="0">
                <a:solidFill>
                  <a:srgbClr val="6E2D0C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Η ανάρρωση είναι διαφορετική για κάθε άνθρωπο.</a:t>
            </a:r>
            <a:endParaRPr lang="el-GR" dirty="0">
              <a:solidFill>
                <a:srgbClr val="6E2D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2000"/>
              </a:lnSpc>
              <a:spcAft>
                <a:spcPts val="1400"/>
              </a:spcAft>
            </a:pPr>
            <a:r>
              <a:rPr lang="el-GR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Δεν υπάρχει: </a:t>
            </a:r>
            <a:r>
              <a:rPr lang="el-GR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ΚΑΜΙΑ σταθερή χρονική διάρκεια.</a:t>
            </a:r>
            <a:r>
              <a:rPr lang="el-GR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rgbClr val="405449"/>
                </a:solidFill>
                <a:latin typeface="Calibri" panose="020F0502020204030204" pitchFamily="34" charset="0"/>
                <a:ea typeface="Nobile Bold" pitchFamily="34" charset="-122"/>
                <a:cs typeface="Calibri" panose="020F0502020204030204" pitchFamily="34" charset="0"/>
              </a:rPr>
              <a:t>ΚΑΝΕΝΑΣ μοναδικός σωστός τρόπος ανάρρωσης.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2000"/>
              </a:lnSpc>
            </a:pPr>
            <a:r>
              <a:rPr lang="el-GR" dirty="0">
                <a:solidFill>
                  <a:srgbClr val="405449"/>
                </a:solidFill>
                <a:latin typeface="Calibri" panose="020F0502020204030204" pitchFamily="34" charset="0"/>
                <a:ea typeface="Nobile" pitchFamily="34" charset="-122"/>
                <a:cs typeface="Calibri" panose="020F0502020204030204" pitchFamily="34" charset="0"/>
              </a:rPr>
              <a:t>Η στήριξη πρέπει να βοηθά τον αθλητή να ανακτήσει: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61493" y="2833634"/>
            <a:ext cx="5354340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824211" y="2996353"/>
            <a:ext cx="5028903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ΑΣΦΑΛΕΙΑ</a:t>
            </a:r>
            <a:endParaRPr lang="el-GR" sz="1600" dirty="0"/>
          </a:p>
        </p:txBody>
      </p:sp>
      <p:sp>
        <p:nvSpPr>
          <p:cNvPr id="9" name="Text 5"/>
          <p:cNvSpPr/>
          <p:nvPr/>
        </p:nvSpPr>
        <p:spPr>
          <a:xfrm>
            <a:off x="824211" y="3346794"/>
            <a:ext cx="50289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l-GR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«Νιώθω προστατευμένος/η.»</a:t>
            </a:r>
            <a:endParaRPr lang="el-GR" sz="1267" dirty="0"/>
          </a:p>
        </p:txBody>
      </p:sp>
      <p:sp>
        <p:nvSpPr>
          <p:cNvPr id="10" name="Shape 6"/>
          <p:cNvSpPr/>
          <p:nvPr/>
        </p:nvSpPr>
        <p:spPr>
          <a:xfrm>
            <a:off x="6176070" y="2833634"/>
            <a:ext cx="5354439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6338789" y="2996353"/>
            <a:ext cx="5029001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ΕΛΕΓΧΟ</a:t>
            </a:r>
            <a:endParaRPr lang="el-GR" sz="1600" dirty="0"/>
          </a:p>
        </p:txBody>
      </p:sp>
      <p:sp>
        <p:nvSpPr>
          <p:cNvPr id="12" name="Text 8"/>
          <p:cNvSpPr/>
          <p:nvPr/>
        </p:nvSpPr>
        <p:spPr>
          <a:xfrm>
            <a:off x="6338789" y="3346794"/>
            <a:ext cx="50290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l-GR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«Η φωνή και οι επιλογές μου έχουν σημασία.»</a:t>
            </a:r>
            <a:endParaRPr lang="el-GR" sz="1267" dirty="0"/>
          </a:p>
        </p:txBody>
      </p:sp>
      <p:sp>
        <p:nvSpPr>
          <p:cNvPr id="13" name="Shape 9"/>
          <p:cNvSpPr/>
          <p:nvPr/>
        </p:nvSpPr>
        <p:spPr>
          <a:xfrm>
            <a:off x="661493" y="3928215"/>
            <a:ext cx="5354340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824211" y="4090934"/>
            <a:ext cx="5028903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ΕΜΠΙΣΤΟΣΥΝΗ</a:t>
            </a:r>
            <a:endParaRPr lang="el-GR" sz="1600" dirty="0"/>
          </a:p>
        </p:txBody>
      </p:sp>
      <p:sp>
        <p:nvSpPr>
          <p:cNvPr id="15" name="Text 11"/>
          <p:cNvSpPr/>
          <p:nvPr/>
        </p:nvSpPr>
        <p:spPr>
          <a:xfrm>
            <a:off x="824211" y="4441375"/>
            <a:ext cx="502890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l-GR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«Ξέρω ότι υπάρχουν άνθρωποι που θα με στηρίξουν.»</a:t>
            </a:r>
            <a:endParaRPr lang="el-GR" sz="1267" dirty="0"/>
          </a:p>
        </p:txBody>
      </p:sp>
      <p:sp>
        <p:nvSpPr>
          <p:cNvPr id="16" name="Shape 12"/>
          <p:cNvSpPr/>
          <p:nvPr/>
        </p:nvSpPr>
        <p:spPr>
          <a:xfrm>
            <a:off x="6176070" y="3928215"/>
            <a:ext cx="5354439" cy="934343"/>
          </a:xfrm>
          <a:prstGeom prst="roundRect">
            <a:avLst>
              <a:gd name="adj" fmla="val 15683"/>
            </a:avLst>
          </a:prstGeom>
          <a:solidFill>
            <a:srgbClr val="E8F3E8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7" name="Text 13"/>
          <p:cNvSpPr/>
          <p:nvPr/>
        </p:nvSpPr>
        <p:spPr>
          <a:xfrm>
            <a:off x="6338789" y="4090934"/>
            <a:ext cx="5029001" cy="254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ΑΥΤΟΠΕΠΟΙΘΗΣΗ</a:t>
            </a:r>
            <a:endParaRPr lang="el-GR" sz="1600" dirty="0"/>
          </a:p>
        </p:txBody>
      </p:sp>
      <p:sp>
        <p:nvSpPr>
          <p:cNvPr id="18" name="Text 14"/>
          <p:cNvSpPr/>
          <p:nvPr/>
        </p:nvSpPr>
        <p:spPr>
          <a:xfrm>
            <a:off x="6338789" y="4441375"/>
            <a:ext cx="5029001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l-GR" sz="1267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«Μπορώ να συμμετέχω χωρίς να νιώθω ότι με κατηγορούν ή με κρίνουν.»</a:t>
            </a:r>
            <a:endParaRPr lang="el-GR" sz="1267" dirty="0"/>
          </a:p>
        </p:txBody>
      </p:sp>
      <p:sp>
        <p:nvSpPr>
          <p:cNvPr id="19" name="Text 15"/>
          <p:cNvSpPr/>
          <p:nvPr/>
        </p:nvSpPr>
        <p:spPr>
          <a:xfrm>
            <a:off x="824211" y="5266652"/>
            <a:ext cx="1147861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2000"/>
              </a:lnSpc>
            </a:pPr>
            <a:r>
              <a:rPr lang="el-GR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Μην πιέζεις κάποιον να «προχωρήσει».</a:t>
            </a:r>
            <a:endParaRPr lang="el-GR" dirty="0"/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2CF03572-4F13-6698-3CA2-C8B159799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C394D6A9-B44C-B5EA-E760-FAB102425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6DD7CAAC-0B1C-9F90-1FCC-99AF2B589094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416524" y="642739"/>
            <a:ext cx="3980061" cy="2403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9000"/>
              </a:lnSpc>
            </a:pPr>
            <a:endParaRPr lang="el-GR" sz="1200" dirty="0"/>
          </a:p>
        </p:txBody>
      </p:sp>
      <p:sp>
        <p:nvSpPr>
          <p:cNvPr id="5" name="Text 1"/>
          <p:cNvSpPr/>
          <p:nvPr/>
        </p:nvSpPr>
        <p:spPr>
          <a:xfrm>
            <a:off x="908149" y="451664"/>
            <a:ext cx="10869017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0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Επιστροφή στον Αθλητισμό</a:t>
            </a:r>
            <a:endParaRPr lang="el-GR" sz="3000" dirty="0"/>
          </a:p>
        </p:txBody>
      </p:sp>
      <p:sp>
        <p:nvSpPr>
          <p:cNvPr id="6" name="Text 2"/>
          <p:cNvSpPr/>
          <p:nvPr/>
        </p:nvSpPr>
        <p:spPr>
          <a:xfrm>
            <a:off x="835522" y="1166753"/>
            <a:ext cx="10869017" cy="884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9000"/>
              </a:lnSpc>
              <a:spcAft>
                <a:spcPts val="1267"/>
              </a:spcAft>
            </a:pPr>
            <a:r>
              <a:rPr lang="el-GR" dirty="0">
                <a:solidFill>
                  <a:srgbClr val="6E2D0C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Η επιστροφή στην προπόνηση ή τον αγωνισμό μπορεί να αποτελεί σημαντικό μέρος της ανάρρωσης, αρκεί να στηρίζει την ασφάλεια και την ευημερία του αθλητή.</a:t>
            </a:r>
            <a:endParaRPr lang="el-GR" dirty="0">
              <a:solidFill>
                <a:srgbClr val="6E2D0C"/>
              </a:solidFill>
            </a:endParaRPr>
          </a:p>
          <a:p>
            <a:pPr>
              <a:lnSpc>
                <a:spcPct val="129000"/>
              </a:lnSpc>
            </a:pPr>
            <a:r>
              <a:rPr lang="el-GR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Όπου είναι κατάλληλο, η στήριξη μπορεί να περιλαμβάνει:</a:t>
            </a:r>
            <a:endParaRPr lang="el-GR" dirty="0"/>
          </a:p>
        </p:txBody>
      </p:sp>
      <p:sp>
        <p:nvSpPr>
          <p:cNvPr id="7" name="Shape 3"/>
          <p:cNvSpPr/>
          <p:nvPr/>
        </p:nvSpPr>
        <p:spPr>
          <a:xfrm>
            <a:off x="734219" y="2550637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8" name="Text 4"/>
          <p:cNvSpPr/>
          <p:nvPr/>
        </p:nvSpPr>
        <p:spPr>
          <a:xfrm>
            <a:off x="908249" y="2724666"/>
            <a:ext cx="50137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Προσαρμογές στις προπονήσεις</a:t>
            </a:r>
            <a:endParaRPr lang="el-GR" sz="1467" dirty="0"/>
          </a:p>
        </p:txBody>
      </p:sp>
      <p:sp>
        <p:nvSpPr>
          <p:cNvPr id="9" name="Shape 5"/>
          <p:cNvSpPr/>
          <p:nvPr/>
        </p:nvSpPr>
        <p:spPr>
          <a:xfrm>
            <a:off x="6241355" y="2550637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0" name="Text 6"/>
          <p:cNvSpPr/>
          <p:nvPr/>
        </p:nvSpPr>
        <p:spPr>
          <a:xfrm>
            <a:off x="6415385" y="2724666"/>
            <a:ext cx="50138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Πρόσθετη εποπτεία</a:t>
            </a:r>
            <a:endParaRPr lang="el-GR" sz="1467" dirty="0"/>
          </a:p>
        </p:txBody>
      </p:sp>
      <p:sp>
        <p:nvSpPr>
          <p:cNvPr id="11" name="Shape 7"/>
          <p:cNvSpPr/>
          <p:nvPr/>
        </p:nvSpPr>
        <p:spPr>
          <a:xfrm>
            <a:off x="734219" y="3286243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2" name="Text 8"/>
          <p:cNvSpPr/>
          <p:nvPr/>
        </p:nvSpPr>
        <p:spPr>
          <a:xfrm>
            <a:off x="908249" y="3460274"/>
            <a:ext cx="50137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Πρόσβαση σε έμπιστο πρόσωπο</a:t>
            </a:r>
            <a:endParaRPr lang="el-GR" sz="1467" dirty="0"/>
          </a:p>
        </p:txBody>
      </p:sp>
      <p:sp>
        <p:nvSpPr>
          <p:cNvPr id="13" name="Shape 9"/>
          <p:cNvSpPr/>
          <p:nvPr/>
        </p:nvSpPr>
        <p:spPr>
          <a:xfrm>
            <a:off x="6241355" y="3286243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4" name="Text 10"/>
          <p:cNvSpPr/>
          <p:nvPr/>
        </p:nvSpPr>
        <p:spPr>
          <a:xfrm>
            <a:off x="6415385" y="3460274"/>
            <a:ext cx="50138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Σαφή επικοινωνία</a:t>
            </a:r>
            <a:endParaRPr lang="el-GR" sz="1467" dirty="0"/>
          </a:p>
        </p:txBody>
      </p:sp>
      <p:sp>
        <p:nvSpPr>
          <p:cNvPr id="15" name="Shape 11"/>
          <p:cNvSpPr/>
          <p:nvPr/>
        </p:nvSpPr>
        <p:spPr>
          <a:xfrm>
            <a:off x="734219" y="4021851"/>
            <a:ext cx="5361781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6" name="Text 12"/>
          <p:cNvSpPr/>
          <p:nvPr/>
        </p:nvSpPr>
        <p:spPr>
          <a:xfrm>
            <a:off x="908249" y="4195882"/>
            <a:ext cx="50137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Συνεχή παρακολούθηση</a:t>
            </a:r>
            <a:endParaRPr lang="el-GR" sz="1467" dirty="0"/>
          </a:p>
        </p:txBody>
      </p:sp>
      <p:sp>
        <p:nvSpPr>
          <p:cNvPr id="17" name="Shape 13"/>
          <p:cNvSpPr/>
          <p:nvPr/>
        </p:nvSpPr>
        <p:spPr>
          <a:xfrm>
            <a:off x="6241355" y="4021851"/>
            <a:ext cx="5361880" cy="590252"/>
          </a:xfrm>
          <a:prstGeom prst="roundRect">
            <a:avLst>
              <a:gd name="adj" fmla="val 23643"/>
            </a:avLst>
          </a:prstGeom>
          <a:solidFill>
            <a:srgbClr val="FAFFFA"/>
          </a:solidFill>
          <a:ln w="14288">
            <a:solidFill>
              <a:srgbClr val="CED9CE"/>
            </a:solidFill>
            <a:prstDash val="solid"/>
          </a:ln>
        </p:spPr>
        <p:txBody>
          <a:bodyPr/>
          <a:lstStyle/>
          <a:p>
            <a:endParaRPr lang="el-GR" sz="2400"/>
          </a:p>
        </p:txBody>
      </p:sp>
      <p:sp>
        <p:nvSpPr>
          <p:cNvPr id="18" name="Text 14"/>
          <p:cNvSpPr/>
          <p:nvPr/>
        </p:nvSpPr>
        <p:spPr>
          <a:xfrm>
            <a:off x="6415385" y="4195882"/>
            <a:ext cx="5013821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467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Επαγγελματική στήριξη όταν χρειάζεται</a:t>
            </a:r>
            <a:endParaRPr lang="el-GR" sz="1467" dirty="0"/>
          </a:p>
        </p:txBody>
      </p:sp>
      <p:sp>
        <p:nvSpPr>
          <p:cNvPr id="19" name="Text 15"/>
          <p:cNvSpPr/>
          <p:nvPr/>
        </p:nvSpPr>
        <p:spPr>
          <a:xfrm>
            <a:off x="908148" y="4892377"/>
            <a:ext cx="10869017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9000"/>
              </a:lnSpc>
              <a:spcAft>
                <a:spcPts val="1267"/>
              </a:spcAft>
            </a:pPr>
            <a:r>
              <a:rPr lang="el-GR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Βασική αρχή: </a:t>
            </a:r>
            <a:r>
              <a:rPr lang="el-GR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Ένας αθλητής δεν θα πρέπει να αναγκάζεται να επιλέξει ανάμεσα στο να λάβει στήριξη και στο να συνεχίσει το άθλημα που αγαπά.</a:t>
            </a:r>
            <a:endParaRPr lang="el-GR" dirty="0"/>
          </a:p>
        </p:txBody>
      </p:sp>
      <p:pic>
        <p:nvPicPr>
          <p:cNvPr id="21" name="Εικόνα 20">
            <a:extLst>
              <a:ext uri="{FF2B5EF4-FFF2-40B4-BE49-F238E27FC236}">
                <a16:creationId xmlns:a16="http://schemas.microsoft.com/office/drawing/2014/main" id="{45B56F30-40C0-5B1E-84D3-8370B8F39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3" name="Εικόνα 22">
            <a:extLst>
              <a:ext uri="{FF2B5EF4-FFF2-40B4-BE49-F238E27FC236}">
                <a16:creationId xmlns:a16="http://schemas.microsoft.com/office/drawing/2014/main" id="{03EAE75E-0242-A0DA-B523-5F09EA2D8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70A24DD1-CAE3-A61A-BB77-AF4EE7DB36CC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0"/>
            <a:ext cx="4572000" cy="6446141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68049" y="465852"/>
            <a:ext cx="6297017" cy="436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2733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Πού Βρίσκει Στήριξη ένας Αθλητής;</a:t>
            </a:r>
            <a:endParaRPr lang="el-GR" sz="2733" dirty="0"/>
          </a:p>
        </p:txBody>
      </p:sp>
      <p:sp>
        <p:nvSpPr>
          <p:cNvPr id="6" name="Text 1"/>
          <p:cNvSpPr/>
          <p:nvPr/>
        </p:nvSpPr>
        <p:spPr>
          <a:xfrm>
            <a:off x="818455" y="1170682"/>
            <a:ext cx="6906617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3000"/>
              </a:lnSpc>
            </a:pPr>
            <a:r>
              <a:rPr lang="el-GR" b="1" dirty="0">
                <a:solidFill>
                  <a:srgbClr val="6E2D0C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Η στήριξη μπορεί να προέλθει από:</a:t>
            </a:r>
            <a:endParaRPr lang="el-GR" dirty="0">
              <a:solidFill>
                <a:srgbClr val="6E2D0C"/>
              </a:solidFill>
            </a:endParaRPr>
          </a:p>
        </p:txBody>
      </p:sp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56" y="1672449"/>
            <a:ext cx="697707" cy="979388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492035" y="1661642"/>
            <a:ext cx="548163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ΑΘΛΗΤΙΚΟΣ ΟΡΓΑΝΙΣΜΟΣ</a:t>
            </a:r>
            <a:endParaRPr lang="el-GR" dirty="0"/>
          </a:p>
        </p:txBody>
      </p:sp>
      <p:sp>
        <p:nvSpPr>
          <p:cNvPr id="9" name="Text 3"/>
          <p:cNvSpPr/>
          <p:nvPr/>
        </p:nvSpPr>
        <p:spPr>
          <a:xfrm>
            <a:off x="1492037" y="1936129"/>
            <a:ext cx="5673029" cy="411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Υπεύθυνος Προστασίας/Ευημερίας · Ορισμένο πρόσωπο επικοινωνίας · Έμπιστο μέλος προσωπικού · Σύλλογος/Ομοσπονδία · Ιατρικό ή ψυχολογικό προσωπικό</a:t>
            </a:r>
            <a:endParaRPr lang="el-GR" sz="140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" y="2651837"/>
            <a:ext cx="697707" cy="118526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492035" y="2741004"/>
            <a:ext cx="548163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ΕΞΩΤΕΡΙΚΗ ΣΤΗΡΙΞΗ</a:t>
            </a:r>
            <a:endParaRPr lang="el-GR" dirty="0"/>
          </a:p>
        </p:txBody>
      </p:sp>
      <p:sp>
        <p:nvSpPr>
          <p:cNvPr id="12" name="Text 5"/>
          <p:cNvSpPr/>
          <p:nvPr/>
        </p:nvSpPr>
        <p:spPr>
          <a:xfrm>
            <a:off x="1492035" y="3012964"/>
            <a:ext cx="5481639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Συμβουλευτικές/Ψυχολογικές υπηρεσίες · Επαγγελματίες υγείας · Εξειδικευμένοι οργανισμοί στήριξης · Υπηρεσίες προστασίας παιδιού, όπου ισχύει · Σχετικές δημόσιες αρχές</a:t>
            </a:r>
            <a:endParaRPr lang="el-GR" sz="14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" y="3837104"/>
            <a:ext cx="697707" cy="97938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1478409" y="3899296"/>
            <a:ext cx="5481637" cy="217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ΠΛΑΤΦΟΡΜΑ CoViS</a:t>
            </a:r>
            <a:endParaRPr lang="el-GR" sz="1600" dirty="0"/>
          </a:p>
        </p:txBody>
      </p:sp>
      <p:sp>
        <p:nvSpPr>
          <p:cNvPr id="15" name="Text 7"/>
          <p:cNvSpPr/>
          <p:nvPr/>
        </p:nvSpPr>
        <p:spPr>
          <a:xfrm>
            <a:off x="1492035" y="4176739"/>
            <a:ext cx="5673029" cy="411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Πληροφορίες στήριξης · Στοιχεία επικοινωνίας ανά χώρα · Καθοδήγηση αναφοράς · Διαθέσιμες διαδρομές στήριξης</a:t>
            </a:r>
            <a:endParaRPr lang="el-GR" sz="1400" dirty="0"/>
          </a:p>
        </p:txBody>
      </p:sp>
      <p:sp>
        <p:nvSpPr>
          <p:cNvPr id="16" name="Shape 8"/>
          <p:cNvSpPr/>
          <p:nvPr/>
        </p:nvSpPr>
        <p:spPr>
          <a:xfrm>
            <a:off x="346680" y="5085187"/>
            <a:ext cx="7085252" cy="532773"/>
          </a:xfrm>
          <a:prstGeom prst="roundRect">
            <a:avLst>
              <a:gd name="adj" fmla="val 25161"/>
            </a:avLst>
          </a:prstGeom>
          <a:solidFill>
            <a:srgbClr val="DDEEE0"/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58461" y="5216509"/>
            <a:ext cx="337758" cy="270128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796219" y="5210243"/>
            <a:ext cx="6313685" cy="2058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23000"/>
              </a:lnSpc>
            </a:pPr>
            <a:r>
              <a:rPr lang="el-GR" sz="16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Αν το πρώτο πρόσωπο δεν βοηθήσει, αναζήτησε άλλη κατάλληλη πηγή στήριξης.</a:t>
            </a:r>
            <a:endParaRPr lang="el-GR" sz="1600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8EB5F94B-61FD-E93C-3235-4E47796D2D56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D619FEBD-5AA1-246D-EA8B-A42DE41366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9BF096B6-7BA5-3BFF-26B7-AE86200BEC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909390" y="434245"/>
            <a:ext cx="1086901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Θυμήσου τις 5 Αρχές</a:t>
            </a:r>
            <a:endParaRPr lang="el-GR" sz="3200" dirty="0"/>
          </a:p>
        </p:txBody>
      </p:sp>
      <p:sp>
        <p:nvSpPr>
          <p:cNvPr id="5" name="Text 1"/>
          <p:cNvSpPr/>
          <p:nvPr/>
        </p:nvSpPr>
        <p:spPr>
          <a:xfrm>
            <a:off x="603504" y="1240004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l-GR" sz="1267" dirty="0"/>
          </a:p>
        </p:txBody>
      </p:sp>
      <p:sp>
        <p:nvSpPr>
          <p:cNvPr id="6" name="Shape 2"/>
          <p:cNvSpPr/>
          <p:nvPr/>
        </p:nvSpPr>
        <p:spPr>
          <a:xfrm>
            <a:off x="530353" y="1504352"/>
            <a:ext cx="35127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7" name="Text 3"/>
          <p:cNvSpPr/>
          <p:nvPr/>
        </p:nvSpPr>
        <p:spPr>
          <a:xfrm>
            <a:off x="530353" y="1625102"/>
            <a:ext cx="35127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ΑΣΦΑΛΕΙΑ</a:t>
            </a:r>
            <a:endParaRPr lang="el-GR" dirty="0"/>
          </a:p>
        </p:txBody>
      </p:sp>
      <p:sp>
        <p:nvSpPr>
          <p:cNvPr id="8" name="Text 4"/>
          <p:cNvSpPr/>
          <p:nvPr/>
        </p:nvSpPr>
        <p:spPr>
          <a:xfrm>
            <a:off x="530353" y="1982785"/>
            <a:ext cx="351274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Προστάτεψε από περαιτέρω βλάβη.</a:t>
            </a:r>
            <a:endParaRPr lang="el-GR" sz="1400" dirty="0"/>
          </a:p>
        </p:txBody>
      </p:sp>
      <p:sp>
        <p:nvSpPr>
          <p:cNvPr id="9" name="Text 5"/>
          <p:cNvSpPr/>
          <p:nvPr/>
        </p:nvSpPr>
        <p:spPr>
          <a:xfrm>
            <a:off x="4208391" y="1242415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l-GR" sz="1267" dirty="0"/>
          </a:p>
        </p:txBody>
      </p:sp>
      <p:sp>
        <p:nvSpPr>
          <p:cNvPr id="10" name="Shape 6"/>
          <p:cNvSpPr/>
          <p:nvPr/>
        </p:nvSpPr>
        <p:spPr>
          <a:xfrm>
            <a:off x="4208391" y="1504352"/>
            <a:ext cx="35128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1" name="Text 7"/>
          <p:cNvSpPr/>
          <p:nvPr/>
        </p:nvSpPr>
        <p:spPr>
          <a:xfrm>
            <a:off x="4208391" y="1625102"/>
            <a:ext cx="3512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ΑΚΟΥΣΕ</a:t>
            </a:r>
            <a:endParaRPr lang="el-GR" dirty="0"/>
          </a:p>
        </p:txBody>
      </p:sp>
      <p:sp>
        <p:nvSpPr>
          <p:cNvPr id="12" name="Text 8"/>
          <p:cNvSpPr/>
          <p:nvPr/>
        </p:nvSpPr>
        <p:spPr>
          <a:xfrm>
            <a:off x="4208391" y="1982785"/>
            <a:ext cx="351284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Άκουσε χωρίς κρίση.</a:t>
            </a:r>
            <a:endParaRPr lang="el-GR" sz="1400" dirty="0"/>
          </a:p>
        </p:txBody>
      </p:sp>
      <p:sp>
        <p:nvSpPr>
          <p:cNvPr id="13" name="Text 9"/>
          <p:cNvSpPr/>
          <p:nvPr/>
        </p:nvSpPr>
        <p:spPr>
          <a:xfrm>
            <a:off x="7886529" y="1242415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l-GR" sz="1267" dirty="0"/>
          </a:p>
        </p:txBody>
      </p:sp>
      <p:sp>
        <p:nvSpPr>
          <p:cNvPr id="14" name="Shape 10"/>
          <p:cNvSpPr/>
          <p:nvPr/>
        </p:nvSpPr>
        <p:spPr>
          <a:xfrm>
            <a:off x="7886530" y="1504352"/>
            <a:ext cx="351274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5" name="Text 11"/>
          <p:cNvSpPr/>
          <p:nvPr/>
        </p:nvSpPr>
        <p:spPr>
          <a:xfrm>
            <a:off x="7886530" y="1625102"/>
            <a:ext cx="35127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ΣΤΗΡΙΞΕ</a:t>
            </a:r>
            <a:endParaRPr lang="el-GR" dirty="0"/>
          </a:p>
        </p:txBody>
      </p:sp>
      <p:sp>
        <p:nvSpPr>
          <p:cNvPr id="16" name="Text 12"/>
          <p:cNvSpPr/>
          <p:nvPr/>
        </p:nvSpPr>
        <p:spPr>
          <a:xfrm>
            <a:off x="7886530" y="1982786"/>
            <a:ext cx="35127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Βοήθησε το πρόσωπο να αποκτήσει πρόσβαση σε κατάλληλη βοήθεια.</a:t>
            </a:r>
            <a:endParaRPr lang="el-GR" sz="1400" dirty="0"/>
          </a:p>
        </p:txBody>
      </p:sp>
      <p:sp>
        <p:nvSpPr>
          <p:cNvPr id="17" name="Text 13"/>
          <p:cNvSpPr/>
          <p:nvPr/>
        </p:nvSpPr>
        <p:spPr>
          <a:xfrm>
            <a:off x="530352" y="2801340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l-GR" sz="1267" dirty="0"/>
          </a:p>
        </p:txBody>
      </p:sp>
      <p:sp>
        <p:nvSpPr>
          <p:cNvPr id="18" name="Shape 14"/>
          <p:cNvSpPr/>
          <p:nvPr/>
        </p:nvSpPr>
        <p:spPr>
          <a:xfrm>
            <a:off x="530352" y="3063277"/>
            <a:ext cx="535176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19" name="Text 15"/>
          <p:cNvSpPr/>
          <p:nvPr/>
        </p:nvSpPr>
        <p:spPr>
          <a:xfrm>
            <a:off x="530352" y="3208930"/>
            <a:ext cx="53517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ΕΠΙΛΟΓΗ &amp; ΕΛΕΓΧΟΣ</a:t>
            </a:r>
            <a:endParaRPr lang="el-GR" dirty="0"/>
          </a:p>
        </p:txBody>
      </p:sp>
      <p:sp>
        <p:nvSpPr>
          <p:cNvPr id="20" name="Text 16"/>
          <p:cNvSpPr/>
          <p:nvPr/>
        </p:nvSpPr>
        <p:spPr>
          <a:xfrm>
            <a:off x="530352" y="3541711"/>
            <a:ext cx="535176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Εμπλέκε το πρόσωπο στις αποφάσεις όποτε είναι δυνατό.</a:t>
            </a:r>
            <a:endParaRPr lang="el-GR" sz="1400" dirty="0"/>
          </a:p>
        </p:txBody>
      </p:sp>
      <p:sp>
        <p:nvSpPr>
          <p:cNvPr id="21" name="Text 17"/>
          <p:cNvSpPr/>
          <p:nvPr/>
        </p:nvSpPr>
        <p:spPr>
          <a:xfrm>
            <a:off x="6047411" y="2801340"/>
            <a:ext cx="330696" cy="2066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l-GR" sz="1267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l-GR" sz="1267" dirty="0"/>
          </a:p>
        </p:txBody>
      </p:sp>
      <p:sp>
        <p:nvSpPr>
          <p:cNvPr id="22" name="Shape 18"/>
          <p:cNvSpPr/>
          <p:nvPr/>
        </p:nvSpPr>
        <p:spPr>
          <a:xfrm>
            <a:off x="6047411" y="3063277"/>
            <a:ext cx="5351860" cy="19051"/>
          </a:xfrm>
          <a:prstGeom prst="rect">
            <a:avLst/>
          </a:prstGeom>
          <a:solidFill>
            <a:srgbClr val="438951"/>
          </a:solidFill>
          <a:ln/>
        </p:spPr>
        <p:txBody>
          <a:bodyPr/>
          <a:lstStyle/>
          <a:p>
            <a:endParaRPr lang="el-GR" sz="2400"/>
          </a:p>
        </p:txBody>
      </p:sp>
      <p:sp>
        <p:nvSpPr>
          <p:cNvPr id="23" name="Text 19"/>
          <p:cNvSpPr/>
          <p:nvPr/>
        </p:nvSpPr>
        <p:spPr>
          <a:xfrm>
            <a:off x="6096000" y="3184028"/>
            <a:ext cx="535186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ΠΑΡΑΚΟΛΟΥΘΗΣΗ</a:t>
            </a:r>
            <a:endParaRPr lang="el-GR" dirty="0"/>
          </a:p>
        </p:txBody>
      </p:sp>
      <p:sp>
        <p:nvSpPr>
          <p:cNvPr id="24" name="Text 20"/>
          <p:cNvSpPr/>
          <p:nvPr/>
        </p:nvSpPr>
        <p:spPr>
          <a:xfrm>
            <a:off x="6047411" y="3541711"/>
            <a:ext cx="535186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el-GR" sz="14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Η στήριξη πρέπει να συνεχίζεται όταν χρειάζεται.</a:t>
            </a:r>
            <a:endParaRPr lang="el-GR" sz="1400" dirty="0"/>
          </a:p>
        </p:txBody>
      </p: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A15B30C9-1B1C-77FB-D45E-6C18DF148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9A858A83-753C-53C0-D161-7F316820B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  <p:sp>
        <p:nvSpPr>
          <p:cNvPr id="30" name="Shape 0">
            <a:extLst>
              <a:ext uri="{FF2B5EF4-FFF2-40B4-BE49-F238E27FC236}">
                <a16:creationId xmlns:a16="http://schemas.microsoft.com/office/drawing/2014/main" id="{5DC499B8-B288-4CD8-3D8C-3FA722A911F2}"/>
              </a:ext>
            </a:extLst>
          </p:cNvPr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w="12700">
            <a:solidFill>
              <a:srgbClr val="A64F4F"/>
            </a:solidFill>
            <a:prstDash val="solid"/>
          </a:ln>
        </p:spPr>
        <p:txBody>
          <a:bodyPr/>
          <a:lstStyle/>
          <a:p>
            <a:endParaRPr lang="sr-Latn-R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92606" cy="613784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492" y="1872853"/>
            <a:ext cx="355639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endParaRPr lang="el-GR" sz="1267" dirty="0"/>
          </a:p>
        </p:txBody>
      </p:sp>
      <p:sp>
        <p:nvSpPr>
          <p:cNvPr id="6" name="Text 1"/>
          <p:cNvSpPr/>
          <p:nvPr/>
        </p:nvSpPr>
        <p:spPr>
          <a:xfrm>
            <a:off x="5087579" y="984102"/>
            <a:ext cx="6297017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l-GR" sz="3200" dirty="0">
                <a:solidFill>
                  <a:srgbClr val="6E2D0C"/>
                </a:solidFill>
                <a:latin typeface="Fraunces ExtraBold" pitchFamily="34" charset="0"/>
                <a:ea typeface="Fraunces ExtraBold" pitchFamily="34" charset="-122"/>
              </a:rPr>
              <a:t>Αντιμετωπίζοντας τη βία</a:t>
            </a:r>
            <a:endParaRPr lang="el-GR" sz="3200" dirty="0">
              <a:solidFill>
                <a:srgbClr val="6E2D0C"/>
              </a:solidFill>
            </a:endParaRPr>
          </a:p>
        </p:txBody>
      </p:sp>
      <p:sp>
        <p:nvSpPr>
          <p:cNvPr id="7" name="Text 2"/>
          <p:cNvSpPr/>
          <p:nvPr/>
        </p:nvSpPr>
        <p:spPr>
          <a:xfrm>
            <a:off x="5087579" y="1827683"/>
            <a:ext cx="6297017" cy="1430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3000"/>
              </a:lnSpc>
              <a:spcAft>
                <a:spcPts val="1400"/>
              </a:spcAft>
            </a:pPr>
            <a:r>
              <a:rPr lang="el-GR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Δεν χρειάζεται να αντιμετωπίσεις τη βία μόνος/η σου.</a:t>
            </a:r>
            <a:endParaRPr lang="el-GR" sz="2000" dirty="0"/>
          </a:p>
          <a:p>
            <a:pPr>
              <a:lnSpc>
                <a:spcPct val="133000"/>
              </a:lnSpc>
              <a:spcAft>
                <a:spcPts val="1400"/>
              </a:spcAft>
            </a:pPr>
            <a:r>
              <a:rPr lang="el-GR" sz="20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Άκουσε. Πάρε τις ανησυχίες στα σοβαρά. Αναζήτησε στήριξη.</a:t>
            </a:r>
            <a:endParaRPr lang="el-GR" sz="2000" dirty="0"/>
          </a:p>
          <a:p>
            <a:pPr>
              <a:lnSpc>
                <a:spcPct val="133000"/>
              </a:lnSpc>
            </a:pPr>
            <a:r>
              <a:rPr lang="el-GR" sz="16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Μαζί, αθλητές, προπονητές, συναθλητές και αθλητικοί οργανισμοί μπορούν να δημιουργήσουν ασφαλέστερα και πιο υποστηρικτικά αθλητικά περιβάλλοντα.</a:t>
            </a:r>
            <a:endParaRPr lang="el-GR" sz="1600" dirty="0"/>
          </a:p>
        </p:txBody>
      </p:sp>
      <p:sp>
        <p:nvSpPr>
          <p:cNvPr id="8" name="Shape 3"/>
          <p:cNvSpPr/>
          <p:nvPr/>
        </p:nvSpPr>
        <p:spPr>
          <a:xfrm>
            <a:off x="5004553" y="4139477"/>
            <a:ext cx="6297017" cy="19051"/>
          </a:xfrm>
          <a:prstGeom prst="roundRect">
            <a:avLst>
              <a:gd name="adj" fmla="val 49998"/>
            </a:avLst>
          </a:prstGeom>
          <a:solidFill>
            <a:srgbClr val="405449">
              <a:alpha val="50000"/>
            </a:srgbClr>
          </a:solidFill>
          <a:ln/>
        </p:spPr>
        <p:txBody>
          <a:bodyPr/>
          <a:lstStyle/>
          <a:p>
            <a:endParaRPr lang="el-GR" sz="240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172F4DE-FF91-61C4-06DC-B3D2EAA9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0436" y="6446141"/>
            <a:ext cx="1722268" cy="411859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6C542EA5-F928-2C07-4D2B-A8C9C9D4F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2915" y="6156899"/>
            <a:ext cx="701101" cy="7011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Εικόνα 8">
            <a:extLst>
              <a:ext uri="{FF2B5EF4-FFF2-40B4-BE49-F238E27FC236}">
                <a16:creationId xmlns:a16="http://schemas.microsoft.com/office/drawing/2014/main" id="{3BB9527C-F750-A842-AE82-D1F5C2456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062" y="2227602"/>
            <a:ext cx="2505075" cy="5429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F75253-7E20-9C10-3AE5-7E9B458C02AB}"/>
              </a:ext>
            </a:extLst>
          </p:cNvPr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dirty="0"/>
              <a:t>Χρηματοδοτείται από την Ευρωπαϊκή Ένωση. Οι απόψεις και οι γνώμες που διατυπώνονται εκφράζουν αποκλειστικά τις απόψεις του συντάκτη/των συντακτών και δεν αντικατοπτρίζουν κατ’ ανάγκη τις απόψεις της Ευρωπαϊκής Ένωσης ή του Ευρωπαϊκού Εκτελεστικού Οργανισμού Εκπαίδευσης και Πολιτισμού (EACEA). Ούτε η Ευρωπαϊκή Ένωση ούτε ο EACEA μπορούν να θεωρηθούν υπεύθυνοι για αυτές.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6331810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803</Words>
  <Application>Microsoft Office PowerPoint</Application>
  <PresentationFormat>Ευρεία οθόνη</PresentationFormat>
  <Paragraphs>144</Paragraphs>
  <Slides>12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Fraunces ExtraBold</vt:lpstr>
      <vt:lpstr>Fraunces Light</vt:lpstr>
      <vt:lpstr>Nobile</vt:lpstr>
      <vt:lpstr>Nobile Bold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CoViS – Combating Violence in Sport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CoViS Module 1: Recognising Harassment in Sport</dc:title>
  <dc:subject>Module 1: Recognising Harassment in Sport</dc:subject>
  <dc:creator>CoViS Project Consortium</dc:creator>
  <cp:lastModifiedBy>Vasileios Barkoukis</cp:lastModifiedBy>
  <cp:revision>9</cp:revision>
  <dcterms:created xsi:type="dcterms:W3CDTF">2026-08-08T12:19:18Z</dcterms:created>
  <dcterms:modified xsi:type="dcterms:W3CDTF">2026-09-19T16:10:30Z</dcterms:modified>
</cp:coreProperties>
</file>