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12192000"/>
  <p:notesSz cx="6858000" cy="12192000"/>
  <p:embeddedFontLst>
    <p:embeddedFont>
      <p:font typeface="Play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jU/TL31eyL+v4w3cnecra3AoRq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Play-regular.fntdata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l-G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with the simple message: this module is about recognising concern early, not proving guilt.</a:t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Explain that trainees do not need to memorise one perfect answer. The pathway helps them pause, assess safety, and choose an action that fits the situation.</a:t>
            </a:r>
            <a:endParaRPr/>
          </a:p>
        </p:txBody>
      </p:sp>
      <p:sp>
        <p:nvSpPr>
          <p:cNvPr id="26" name="Google Shape;26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" name="Google Shape;60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examples from sport: sexualised jokes, gender stereotypes in coaching feedback, humiliating banter. Emphasise that bystanders help set the tone of the environment.</a:t>
            </a:r>
            <a:endParaRPr/>
          </a:p>
        </p:txBody>
      </p:sp>
      <p:sp>
        <p:nvSpPr>
          <p:cNvPr id="61" name="Google Shape;61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" name="Google Shape;73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 participants to think about ambiguous situations, not just obvious serious incidents. The goal is to notice patterns that may undermine dignity, equality or safety.</a:t>
            </a:r>
            <a:endParaRPr/>
          </a:p>
        </p:txBody>
      </p:sp>
      <p:sp>
        <p:nvSpPr>
          <p:cNvPr id="74" name="Google Shape;74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Make clear that intervention does not always mean confrontation. Even small responses can shift norms and make people feel less alone.</a:t>
            </a:r>
            <a:endParaRPr/>
          </a:p>
        </p:txBody>
      </p:sp>
      <p:sp>
        <p:nvSpPr>
          <p:cNvPr id="103" name="Google Shape;103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Discuss barriers without blaming participants. Ask which barrier would be most likely to stop them and which support would make action easier.</a:t>
            </a:r>
            <a:endParaRPr/>
          </a:p>
        </p:txBody>
      </p:sp>
      <p:sp>
        <p:nvSpPr>
          <p:cNvPr id="116" name="Google Shape;116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4" name="Google Shape;144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 the four strategies and explain that different situations require different choices. The best option is not necessarily the most confrontational one.</a:t>
            </a:r>
            <a:endParaRPr/>
          </a:p>
        </p:txBody>
      </p:sp>
      <p:sp>
        <p:nvSpPr>
          <p:cNvPr id="145" name="Google Shape;145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" name="Google Shape;172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Invite trainees to develop their own words. Encourage short, calm and realistic phrases that fit their context.</a:t>
            </a:r>
            <a:endParaRPr/>
          </a:p>
        </p:txBody>
      </p:sp>
      <p:sp>
        <p:nvSpPr>
          <p:cNvPr id="173" name="Google Shape;173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" name="Google Shape;200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Define banter as informal joking or teasing. Explain that the issue is when it becomes sexualised, humiliating, discriminatory or normalises stereotypes.</a:t>
            </a:r>
            <a:endParaRPr/>
          </a:p>
        </p:txBody>
      </p:sp>
      <p:sp>
        <p:nvSpPr>
          <p:cNvPr id="201" name="Google Shape;201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4" name="Google Shape;214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Emphasise that supportive responses should be centred on the person affected. The aim is to listen, validate and respect autonomy, while recognising safeguarding responsibilities where relevant.</a:t>
            </a:r>
            <a:endParaRPr/>
          </a:p>
        </p:txBody>
      </p:sp>
      <p:sp>
        <p:nvSpPr>
          <p:cNvPr id="215" name="Google Shape;215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2" name="Google Shape;242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Discuss power in sport: selection, playing time, treatment, reputation, career opportunities. Safer action may involve a captain, another coach, a safeguarding officer or trusted person.</a:t>
            </a:r>
            <a:endParaRPr/>
          </a:p>
        </p:txBody>
      </p:sp>
      <p:sp>
        <p:nvSpPr>
          <p:cNvPr id="243" name="Google Shape;243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5" name="Google Shape;255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Explain that teams need explicit expectations so people do not assume they are alone in objecting to harmful behaviour. Make positive team norms visible.</a:t>
            </a:r>
            <a:endParaRPr/>
          </a:p>
        </p:txBody>
      </p:sp>
      <p:sp>
        <p:nvSpPr>
          <p:cNvPr id="256" name="Google Shape;256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9" name="Google Shape;269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End with personal commitment. Invite participants to write down one concrete action they can use in their sport environment.</a:t>
            </a:r>
            <a:endParaRPr/>
          </a:p>
        </p:txBody>
      </p:sp>
      <p:sp>
        <p:nvSpPr>
          <p:cNvPr id="270" name="Google Shape;270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STER">
  <p:cSld name="MASTER">
    <p:bg>
      <p:bgPr>
        <a:solidFill>
          <a:srgbClr val="FFFFFF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oogle Shape;8;p16"/>
          <p:cNvCxnSpPr/>
          <p:nvPr/>
        </p:nvCxnSpPr>
        <p:spPr>
          <a:xfrm>
            <a:off x="502920" y="6510528"/>
            <a:ext cx="11201400" cy="0"/>
          </a:xfrm>
          <a:prstGeom prst="straightConnector1">
            <a:avLst/>
          </a:prstGeom>
          <a:noFill/>
          <a:ln cap="flat" cmpd="sng" w="12700">
            <a:solidFill>
              <a:srgbClr val="E9E4E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" name="Google Shape;9;p16"/>
          <p:cNvSpPr txBox="1"/>
          <p:nvPr>
            <p:ph idx="12" type="sldNum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idx="12" type="sldNum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877824" y="652420"/>
            <a:ext cx="164592" cy="713232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1280160" y="672084"/>
            <a:ext cx="4480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400"/>
              <a:buFont typeface="Arial"/>
              <a:buNone/>
            </a:pPr>
            <a:r>
              <a:rPr b="1" lang="el-GR" sz="24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CoViS Ενότητα 3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877824" y="1371600"/>
            <a:ext cx="457200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-GR" sz="4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Δράση Παρευρισκόμενου στον Αθλητισμό</a:t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943153" y="3623731"/>
            <a:ext cx="4389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770"/>
              </a:buClr>
              <a:buSzPts val="1900"/>
              <a:buFont typeface="Arial"/>
              <a:buNone/>
            </a:pPr>
            <a:r>
              <a:rPr lang="el-GR" sz="1900">
                <a:solidFill>
                  <a:srgbClr val="5E6770"/>
                </a:solidFill>
                <a:latin typeface="Arial"/>
                <a:ea typeface="Arial"/>
                <a:cs typeface="Arial"/>
                <a:sym typeface="Arial"/>
              </a:rPr>
              <a:t>Ανταπόκριση με ασφάλεια όταν γίνεστε μάρτυρας ανάρμοστης συμπεριφοράς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2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83" y="0"/>
            <a:ext cx="703278" cy="703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647182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42179" y="5424"/>
            <a:ext cx="5449822" cy="6845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2600"/>
              <a:buFont typeface="Play"/>
              <a:buNone/>
            </a:pPr>
            <a:r>
              <a:rPr b="1" lang="el-GR" sz="2600">
                <a:solidFill>
                  <a:srgbClr val="162336"/>
                </a:solidFill>
                <a:latin typeface="Play"/>
                <a:ea typeface="Play"/>
                <a:cs typeface="Play"/>
                <a:sym typeface="Play"/>
              </a:rPr>
              <a:t>Μια πρακτική διαδρομή πρόληψης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566928" y="969264"/>
            <a:ext cx="6492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06D"/>
              </a:buClr>
              <a:buSzPts val="1350"/>
              <a:buFont typeface="Arial"/>
              <a:buNone/>
            </a:pPr>
            <a:r>
              <a:rPr lang="el-GR" sz="1350">
                <a:solidFill>
                  <a:srgbClr val="52606D"/>
                </a:solidFill>
                <a:latin typeface="Arial"/>
                <a:ea typeface="Arial"/>
                <a:cs typeface="Arial"/>
                <a:sym typeface="Arial"/>
              </a:rPr>
              <a:t>Η δράση παρευρισκόμενου είναι μια αλληλουχία αποφάσεων — όχι μία μεμονωμένη ηρωική πράξη.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731520" y="1600200"/>
            <a:ext cx="1719072" cy="2606040"/>
          </a:xfrm>
          <a:prstGeom prst="roundRect">
            <a:avLst>
              <a:gd fmla="val 4255" name="adj"/>
            </a:avLst>
          </a:prstGeom>
          <a:solidFill>
            <a:srgbClr val="F3F7FB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731520" y="1600200"/>
            <a:ext cx="73152" cy="2606040"/>
          </a:xfrm>
          <a:prstGeom prst="rect">
            <a:avLst/>
          </a:prstGeom>
          <a:solidFill>
            <a:srgbClr val="2B6CB0"/>
          </a:solidFill>
          <a:ln cap="flat" cmpd="sng" w="12700">
            <a:solidFill>
              <a:srgbClr val="2B6CB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896112" y="1709928"/>
            <a:ext cx="14081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ΠΑΡΑΤΗΡΗΣΕ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896112" y="2039112"/>
            <a:ext cx="1408176" cy="2075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Τι συμβαίνει;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2615184" y="1600200"/>
            <a:ext cx="1719072" cy="2606040"/>
          </a:xfrm>
          <a:prstGeom prst="roundRect">
            <a:avLst>
              <a:gd fmla="val 4255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2615184" y="1600200"/>
            <a:ext cx="73152" cy="2606040"/>
          </a:xfrm>
          <a:prstGeom prst="rect">
            <a:avLst/>
          </a:prstGeom>
          <a:solidFill>
            <a:srgbClr val="2C7A7B"/>
          </a:solidFill>
          <a:ln cap="flat" cmpd="sng" w="12700">
            <a:solidFill>
              <a:srgbClr val="2C7A7B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2779776" y="1709928"/>
            <a:ext cx="14081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ΕΡΜΗΝΕΥΣΕ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2779776" y="2039112"/>
            <a:ext cx="1408176" cy="2075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Γιατί έχει σημασία;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4498848" y="1600200"/>
            <a:ext cx="1719072" cy="2606040"/>
          </a:xfrm>
          <a:prstGeom prst="roundRect">
            <a:avLst>
              <a:gd fmla="val 4255" name="adj"/>
            </a:avLst>
          </a:prstGeom>
          <a:solidFill>
            <a:srgbClr val="F3F7FB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4498848" y="1600200"/>
            <a:ext cx="73152" cy="2606040"/>
          </a:xfrm>
          <a:prstGeom prst="rect">
            <a:avLst/>
          </a:prstGeom>
          <a:solidFill>
            <a:srgbClr val="E76F51"/>
          </a:solidFill>
          <a:ln cap="flat" cmpd="sng" w="12700">
            <a:solidFill>
              <a:srgbClr val="E76F5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4663440" y="1709928"/>
            <a:ext cx="14081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046"/>
              <a:buFont typeface="Arial"/>
              <a:buNone/>
            </a:pPr>
            <a:r>
              <a:rPr b="1" lang="el-GR" sz="1046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ΞΕΠΕΡΑΣΕ ΕΜΠΟΔΙΑ</a:t>
            </a:r>
            <a:endParaRPr sz="104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4663440" y="2039112"/>
            <a:ext cx="1408176" cy="2075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Τι εμποδίζει τη δράση;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6382512" y="1600200"/>
            <a:ext cx="1719072" cy="2606040"/>
          </a:xfrm>
          <a:prstGeom prst="roundRect">
            <a:avLst>
              <a:gd fmla="val 4255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6382512" y="1600200"/>
            <a:ext cx="73152" cy="2606040"/>
          </a:xfrm>
          <a:prstGeom prst="rect">
            <a:avLst/>
          </a:prstGeom>
          <a:solidFill>
            <a:srgbClr val="F4A261"/>
          </a:solidFill>
          <a:ln cap="flat" cmpd="sng" w="12700">
            <a:solidFill>
              <a:srgbClr val="F4A26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6547104" y="1709928"/>
            <a:ext cx="14081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046"/>
              <a:buFont typeface="Arial"/>
              <a:buNone/>
            </a:pPr>
            <a:r>
              <a:rPr b="1" lang="el-GR" sz="1046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ΕΠΙΛΕΞΕ ΑΝΤΙΔΡΑΣΗ</a:t>
            </a:r>
            <a:endParaRPr sz="104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6547104" y="2039112"/>
            <a:ext cx="1408176" cy="2075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Ποια επιλογή είναι ασφαλέστερη;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8266176" y="1600200"/>
            <a:ext cx="1719072" cy="2606040"/>
          </a:xfrm>
          <a:prstGeom prst="roundRect">
            <a:avLst>
              <a:gd fmla="val 4255" name="adj"/>
            </a:avLst>
          </a:prstGeom>
          <a:solidFill>
            <a:srgbClr val="F3F7FB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8266176" y="1600200"/>
            <a:ext cx="73152" cy="2606040"/>
          </a:xfrm>
          <a:prstGeom prst="rect">
            <a:avLst/>
          </a:prstGeom>
          <a:solidFill>
            <a:srgbClr val="162336"/>
          </a:solidFill>
          <a:ln cap="flat" cmpd="sng" w="12700">
            <a:solidFill>
              <a:srgbClr val="162336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8430768" y="1709928"/>
            <a:ext cx="14081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ΣΤΗΡΙΞΕ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8430768" y="2039112"/>
            <a:ext cx="1408176" cy="2075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Ποιος χρειάζεται φροντίδα;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10149840" y="1600200"/>
            <a:ext cx="1719072" cy="2606040"/>
          </a:xfrm>
          <a:prstGeom prst="roundRect">
            <a:avLst>
              <a:gd fmla="val 4255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10149840" y="1600200"/>
            <a:ext cx="73152" cy="2606040"/>
          </a:xfrm>
          <a:prstGeom prst="rect">
            <a:avLst/>
          </a:prstGeom>
          <a:solidFill>
            <a:srgbClr val="2C7A7B"/>
          </a:solidFill>
          <a:ln cap="flat" cmpd="sng" w="12700">
            <a:solidFill>
              <a:srgbClr val="2C7A7B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10314432" y="1709928"/>
            <a:ext cx="1408176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046"/>
              <a:buFont typeface="Arial"/>
              <a:buNone/>
            </a:pPr>
            <a:r>
              <a:rPr b="1" lang="el-GR" sz="1046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ΕΝΙΣΧΥΣΕ ΤΗΝ ΚΟΥΛΤΟΥΡΑ</a:t>
            </a:r>
            <a:endParaRPr sz="104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10314432" y="2039112"/>
            <a:ext cx="1408176" cy="2075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Ποια νόρμα χτίζουμε;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1335175" y="4892050"/>
            <a:ext cx="9902700" cy="658500"/>
          </a:xfrm>
          <a:prstGeom prst="rect">
            <a:avLst/>
          </a:prstGeom>
          <a:solidFill>
            <a:srgbClr val="162336"/>
          </a:solidFill>
          <a:ln cap="flat" cmpd="sng" w="9525">
            <a:solidFill>
              <a:srgbClr val="162336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500" lIns="1500" spcFirstLastPara="1" rIns="1500" wrap="square" tIns="1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lang="el-GR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Η καλύτερη δράση είναι ασφαλής, αναλογική και πιθανό να μειώσει τη βλάβη.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2"/>
          <p:cNvSpPr/>
          <p:nvPr/>
        </p:nvSpPr>
        <p:spPr>
          <a:xfrm>
            <a:off x="287635" y="256032"/>
            <a:ext cx="164592" cy="713232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"/>
          <p:cNvSpPr/>
          <p:nvPr/>
        </p:nvSpPr>
        <p:spPr>
          <a:xfrm>
            <a:off x="638186" y="411480"/>
            <a:ext cx="69494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2600"/>
              <a:buFont typeface="Play"/>
              <a:buNone/>
            </a:pPr>
            <a:r>
              <a:rPr b="1" lang="el-GR" sz="2600">
                <a:solidFill>
                  <a:srgbClr val="162336"/>
                </a:solidFill>
                <a:latin typeface="Play"/>
                <a:ea typeface="Play"/>
                <a:cs typeface="Play"/>
                <a:sym typeface="Play"/>
              </a:rPr>
              <a:t>Γιατί έχουν σημασία οι παρευρισκόμενοι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638186" y="969264"/>
            <a:ext cx="6492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06D"/>
              </a:buClr>
              <a:buSzPts val="1350"/>
              <a:buFont typeface="Arial"/>
              <a:buNone/>
            </a:pPr>
            <a:r>
              <a:rPr lang="el-GR" sz="1350">
                <a:solidFill>
                  <a:srgbClr val="52606D"/>
                </a:solidFill>
                <a:latin typeface="Arial"/>
                <a:ea typeface="Arial"/>
                <a:cs typeface="Arial"/>
                <a:sym typeface="Arial"/>
              </a:rPr>
              <a:t>Οι αντιδράσεις των συναθλητών και του προσωπικού επηρεάζουν το τι θεωρείται φυσιολογικό.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658368" y="1417320"/>
            <a:ext cx="621792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Παρευρισκόμενοι μπορεί να είναι αθλητές, προπονητές, επαγγελματικό προσωπικό, εθελοντές ή άλλο προσωπικό του αθλήματος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Η σιωπή μπορεί να κάνει τη σεξιστική, υποτιμητική ή παραβιαστική συμπεριφορά να φαίνεται αποδεκτή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Μικρές ενέργειες μπορούν να ενισχύσουν τον σεβασμό, την ισότητα και την ασφάλεια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Η δράση παρευρισκόμενου έχει σημασία πριν συμβούν σοβαρά περιστατικά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658368" y="5074920"/>
            <a:ext cx="6172200" cy="658368"/>
          </a:xfrm>
          <a:prstGeom prst="rect">
            <a:avLst/>
          </a:prstGeom>
          <a:solidFill>
            <a:srgbClr val="2C7A7B"/>
          </a:solidFill>
          <a:ln cap="flat" cmpd="sng" w="9525">
            <a:solidFill>
              <a:srgbClr val="2C7A7B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500" lIns="1500" spcFirstLastPara="1" rIns="1500" wrap="square" tIns="1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lang="el-GR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Τόσο η σιωπή όσο και η δράση διαμορφώνουν την κουλτούρα της ομάδας.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3"/>
          <p:cNvPicPr preferRelativeResize="0"/>
          <p:nvPr/>
        </p:nvPicPr>
        <p:blipFill rotWithShape="1">
          <a:blip r:embed="rId3">
            <a:alphaModFix/>
          </a:blip>
          <a:srcRect b="12882" l="0" r="28158" t="15490"/>
          <a:stretch/>
        </p:blipFill>
        <p:spPr>
          <a:xfrm>
            <a:off x="7050864" y="975537"/>
            <a:ext cx="4966255" cy="4175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"/>
          <p:cNvSpPr/>
          <p:nvPr/>
        </p:nvSpPr>
        <p:spPr>
          <a:xfrm>
            <a:off x="329717" y="201168"/>
            <a:ext cx="164592" cy="713232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566928" y="91950"/>
            <a:ext cx="8949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2600"/>
              <a:buFont typeface="Play"/>
              <a:buNone/>
            </a:pPr>
            <a:r>
              <a:rPr b="1" lang="el-GR" sz="2600">
                <a:solidFill>
                  <a:srgbClr val="162336"/>
                </a:solidFill>
                <a:latin typeface="Play"/>
                <a:ea typeface="Play"/>
                <a:cs typeface="Play"/>
                <a:sym typeface="Play"/>
              </a:rPr>
              <a:t>Αναγνώριση του πότε μπορεί να χρειάζεται δράση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4"/>
          <p:cNvSpPr/>
          <p:nvPr/>
        </p:nvSpPr>
        <p:spPr>
          <a:xfrm>
            <a:off x="566928" y="969264"/>
            <a:ext cx="6492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06D"/>
              </a:buClr>
              <a:buSzPts val="1350"/>
              <a:buFont typeface="Arial"/>
              <a:buNone/>
            </a:pPr>
            <a:r>
              <a:rPr lang="el-GR" sz="1350">
                <a:solidFill>
                  <a:srgbClr val="52606D"/>
                </a:solidFill>
                <a:latin typeface="Arial"/>
                <a:ea typeface="Arial"/>
                <a:cs typeface="Arial"/>
                <a:sym typeface="Arial"/>
              </a:rPr>
              <a:t>Η έγκαιρη αναγνώριση δημιουργεί περισσότερες επιλογές για ασφαλή παρέμβαση.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mnt/data/bystander_assets/field_side.jpg" id="79" name="Google Shape;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35240" y="502920"/>
            <a:ext cx="4023360" cy="562356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4"/>
          <p:cNvSpPr/>
          <p:nvPr/>
        </p:nvSpPr>
        <p:spPr>
          <a:xfrm>
            <a:off x="658368" y="1417320"/>
            <a:ext cx="2880360" cy="1051560"/>
          </a:xfrm>
          <a:prstGeom prst="roundRect">
            <a:avLst>
              <a:gd fmla="val 6957" name="adj"/>
            </a:avLst>
          </a:prstGeom>
          <a:solidFill>
            <a:srgbClr val="F7FB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658368" y="1417320"/>
            <a:ext cx="73152" cy="1051560"/>
          </a:xfrm>
          <a:prstGeom prst="rect">
            <a:avLst/>
          </a:prstGeom>
          <a:solidFill>
            <a:srgbClr val="2B6CB0"/>
          </a:solidFill>
          <a:ln cap="flat" cmpd="sng" w="12700">
            <a:solidFill>
              <a:srgbClr val="2B6CB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4"/>
          <p:cNvSpPr/>
          <p:nvPr/>
        </p:nvSpPr>
        <p:spPr>
          <a:xfrm>
            <a:off x="822960" y="1527048"/>
            <a:ext cx="256946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Γλώσσα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4"/>
          <p:cNvSpPr/>
          <p:nvPr/>
        </p:nvSpPr>
        <p:spPr>
          <a:xfrm>
            <a:off x="822960" y="1856232"/>
            <a:ext cx="2569464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Σεξιστικά αστεία, σεξουαλικοποιημένα σχόλια, έμφυλες προσβολές, υποτιμητικό «πείραγμα».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4"/>
          <p:cNvSpPr/>
          <p:nvPr/>
        </p:nvSpPr>
        <p:spPr>
          <a:xfrm>
            <a:off x="3703320" y="1417320"/>
            <a:ext cx="2880360" cy="1051560"/>
          </a:xfrm>
          <a:prstGeom prst="roundRect">
            <a:avLst>
              <a:gd fmla="val 6957" name="adj"/>
            </a:avLst>
          </a:prstGeom>
          <a:solidFill>
            <a:srgbClr val="F7FB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4"/>
          <p:cNvSpPr/>
          <p:nvPr/>
        </p:nvSpPr>
        <p:spPr>
          <a:xfrm>
            <a:off x="3703320" y="1417320"/>
            <a:ext cx="73152" cy="1051560"/>
          </a:xfrm>
          <a:prstGeom prst="rect">
            <a:avLst/>
          </a:prstGeom>
          <a:solidFill>
            <a:srgbClr val="2C7A7B"/>
          </a:solidFill>
          <a:ln cap="flat" cmpd="sng" w="12700">
            <a:solidFill>
              <a:srgbClr val="2C7A7B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3867912" y="1527048"/>
            <a:ext cx="256946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Πίεση &amp; όρια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4"/>
          <p:cNvSpPr/>
          <p:nvPr/>
        </p:nvSpPr>
        <p:spPr>
          <a:xfrm>
            <a:off x="3867912" y="1856232"/>
            <a:ext cx="2569464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Σεξουαλική πίεση, παρεμβατικές ερωτήσεις, περιττή σωματική επαφή, επίμονα μηνύματα.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658368" y="2761488"/>
            <a:ext cx="2880360" cy="1051560"/>
          </a:xfrm>
          <a:prstGeom prst="roundRect">
            <a:avLst>
              <a:gd fmla="val 6957" name="adj"/>
            </a:avLst>
          </a:prstGeom>
          <a:solidFill>
            <a:srgbClr val="FFF8F2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658368" y="2761488"/>
            <a:ext cx="73152" cy="1051560"/>
          </a:xfrm>
          <a:prstGeom prst="rect">
            <a:avLst/>
          </a:prstGeom>
          <a:solidFill>
            <a:srgbClr val="E76F51"/>
          </a:solidFill>
          <a:ln cap="flat" cmpd="sng" w="12700">
            <a:solidFill>
              <a:srgbClr val="E76F5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822960" y="2871216"/>
            <a:ext cx="256946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Κουλτούρα συναθλητών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822960" y="3200400"/>
            <a:ext cx="2569464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Ταπεινωτικές πρακτικές μύησης, σχόλια για το σώμα, ομοφοβικό ή τρανσφοβικό πείραγμα.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3703320" y="2761488"/>
            <a:ext cx="2880360" cy="1051560"/>
          </a:xfrm>
          <a:prstGeom prst="roundRect">
            <a:avLst>
              <a:gd fmla="val 6957" name="adj"/>
            </a:avLst>
          </a:prstGeom>
          <a:solidFill>
            <a:srgbClr val="FFF8F2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3703320" y="2761488"/>
            <a:ext cx="73152" cy="1051560"/>
          </a:xfrm>
          <a:prstGeom prst="rect">
            <a:avLst/>
          </a:prstGeom>
          <a:solidFill>
            <a:srgbClr val="F4A261"/>
          </a:solidFill>
          <a:ln cap="flat" cmpd="sng" w="12700">
            <a:solidFill>
              <a:srgbClr val="F4A26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3867912" y="2871216"/>
            <a:ext cx="256946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Ανισορροπία εξουσίας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3867912" y="3200400"/>
            <a:ext cx="2569464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Καταστάσεις όπου το επηρεαζόμενο άτομο μπορεί να νιώθει αδύναμο να αντιδράσει ή να αρνηθεί.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658368" y="4709160"/>
            <a:ext cx="5943600" cy="658368"/>
          </a:xfrm>
          <a:prstGeom prst="rect">
            <a:avLst/>
          </a:prstGeom>
          <a:solidFill>
            <a:srgbClr val="162336"/>
          </a:solidFill>
          <a:ln cap="flat" cmpd="sng" w="9525">
            <a:solidFill>
              <a:srgbClr val="162336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500" lIns="1500" spcFirstLastPara="1" rIns="1500" wrap="square" tIns="1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50"/>
              <a:buFont typeface="Arial"/>
              <a:buNone/>
            </a:pPr>
            <a:r>
              <a:rPr b="1" lang="el-GR" sz="18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Ρώτα: Υπάρχει κάποιος που δέχεται έλλειψη σεβασμού, πίεση, ταπείνωση ή σεξουαλικοποίηση;</a:t>
            </a:r>
            <a:endParaRPr sz="18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4"/>
          <p:cNvSpPr/>
          <p:nvPr/>
        </p:nvSpPr>
        <p:spPr>
          <a:xfrm>
            <a:off x="270295" y="201168"/>
            <a:ext cx="164592" cy="713232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"/>
          <p:cNvSpPr/>
          <p:nvPr/>
        </p:nvSpPr>
        <p:spPr>
          <a:xfrm>
            <a:off x="638186" y="411480"/>
            <a:ext cx="69494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2600"/>
              <a:buFont typeface="Play"/>
              <a:buNone/>
            </a:pPr>
            <a:r>
              <a:rPr b="1" lang="el-GR" sz="2600">
                <a:solidFill>
                  <a:srgbClr val="162336"/>
                </a:solidFill>
                <a:latin typeface="Play"/>
                <a:ea typeface="Play"/>
                <a:cs typeface="Play"/>
                <a:sym typeface="Play"/>
              </a:rPr>
              <a:t>Γιατί να παρέμβεις;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5"/>
          <p:cNvSpPr/>
          <p:nvPr/>
        </p:nvSpPr>
        <p:spPr>
          <a:xfrm>
            <a:off x="638186" y="969264"/>
            <a:ext cx="6492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06D"/>
              </a:buClr>
              <a:buSzPts val="1350"/>
              <a:buFont typeface="Arial"/>
              <a:buNone/>
            </a:pPr>
            <a:r>
              <a:rPr lang="el-GR" sz="1350">
                <a:solidFill>
                  <a:srgbClr val="52606D"/>
                </a:solidFill>
                <a:latin typeface="Arial"/>
                <a:ea typeface="Arial"/>
                <a:cs typeface="Arial"/>
                <a:sym typeface="Arial"/>
              </a:rPr>
              <a:t>Η δράση παρευρισκόμενου βοηθά να αποτραπεί η βλάβη από το να γίνει μοτίβο.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658368" y="1417320"/>
            <a:ext cx="6172200" cy="33375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Δείχνει ότι η επιβλαβής συμπεριφορά δεν ταιριάζει με τις αξίες της ομάδας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Μπορεί να σταματήσει τη συμπεριφορά πριν συνεχιστεί ή κλιμακωθεί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Δείχνει στήριξη στο επηρεαζόμενο άτομο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Ενισχύει την εμπιστοσύνη και τη συλλογική ευθύνη μέσα στην ομάδα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5"/>
          <p:cNvSpPr/>
          <p:nvPr/>
        </p:nvSpPr>
        <p:spPr>
          <a:xfrm>
            <a:off x="658368" y="5074920"/>
            <a:ext cx="60350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E76F51"/>
              </a:buClr>
              <a:buSzPts val="2035"/>
              <a:buFont typeface="Arial"/>
              <a:buNone/>
            </a:pPr>
            <a:r>
              <a:rPr b="1" lang="el-GR" sz="2035">
                <a:solidFill>
                  <a:srgbClr val="E76F51"/>
                </a:solidFill>
                <a:latin typeface="Arial"/>
                <a:ea typeface="Arial"/>
                <a:cs typeface="Arial"/>
                <a:sym typeface="Arial"/>
              </a:rPr>
              <a:t>Μια ασφαλής και αναλογική ενέργεια μπορεί να κάνει τη διαφορά.</a:t>
            </a:r>
            <a:endParaRPr sz="203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5"/>
          <p:cNvPicPr preferRelativeResize="0"/>
          <p:nvPr/>
        </p:nvPicPr>
        <p:blipFill rotWithShape="1">
          <a:blip r:embed="rId3">
            <a:alphaModFix/>
          </a:blip>
          <a:srcRect b="0" l="25741" r="33843" t="12353"/>
          <a:stretch/>
        </p:blipFill>
        <p:spPr>
          <a:xfrm>
            <a:off x="7351776" y="659219"/>
            <a:ext cx="3941064" cy="5531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5"/>
          <p:cNvSpPr/>
          <p:nvPr/>
        </p:nvSpPr>
        <p:spPr>
          <a:xfrm>
            <a:off x="320040" y="201168"/>
            <a:ext cx="164592" cy="713232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AFB"/>
          </a:solidFill>
          <a:ln cap="flat" cmpd="sng" w="12700">
            <a:solidFill>
              <a:srgbClr val="F9FAFB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2600"/>
              <a:buFont typeface="Play"/>
              <a:buNone/>
            </a:pPr>
            <a:r>
              <a:rPr b="1" lang="el-GR" sz="2600">
                <a:solidFill>
                  <a:srgbClr val="162336"/>
                </a:solidFill>
                <a:latin typeface="Play"/>
                <a:ea typeface="Play"/>
                <a:cs typeface="Play"/>
                <a:sym typeface="Play"/>
              </a:rPr>
              <a:t>Γιατί μερικές φορές δεν παρεμβαίνουμε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566928" y="969264"/>
            <a:ext cx="6492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06D"/>
              </a:buClr>
              <a:buSzPts val="1350"/>
              <a:buFont typeface="Arial"/>
              <a:buNone/>
            </a:pPr>
            <a:r>
              <a:rPr lang="el-GR" sz="1350">
                <a:solidFill>
                  <a:srgbClr val="52606D"/>
                </a:solidFill>
                <a:latin typeface="Arial"/>
                <a:ea typeface="Arial"/>
                <a:cs typeface="Arial"/>
                <a:sym typeface="Arial"/>
              </a:rPr>
              <a:t>Ο δισταγμός είναι συνηθισμένος — η προετοιμασία διευκολύνει τη δράση.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mnt/data/bystander_assets/conference_side.jpg" id="121" name="Google Shape;12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35240" y="502920"/>
            <a:ext cx="4023360" cy="562356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6"/>
          <p:cNvSpPr/>
          <p:nvPr/>
        </p:nvSpPr>
        <p:spPr>
          <a:xfrm>
            <a:off x="658368" y="1444752"/>
            <a:ext cx="2697480" cy="960120"/>
          </a:xfrm>
          <a:prstGeom prst="roundRect">
            <a:avLst>
              <a:gd fmla="val 7619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658368" y="1444752"/>
            <a:ext cx="73152" cy="960120"/>
          </a:xfrm>
          <a:prstGeom prst="rect">
            <a:avLst/>
          </a:prstGeom>
          <a:solidFill>
            <a:srgbClr val="2B6CB0"/>
          </a:solidFill>
          <a:ln cap="flat" cmpd="sng" w="12700">
            <a:solidFill>
              <a:srgbClr val="2B6CB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822960" y="1554480"/>
            <a:ext cx="238658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Αβεβαιότητα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822960" y="1883664"/>
            <a:ext cx="2386584" cy="4297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«Ίσως το παρεξήγησα.»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3630168" y="1444752"/>
            <a:ext cx="2697480" cy="960120"/>
          </a:xfrm>
          <a:prstGeom prst="roundRect">
            <a:avLst>
              <a:gd fmla="val 7619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3630168" y="1444752"/>
            <a:ext cx="73152" cy="960120"/>
          </a:xfrm>
          <a:prstGeom prst="rect">
            <a:avLst/>
          </a:prstGeom>
          <a:solidFill>
            <a:srgbClr val="2C7A7B"/>
          </a:solidFill>
          <a:ln cap="flat" cmpd="sng" w="12700">
            <a:solidFill>
              <a:srgbClr val="2C7A7B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3794760" y="1554480"/>
            <a:ext cx="238658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Διάχυση ευθύνης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3794760" y="1883664"/>
            <a:ext cx="2386584" cy="4297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«Όλοι οι άλλοι φαίνονται εντάξει με αυτό.»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6"/>
          <p:cNvSpPr/>
          <p:nvPr/>
        </p:nvSpPr>
        <p:spPr>
          <a:xfrm>
            <a:off x="658368" y="2862072"/>
            <a:ext cx="2697480" cy="960120"/>
          </a:xfrm>
          <a:prstGeom prst="roundRect">
            <a:avLst>
              <a:gd fmla="val 7619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658368" y="2862072"/>
            <a:ext cx="73152" cy="960120"/>
          </a:xfrm>
          <a:prstGeom prst="rect">
            <a:avLst/>
          </a:prstGeom>
          <a:solidFill>
            <a:srgbClr val="E76F51"/>
          </a:solidFill>
          <a:ln cap="flat" cmpd="sng" w="12700">
            <a:solidFill>
              <a:srgbClr val="E76F5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822960" y="2971800"/>
            <a:ext cx="238658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Κοινωνικό κόστος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822960" y="3300984"/>
            <a:ext cx="2386584" cy="4297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«Μπορεί να βλάψω τις σχέσεις μέσα στην ομάδα.»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3630168" y="2862072"/>
            <a:ext cx="2697480" cy="960120"/>
          </a:xfrm>
          <a:prstGeom prst="roundRect">
            <a:avLst>
              <a:gd fmla="val 7619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3630168" y="2862072"/>
            <a:ext cx="73152" cy="960120"/>
          </a:xfrm>
          <a:prstGeom prst="rect">
            <a:avLst/>
          </a:prstGeom>
          <a:solidFill>
            <a:srgbClr val="F4A261"/>
          </a:solidFill>
          <a:ln cap="flat" cmpd="sng" w="12700">
            <a:solidFill>
              <a:srgbClr val="F4A26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3794760" y="2971800"/>
            <a:ext cx="238658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Εξουσία &amp; ασφάλεια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3794760" y="3300984"/>
            <a:ext cx="2386584" cy="4297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«Τι θα γίνει αν αυτό επηρεάσει τη θέση ή τις ευκαιρίες μου;»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868680" y="4800600"/>
            <a:ext cx="5486400" cy="658368"/>
          </a:xfrm>
          <a:prstGeom prst="rect">
            <a:avLst/>
          </a:prstGeom>
          <a:solidFill>
            <a:srgbClr val="2C7A7B"/>
          </a:solidFill>
          <a:ln cap="flat" cmpd="sng" w="9525">
            <a:solidFill>
              <a:srgbClr val="2C7A7B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500" lIns="1500" spcFirstLastPara="1" rIns="1500" wrap="square" tIns="1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lang="el-GR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Αναγνώρισε το εμπόδιο → διάλεξε έναν ασφαλέστερο τρόπο δράσης.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6"/>
          <p:cNvSpPr/>
          <p:nvPr/>
        </p:nvSpPr>
        <p:spPr>
          <a:xfrm>
            <a:off x="270295" y="256032"/>
            <a:ext cx="164592" cy="713232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2600"/>
              <a:buFont typeface="Play"/>
              <a:buNone/>
            </a:pPr>
            <a:r>
              <a:rPr b="1" lang="el-GR" sz="2600">
                <a:solidFill>
                  <a:srgbClr val="162336"/>
                </a:solidFill>
                <a:latin typeface="Play"/>
                <a:ea typeface="Play"/>
                <a:cs typeface="Play"/>
                <a:sym typeface="Play"/>
              </a:rPr>
              <a:t>Επιλέγοντας μια ασφαλή αντίδραση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566928" y="969264"/>
            <a:ext cx="6492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06D"/>
              </a:buClr>
              <a:buSzPts val="1350"/>
              <a:buFont typeface="Arial"/>
              <a:buNone/>
            </a:pPr>
            <a:r>
              <a:rPr lang="el-GR" sz="1350">
                <a:solidFill>
                  <a:srgbClr val="52606D"/>
                </a:solidFill>
                <a:latin typeface="Arial"/>
                <a:ea typeface="Arial"/>
                <a:cs typeface="Arial"/>
                <a:sym typeface="Arial"/>
              </a:rPr>
              <a:t>Η παρέμβαση δεν σημαίνει πάντα άμεση αντιπαράθεση.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mnt/data/bystander_assets/meeting_wide.jpg" id="149" name="Google Shape;14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325880"/>
            <a:ext cx="4754880" cy="2670048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7"/>
          <p:cNvSpPr/>
          <p:nvPr/>
        </p:nvSpPr>
        <p:spPr>
          <a:xfrm>
            <a:off x="5806440" y="1325880"/>
            <a:ext cx="2514600" cy="1051560"/>
          </a:xfrm>
          <a:prstGeom prst="roundRect">
            <a:avLst>
              <a:gd fmla="val 6957" name="adj"/>
            </a:avLst>
          </a:prstGeom>
          <a:solidFill>
            <a:srgbClr val="FFF8F2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7"/>
          <p:cNvSpPr/>
          <p:nvPr/>
        </p:nvSpPr>
        <p:spPr>
          <a:xfrm>
            <a:off x="5806440" y="1325880"/>
            <a:ext cx="73152" cy="1051560"/>
          </a:xfrm>
          <a:prstGeom prst="rect">
            <a:avLst/>
          </a:prstGeom>
          <a:solidFill>
            <a:srgbClr val="2B6CB0"/>
          </a:solidFill>
          <a:ln cap="flat" cmpd="sng" w="12700">
            <a:solidFill>
              <a:srgbClr val="2B6CB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5971032" y="1435608"/>
            <a:ext cx="22037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ΑΜΕΣΗ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5971032" y="1764792"/>
            <a:ext cx="2203704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Ονόμασε ήρεμα τη συμπεριφορά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8549640" y="1325880"/>
            <a:ext cx="2514600" cy="1051560"/>
          </a:xfrm>
          <a:prstGeom prst="roundRect">
            <a:avLst>
              <a:gd fmla="val 6957" name="adj"/>
            </a:avLst>
          </a:prstGeom>
          <a:solidFill>
            <a:srgbClr val="F7FB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8549640" y="1325880"/>
            <a:ext cx="73152" cy="1051560"/>
          </a:xfrm>
          <a:prstGeom prst="rect">
            <a:avLst/>
          </a:prstGeom>
          <a:solidFill>
            <a:srgbClr val="E76F51"/>
          </a:solidFill>
          <a:ln cap="flat" cmpd="sng" w="12700">
            <a:solidFill>
              <a:srgbClr val="E76F5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7"/>
          <p:cNvSpPr/>
          <p:nvPr/>
        </p:nvSpPr>
        <p:spPr>
          <a:xfrm>
            <a:off x="8714232" y="1435608"/>
            <a:ext cx="22037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ΑΠΟΣΠΑΣΗ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7"/>
          <p:cNvSpPr/>
          <p:nvPr/>
        </p:nvSpPr>
        <p:spPr>
          <a:xfrm>
            <a:off x="8714232" y="1764792"/>
            <a:ext cx="2203704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Διέκοψε ή άλλαξε την κατάσταση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5806440" y="2816352"/>
            <a:ext cx="2514600" cy="1051560"/>
          </a:xfrm>
          <a:prstGeom prst="roundRect">
            <a:avLst>
              <a:gd fmla="val 6957" name="adj"/>
            </a:avLst>
          </a:prstGeom>
          <a:solidFill>
            <a:srgbClr val="FFF8F2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5806440" y="2816352"/>
            <a:ext cx="73152" cy="1051560"/>
          </a:xfrm>
          <a:prstGeom prst="rect">
            <a:avLst/>
          </a:prstGeom>
          <a:solidFill>
            <a:srgbClr val="2C7A7B"/>
          </a:solidFill>
          <a:ln cap="flat" cmpd="sng" w="12700">
            <a:solidFill>
              <a:srgbClr val="2C7A7B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5971032" y="2926080"/>
            <a:ext cx="22037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ΑΝΑΖΗΤΗΣΗ ΣΤΗΡΙΞΗΣ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5971032" y="3255264"/>
            <a:ext cx="2203704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Ενεργοποίησε κάποιον σε καλύτερη θέση να δράσει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8549640" y="2816352"/>
            <a:ext cx="2514600" cy="1051560"/>
          </a:xfrm>
          <a:prstGeom prst="roundRect">
            <a:avLst>
              <a:gd fmla="val 6957" name="adj"/>
            </a:avLst>
          </a:prstGeom>
          <a:solidFill>
            <a:srgbClr val="F7FB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8549640" y="2816352"/>
            <a:ext cx="73152" cy="1051560"/>
          </a:xfrm>
          <a:prstGeom prst="rect">
            <a:avLst/>
          </a:prstGeom>
          <a:solidFill>
            <a:srgbClr val="F4A261"/>
          </a:solidFill>
          <a:ln cap="flat" cmpd="sng" w="12700">
            <a:solidFill>
              <a:srgbClr val="F4A26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8714232" y="2926080"/>
            <a:ext cx="22037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ΚΑΘΥΣΤΕΡΗΜΕΝΗ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8714232" y="3255264"/>
            <a:ext cx="2203704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Επικοινώνησε αργότερα όταν είναι πιο ασφαλές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685800" y="4892050"/>
            <a:ext cx="10976700" cy="658500"/>
          </a:xfrm>
          <a:prstGeom prst="rect">
            <a:avLst/>
          </a:prstGeom>
          <a:solidFill>
            <a:srgbClr val="162336"/>
          </a:solidFill>
          <a:ln cap="flat" cmpd="sng" w="9525">
            <a:solidFill>
              <a:srgbClr val="162336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500" lIns="1500" spcFirstLastPara="1" rIns="1500" wrap="square" tIns="1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lang="el-GR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Διάλεξε την αντίδραση που είναι πιο πιθανό να μειώσει τη βλάβη με ασφάλεια.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7"/>
          <p:cNvSpPr/>
          <p:nvPr/>
        </p:nvSpPr>
        <p:spPr>
          <a:xfrm>
            <a:off x="287635" y="201168"/>
            <a:ext cx="164592" cy="713232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2600"/>
              <a:buFont typeface="Play"/>
              <a:buNone/>
            </a:pPr>
            <a:r>
              <a:rPr b="1" lang="el-GR" sz="2600">
                <a:solidFill>
                  <a:srgbClr val="162336"/>
                </a:solidFill>
                <a:latin typeface="Play"/>
                <a:ea typeface="Play"/>
                <a:cs typeface="Play"/>
                <a:sym typeface="Play"/>
              </a:rPr>
              <a:t>Οι τέσσερις επιλογές αντίδρασης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566928" y="969264"/>
            <a:ext cx="6492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06D"/>
              </a:buClr>
              <a:buSzPts val="1350"/>
              <a:buFont typeface="Arial"/>
              <a:buNone/>
            </a:pPr>
            <a:r>
              <a:rPr lang="el-GR" sz="1350">
                <a:solidFill>
                  <a:srgbClr val="52606D"/>
                </a:solidFill>
                <a:latin typeface="Arial"/>
                <a:ea typeface="Arial"/>
                <a:cs typeface="Arial"/>
                <a:sym typeface="Arial"/>
              </a:rPr>
              <a:t>Πρακτικές φράσεις και ενέργειες που μπορούν να χρησιμοποιήσουν οι εκπαιδευόμενοι.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685800" y="1417320"/>
            <a:ext cx="2514600" cy="1828800"/>
          </a:xfrm>
          <a:prstGeom prst="roundRect">
            <a:avLst>
              <a:gd fmla="val 4000" name="adj"/>
            </a:avLst>
          </a:prstGeom>
          <a:solidFill>
            <a:srgbClr val="F7FB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685800" y="1417320"/>
            <a:ext cx="73152" cy="1828800"/>
          </a:xfrm>
          <a:prstGeom prst="rect">
            <a:avLst/>
          </a:prstGeom>
          <a:solidFill>
            <a:srgbClr val="2B6CB0"/>
          </a:solidFill>
          <a:ln cap="flat" cmpd="sng" w="12700">
            <a:solidFill>
              <a:srgbClr val="2B6CB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850392" y="1527048"/>
            <a:ext cx="22037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Άμεση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8"/>
          <p:cNvSpPr/>
          <p:nvPr/>
        </p:nvSpPr>
        <p:spPr>
          <a:xfrm>
            <a:off x="850392" y="1856232"/>
            <a:ext cx="2203704" cy="12984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«Αυτό το σχόλιο δεν είναι κατάλληλο.»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«Ας μη μιλάμε έτσι για τους συναθλητές μας.»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8"/>
          <p:cNvSpPr/>
          <p:nvPr/>
        </p:nvSpPr>
        <p:spPr>
          <a:xfrm>
            <a:off x="3520440" y="1417320"/>
            <a:ext cx="2514600" cy="1828800"/>
          </a:xfrm>
          <a:prstGeom prst="roundRect">
            <a:avLst>
              <a:gd fmla="val 4000" name="adj"/>
            </a:avLst>
          </a:prstGeom>
          <a:solidFill>
            <a:srgbClr val="F7FB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8"/>
          <p:cNvSpPr/>
          <p:nvPr/>
        </p:nvSpPr>
        <p:spPr>
          <a:xfrm>
            <a:off x="3520440" y="1417320"/>
            <a:ext cx="73152" cy="1828800"/>
          </a:xfrm>
          <a:prstGeom prst="rect">
            <a:avLst/>
          </a:prstGeom>
          <a:solidFill>
            <a:srgbClr val="2C7A7B"/>
          </a:solidFill>
          <a:ln cap="flat" cmpd="sng" w="12700">
            <a:solidFill>
              <a:srgbClr val="2C7A7B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8"/>
          <p:cNvSpPr/>
          <p:nvPr/>
        </p:nvSpPr>
        <p:spPr>
          <a:xfrm>
            <a:off x="3685032" y="1527048"/>
            <a:ext cx="22037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Απόσπαση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3685032" y="1856232"/>
            <a:ext cx="2203704" cy="12984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Άλλαξε θέμα· ζήτα από κάποιον να βοηθήσει· μετακίνησε την ομάδα σε άλλη δραστηριότητα.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8"/>
          <p:cNvSpPr/>
          <p:nvPr/>
        </p:nvSpPr>
        <p:spPr>
          <a:xfrm>
            <a:off x="6355080" y="1417320"/>
            <a:ext cx="2514600" cy="1828800"/>
          </a:xfrm>
          <a:prstGeom prst="roundRect">
            <a:avLst>
              <a:gd fmla="val 4000" name="adj"/>
            </a:avLst>
          </a:prstGeom>
          <a:solidFill>
            <a:srgbClr val="FFF8F2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8"/>
          <p:cNvSpPr/>
          <p:nvPr/>
        </p:nvSpPr>
        <p:spPr>
          <a:xfrm>
            <a:off x="6355080" y="1417320"/>
            <a:ext cx="73152" cy="1828800"/>
          </a:xfrm>
          <a:prstGeom prst="rect">
            <a:avLst/>
          </a:prstGeom>
          <a:solidFill>
            <a:srgbClr val="E76F51"/>
          </a:solidFill>
          <a:ln cap="flat" cmpd="sng" w="12700">
            <a:solidFill>
              <a:srgbClr val="E76F5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8"/>
          <p:cNvSpPr/>
          <p:nvPr/>
        </p:nvSpPr>
        <p:spPr>
          <a:xfrm>
            <a:off x="6519672" y="1527048"/>
            <a:ext cx="22037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Αναζήτηση στήριξης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8"/>
          <p:cNvSpPr/>
          <p:nvPr/>
        </p:nvSpPr>
        <p:spPr>
          <a:xfrm>
            <a:off x="6519672" y="1856232"/>
            <a:ext cx="2203704" cy="12984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Απευθύνσου σε αρχηγό, προπονητή, διευθυντή ομάδας, επαγγελματικό προσωπικό ή υπεύθυνο προστασίας.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8"/>
          <p:cNvSpPr/>
          <p:nvPr/>
        </p:nvSpPr>
        <p:spPr>
          <a:xfrm>
            <a:off x="9189720" y="1417320"/>
            <a:ext cx="2514600" cy="1828800"/>
          </a:xfrm>
          <a:prstGeom prst="roundRect">
            <a:avLst>
              <a:gd fmla="val 4000" name="adj"/>
            </a:avLst>
          </a:prstGeom>
          <a:solidFill>
            <a:srgbClr val="FFF8F2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8"/>
          <p:cNvSpPr/>
          <p:nvPr/>
        </p:nvSpPr>
        <p:spPr>
          <a:xfrm>
            <a:off x="9189720" y="1417320"/>
            <a:ext cx="73152" cy="1828800"/>
          </a:xfrm>
          <a:prstGeom prst="rect">
            <a:avLst/>
          </a:prstGeom>
          <a:solidFill>
            <a:srgbClr val="F4A261"/>
          </a:solidFill>
          <a:ln cap="flat" cmpd="sng" w="12700">
            <a:solidFill>
              <a:srgbClr val="F4A26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8"/>
          <p:cNvSpPr/>
          <p:nvPr/>
        </p:nvSpPr>
        <p:spPr>
          <a:xfrm>
            <a:off x="9354312" y="1527048"/>
            <a:ext cx="22037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Καθυστερημένη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8"/>
          <p:cNvSpPr/>
          <p:nvPr/>
        </p:nvSpPr>
        <p:spPr>
          <a:xfrm>
            <a:off x="9354312" y="1856232"/>
            <a:ext cx="2203704" cy="12984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Έλεγξε αργότερα: «Παρατήρησα τι συνέβη. Είσαι καλά;»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8"/>
          <p:cNvSpPr/>
          <p:nvPr/>
        </p:nvSpPr>
        <p:spPr>
          <a:xfrm>
            <a:off x="5760720" y="4224528"/>
            <a:ext cx="53492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2200"/>
              <a:buFont typeface="Arial"/>
              <a:buNone/>
            </a:pPr>
            <a:r>
              <a:rPr b="1" lang="el-GR" sz="220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Ποια στρατηγική θα ήταν ασφαλέστερη σε μια κατάσταση με έναν πιο έμπειρο αθλητή ή προπονητή;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3725153"/>
            <a:ext cx="4389120" cy="2467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8"/>
          <p:cNvSpPr/>
          <p:nvPr/>
        </p:nvSpPr>
        <p:spPr>
          <a:xfrm>
            <a:off x="287635" y="256032"/>
            <a:ext cx="164592" cy="713232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"/>
          <p:cNvSpPr/>
          <p:nvPr/>
        </p:nvSpPr>
        <p:spPr>
          <a:xfrm>
            <a:off x="685800" y="411480"/>
            <a:ext cx="69494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2600"/>
              <a:buFont typeface="Play"/>
              <a:buNone/>
            </a:pPr>
            <a:r>
              <a:rPr b="1" lang="el-GR" sz="2600">
                <a:solidFill>
                  <a:srgbClr val="162336"/>
                </a:solidFill>
                <a:latin typeface="Play"/>
                <a:ea typeface="Play"/>
                <a:cs typeface="Play"/>
                <a:sym typeface="Play"/>
              </a:rPr>
              <a:t>Αμφισβητώντας το «πείραγμα» και τις επιβλαβείς έμφυλες νόρμες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9"/>
          <p:cNvSpPr/>
          <p:nvPr/>
        </p:nvSpPr>
        <p:spPr>
          <a:xfrm>
            <a:off x="685800" y="1005804"/>
            <a:ext cx="6492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06D"/>
              </a:buClr>
              <a:buSzPts val="1350"/>
              <a:buFont typeface="Arial"/>
              <a:buNone/>
            </a:pPr>
            <a:r>
              <a:rPr lang="el-GR" sz="1350">
                <a:solidFill>
                  <a:srgbClr val="52606D"/>
                </a:solidFill>
                <a:latin typeface="Arial"/>
                <a:ea typeface="Arial"/>
                <a:cs typeface="Arial"/>
                <a:sym typeface="Arial"/>
              </a:rPr>
              <a:t>Η καθημερινή γλώσσα είναι μια ρεαλιστική ευκαιρία για πρόληψη.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mnt/data/bystander_assets/locker_group2_side.jpg" id="205" name="Google Shape;20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35240" y="502920"/>
            <a:ext cx="4023360" cy="562356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9"/>
          <p:cNvSpPr/>
          <p:nvPr/>
        </p:nvSpPr>
        <p:spPr>
          <a:xfrm>
            <a:off x="658368" y="1417320"/>
            <a:ext cx="6172200" cy="278892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Τα σεξιστικά αστεία και τα σεξουαλικοποιημένα σχόλια μπορούν να κάνουν την έλλειψη σεβασμού να φαίνεται φυσιολογική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Η επιβλαβής γλώσσα μπορεί να απορριφθεί ως «απλό πείραγμα»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Σύντομες, ήρεμες ερωτήσεις μπορούν να διακόψουν τη νόρμα χωρίς κλιμάκωση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Η συμπεριληπτική γλώσσα αναδεικνύει τον σεβασμό, την ισότητα και την αξιοπρέπεια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9"/>
          <p:cNvSpPr/>
          <p:nvPr/>
        </p:nvSpPr>
        <p:spPr>
          <a:xfrm>
            <a:off x="685803" y="4892025"/>
            <a:ext cx="3117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400"/>
              <a:buFont typeface="Arial"/>
              <a:buNone/>
            </a:pPr>
            <a:r>
              <a:rPr b="1" lang="el-GR" sz="140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Δοκίμασε φράσεις όπως: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9"/>
          <p:cNvSpPr/>
          <p:nvPr/>
        </p:nvSpPr>
        <p:spPr>
          <a:xfrm>
            <a:off x="562343" y="5212063"/>
            <a:ext cx="6080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600"/>
              <a:buFont typeface="Arial"/>
              <a:buNone/>
            </a:pPr>
            <a:r>
              <a:rPr lang="el-GR" sz="16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«Τι εννοείς με αυτό;»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600"/>
              <a:buFont typeface="Arial"/>
              <a:buNone/>
            </a:pPr>
            <a:r>
              <a:rPr lang="el-GR" sz="16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«Δεν χρειάζεται να χρησιμοποιούμε το φύλο ως προσβολή.»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600"/>
              <a:buFont typeface="Arial"/>
              <a:buNone/>
            </a:pPr>
            <a:r>
              <a:rPr lang="el-GR" sz="16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«Ας κρατήσουμε την ανατροφοδότηση για την απόδοση.»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9"/>
          <p:cNvSpPr/>
          <p:nvPr/>
        </p:nvSpPr>
        <p:spPr>
          <a:xfrm>
            <a:off x="397764" y="228600"/>
            <a:ext cx="164592" cy="713232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"/>
          <p:cNvSpPr/>
          <p:nvPr/>
        </p:nvSpPr>
        <p:spPr>
          <a:xfrm>
            <a:off x="658368" y="402336"/>
            <a:ext cx="69494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2600"/>
              <a:buFont typeface="Play"/>
              <a:buNone/>
            </a:pPr>
            <a:r>
              <a:rPr b="1" lang="el-GR" sz="2600">
                <a:solidFill>
                  <a:srgbClr val="162336"/>
                </a:solidFill>
                <a:latin typeface="Play"/>
                <a:ea typeface="Play"/>
                <a:cs typeface="Play"/>
                <a:sym typeface="Play"/>
              </a:rPr>
              <a:t>Στήριξη του επηρεαζόμενου προσώπου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658368" y="978408"/>
            <a:ext cx="6492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06D"/>
              </a:buClr>
              <a:buSzPts val="1350"/>
              <a:buFont typeface="Arial"/>
              <a:buNone/>
            </a:pPr>
            <a:r>
              <a:rPr lang="el-GR" sz="1350">
                <a:solidFill>
                  <a:srgbClr val="52606D"/>
                </a:solidFill>
                <a:latin typeface="Arial"/>
                <a:ea typeface="Arial"/>
                <a:cs typeface="Arial"/>
                <a:sym typeface="Arial"/>
              </a:rPr>
              <a:t>Η δράση παρευρισκόμενου μπορεί επίσης να σημαίνει φροντίδα, επιβεβαίωση και αποκατάσταση της αυτονομίας.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mnt/data/bystander_assets/support_side.jpg" id="219" name="Google Shape;21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35240" y="502920"/>
            <a:ext cx="4023360" cy="562356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0"/>
          <p:cNvSpPr/>
          <p:nvPr/>
        </p:nvSpPr>
        <p:spPr>
          <a:xfrm>
            <a:off x="658368" y="1417320"/>
            <a:ext cx="2834640" cy="1097280"/>
          </a:xfrm>
          <a:prstGeom prst="roundRect">
            <a:avLst>
              <a:gd fmla="val 6667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658368" y="1417320"/>
            <a:ext cx="73152" cy="1097280"/>
          </a:xfrm>
          <a:prstGeom prst="rect">
            <a:avLst/>
          </a:prstGeom>
          <a:solidFill>
            <a:srgbClr val="2C7A7B"/>
          </a:solidFill>
          <a:ln cap="flat" cmpd="sng" w="12700">
            <a:solidFill>
              <a:srgbClr val="2C7A7B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822960" y="1527048"/>
            <a:ext cx="252374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Ρώτα ιδιωτικά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822960" y="1856232"/>
            <a:ext cx="2523744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«Παρατήρησα τι συνέβη νωρίτερα. Είσαι καλά;»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3703320" y="1417320"/>
            <a:ext cx="2834640" cy="1097280"/>
          </a:xfrm>
          <a:prstGeom prst="roundRect">
            <a:avLst>
              <a:gd fmla="val 6667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3703320" y="1417320"/>
            <a:ext cx="73152" cy="1097280"/>
          </a:xfrm>
          <a:prstGeom prst="rect">
            <a:avLst/>
          </a:prstGeom>
          <a:solidFill>
            <a:srgbClr val="2B6CB0"/>
          </a:solidFill>
          <a:ln cap="flat" cmpd="sng" w="12700">
            <a:solidFill>
              <a:srgbClr val="2B6CB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0"/>
          <p:cNvSpPr/>
          <p:nvPr/>
        </p:nvSpPr>
        <p:spPr>
          <a:xfrm>
            <a:off x="3867912" y="1527048"/>
            <a:ext cx="252374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Άκουσε χωρίς κατηγορία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0"/>
          <p:cNvSpPr/>
          <p:nvPr/>
        </p:nvSpPr>
        <p:spPr>
          <a:xfrm>
            <a:off x="3867912" y="1856232"/>
            <a:ext cx="2523744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Απόφυγε την κρίση, τη διερεύνηση ή την απαίτηση λεπτομερειών.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658368" y="2788920"/>
            <a:ext cx="2834640" cy="1097280"/>
          </a:xfrm>
          <a:prstGeom prst="roundRect">
            <a:avLst>
              <a:gd fmla="val 6667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0"/>
          <p:cNvSpPr/>
          <p:nvPr/>
        </p:nvSpPr>
        <p:spPr>
          <a:xfrm>
            <a:off x="658368" y="2788920"/>
            <a:ext cx="73152" cy="1097280"/>
          </a:xfrm>
          <a:prstGeom prst="rect">
            <a:avLst/>
          </a:prstGeom>
          <a:solidFill>
            <a:srgbClr val="E76F51"/>
          </a:solidFill>
          <a:ln cap="flat" cmpd="sng" w="12700">
            <a:solidFill>
              <a:srgbClr val="E76F5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0"/>
          <p:cNvSpPr/>
          <p:nvPr/>
        </p:nvSpPr>
        <p:spPr>
          <a:xfrm>
            <a:off x="822960" y="2898648"/>
            <a:ext cx="252374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Σεβάσου τις επιλογές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0"/>
          <p:cNvSpPr/>
          <p:nvPr/>
        </p:nvSpPr>
        <p:spPr>
          <a:xfrm>
            <a:off x="822960" y="3227832"/>
            <a:ext cx="2523744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Ρώτα τι θα βοηθούσε. Μην πιέζεις προς μία συγκεκριμένη ενέργεια.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3703320" y="2788920"/>
            <a:ext cx="2834640" cy="1097280"/>
          </a:xfrm>
          <a:prstGeom prst="roundRect">
            <a:avLst>
              <a:gd fmla="val 6667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3703320" y="2788920"/>
            <a:ext cx="73152" cy="1097280"/>
          </a:xfrm>
          <a:prstGeom prst="rect">
            <a:avLst/>
          </a:prstGeom>
          <a:solidFill>
            <a:srgbClr val="F4A261"/>
          </a:solidFill>
          <a:ln cap="flat" cmpd="sng" w="12700">
            <a:solidFill>
              <a:srgbClr val="F4A26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3867912" y="2898648"/>
            <a:ext cx="252374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50"/>
              <a:buFont typeface="Arial"/>
              <a:buNone/>
            </a:pPr>
            <a:r>
              <a:rPr b="1" lang="el-GR" sz="135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Αποκατάστησε την ασφάλεια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3867912" y="3227832"/>
            <a:ext cx="2523744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Arial"/>
              <a:buNone/>
            </a:pPr>
            <a:r>
              <a:rPr lang="el-GR" sz="115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Βοήθησε το άτομο να φύγει από έναν άβολο χώρο ή να εντοπίσει κατάλληλη στήριξη.</a:t>
            </a:r>
            <a:endParaRPr sz="11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658368" y="4800600"/>
            <a:ext cx="5852160" cy="658368"/>
          </a:xfrm>
          <a:prstGeom prst="rect">
            <a:avLst/>
          </a:prstGeom>
          <a:solidFill>
            <a:srgbClr val="162336"/>
          </a:solidFill>
          <a:ln cap="flat" cmpd="sng" w="9525">
            <a:solidFill>
              <a:srgbClr val="162336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500" lIns="1500" spcFirstLastPara="1" rIns="1500" wrap="square" tIns="1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50"/>
              <a:buFont typeface="Arial"/>
              <a:buNone/>
            </a:pPr>
            <a:r>
              <a:rPr b="1" lang="el-GR" sz="18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Ο ρόλος του παρευρισκόμενου δεν είναι να διερευνήσει. Ο ρόλος του είναι να στηρίξει.</a:t>
            </a:r>
            <a:endParaRPr sz="18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0"/>
          <p:cNvSpPr/>
          <p:nvPr/>
        </p:nvSpPr>
        <p:spPr>
          <a:xfrm>
            <a:off x="303883" y="256032"/>
            <a:ext cx="164592" cy="713232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"/>
          <p:cNvSpPr/>
          <p:nvPr/>
        </p:nvSpPr>
        <p:spPr>
          <a:xfrm>
            <a:off x="685800" y="411480"/>
            <a:ext cx="69494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2600"/>
              <a:buFont typeface="Play"/>
              <a:buNone/>
            </a:pPr>
            <a:r>
              <a:rPr b="1" lang="el-GR" sz="2600">
                <a:solidFill>
                  <a:srgbClr val="162336"/>
                </a:solidFill>
                <a:latin typeface="Play"/>
                <a:ea typeface="Play"/>
                <a:cs typeface="Play"/>
                <a:sym typeface="Play"/>
              </a:rPr>
              <a:t>Εξουσία, ασφάλεια και συλλογική ευθύνη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685800" y="960120"/>
            <a:ext cx="6492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06D"/>
              </a:buClr>
              <a:buSzPts val="1350"/>
              <a:buFont typeface="Arial"/>
              <a:buNone/>
            </a:pPr>
            <a:r>
              <a:rPr lang="el-GR" sz="1350">
                <a:solidFill>
                  <a:srgbClr val="52606D"/>
                </a:solidFill>
                <a:latin typeface="Arial"/>
                <a:ea typeface="Arial"/>
                <a:cs typeface="Arial"/>
                <a:sym typeface="Arial"/>
              </a:rPr>
              <a:t>Όταν εμπλέκεται εξουσία, η έμμεση δράση μπορεί να είναι η ασφαλέστερη επιλογή.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mnt/data/bystander_assets/meeting_side.jpg" id="247" name="Google Shape;24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35240" y="502920"/>
            <a:ext cx="4023360" cy="562356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1"/>
          <p:cNvSpPr/>
          <p:nvPr/>
        </p:nvSpPr>
        <p:spPr>
          <a:xfrm>
            <a:off x="658368" y="1417320"/>
            <a:ext cx="6172200" cy="2606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Ρώτα: ποιος κατέχει την εξουσία σε αυτή την κατάσταση;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Είναι η άμεση παρέμβαση ασφαλής για όλους τους εμπλεκόμενους;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Ποιος άλλος θα μπορούσε να επηρεάσει την κατάσταση;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Ποια ενέργεια μειώνει τη βλάβη χωρίς να αυξάνει τον κίνδυνο;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658368" y="4617720"/>
            <a:ext cx="6172200" cy="731520"/>
          </a:xfrm>
          <a:prstGeom prst="rect">
            <a:avLst/>
          </a:prstGeom>
          <a:solidFill>
            <a:srgbClr val="E76F51"/>
          </a:solidFill>
          <a:ln cap="flat" cmpd="sng" w="9525">
            <a:solidFill>
              <a:srgbClr val="E76F51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500" lIns="1500" spcFirstLastPara="1" rIns="1500" wrap="square" tIns="1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</a:pPr>
            <a:r>
              <a:rPr b="1" lang="el-GR" sz="1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Η αποτελεσματική δράση δεν μετριέται από το πόσο αντιπαραθετική είναι.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1"/>
          <p:cNvSpPr/>
          <p:nvPr/>
        </p:nvSpPr>
        <p:spPr>
          <a:xfrm>
            <a:off x="329184" y="256032"/>
            <a:ext cx="164592" cy="713232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2600"/>
              <a:buFont typeface="Play"/>
              <a:buNone/>
            </a:pPr>
            <a:r>
              <a:rPr b="1" lang="el-GR" sz="2600">
                <a:solidFill>
                  <a:srgbClr val="162336"/>
                </a:solidFill>
                <a:latin typeface="Play"/>
                <a:ea typeface="Play"/>
                <a:cs typeface="Play"/>
                <a:sym typeface="Play"/>
              </a:rPr>
              <a:t>Δημιουργώντας μια ομαδική κουλτούρα όπου ο κόσμος δρα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548653" y="1097552"/>
            <a:ext cx="6492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06D"/>
              </a:buClr>
              <a:buSzPts val="1350"/>
              <a:buFont typeface="Arial"/>
              <a:buNone/>
            </a:pPr>
            <a:r>
              <a:rPr lang="el-GR" sz="1350">
                <a:solidFill>
                  <a:srgbClr val="52606D"/>
                </a:solidFill>
                <a:latin typeface="Arial"/>
                <a:ea typeface="Arial"/>
                <a:cs typeface="Arial"/>
                <a:sym typeface="Arial"/>
              </a:rPr>
              <a:t>Οι ατομικές δεξιότητες είναι πιο εύκολο να χρησιμοποιηθούν όταν οι ομάδες στηρίζουν την παρέμβαση.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658368" y="1600758"/>
            <a:ext cx="6172200" cy="30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Η σεβαστική παρέμβαση εκτιμάται, δεν αντιμετωπίζεται ως έλλειψη αφοσίωσης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Οι ηγέτες αποτελούν πρότυπο των προτύπων που περιμένουν από τους άλλους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Η ομάδα απορρίπτει τον σεξισμό, τη σεξουαλικοποίηση και τις ταπεινωτικές «παραδόσεις»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• Το να μιλάς με σεβασμό αντιμετωπίζεται ως δέσμευση προς την ομάδα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658379" y="4754875"/>
            <a:ext cx="42474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36"/>
              </a:buClr>
              <a:buSzPts val="1300"/>
              <a:buFont typeface="Arial"/>
              <a:buNone/>
            </a:pPr>
            <a:r>
              <a:rPr b="1" lang="el-GR" sz="1300">
                <a:solidFill>
                  <a:srgbClr val="162336"/>
                </a:solidFill>
                <a:latin typeface="Arial"/>
                <a:ea typeface="Arial"/>
                <a:cs typeface="Arial"/>
                <a:sym typeface="Arial"/>
              </a:rPr>
              <a:t>Παραδείγματα ομαδικών προτύπων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658368" y="5304652"/>
            <a:ext cx="61722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600"/>
              <a:buFont typeface="Arial"/>
              <a:buNone/>
            </a:pPr>
            <a:r>
              <a:rPr lang="el-GR" sz="16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«Αμφισβητούμε την έλλειψη σεβασμού χωρίς να ταπεινώνουμε ανθρώπους.»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600"/>
              <a:buFont typeface="Arial"/>
              <a:buNone/>
            </a:pPr>
            <a:r>
              <a:rPr lang="el-GR" sz="1600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«Η στήριξη των συναθλητών εκτιμάται.»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12"/>
          <p:cNvPicPr preferRelativeResize="0"/>
          <p:nvPr/>
        </p:nvPicPr>
        <p:blipFill rotWithShape="1">
          <a:blip r:embed="rId3">
            <a:alphaModFix/>
          </a:blip>
          <a:srcRect b="0" l="62392" r="0" t="0"/>
          <a:stretch/>
        </p:blipFill>
        <p:spPr>
          <a:xfrm>
            <a:off x="7315199" y="514350"/>
            <a:ext cx="3785191" cy="582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2"/>
          <p:cNvSpPr/>
          <p:nvPr/>
        </p:nvSpPr>
        <p:spPr>
          <a:xfrm>
            <a:off x="274321" y="273787"/>
            <a:ext cx="164592" cy="713232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bystander_assets/empty_gym_side.jpg" id="272" name="Google Shape;27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3800" y="502920"/>
            <a:ext cx="4160520" cy="562356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3"/>
          <p:cNvSpPr/>
          <p:nvPr/>
        </p:nvSpPr>
        <p:spPr>
          <a:xfrm>
            <a:off x="708660" y="685800"/>
            <a:ext cx="61722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Play"/>
              <a:buNone/>
            </a:pPr>
            <a:r>
              <a:rPr b="1" lang="el-GR" sz="272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Η στήριξη του παρευρισκόμενου ξεκινά πριν συμβεί η βλάβη.</a:t>
            </a:r>
            <a:endParaRPr sz="272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777240" y="1993037"/>
            <a:ext cx="6035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None/>
            </a:pPr>
            <a:r>
              <a:rPr lang="el-GR" sz="18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Χτίσε σεβασμό. Προστάτεψε την αυτονομία. Ενίσχυσε τα όρια. Στήριξε τη δράση.</a:t>
            </a:r>
            <a:endParaRPr/>
          </a:p>
        </p:txBody>
      </p:sp>
      <p:sp>
        <p:nvSpPr>
          <p:cNvPr id="275" name="Google Shape;275;p13"/>
          <p:cNvSpPr/>
          <p:nvPr/>
        </p:nvSpPr>
        <p:spPr>
          <a:xfrm>
            <a:off x="777258" y="3063252"/>
            <a:ext cx="3622800" cy="37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A261"/>
              </a:buClr>
              <a:buSzPts val="1500"/>
              <a:buFont typeface="Arial"/>
              <a:buNone/>
            </a:pPr>
            <a:r>
              <a:rPr b="1" lang="el-GR" sz="1500">
                <a:solidFill>
                  <a:srgbClr val="F4A261"/>
                </a:solidFill>
                <a:latin typeface="Arial"/>
                <a:ea typeface="Arial"/>
                <a:cs typeface="Arial"/>
                <a:sym typeface="Arial"/>
              </a:rPr>
              <a:t>Τελικός προβληματισμός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777240" y="3636545"/>
            <a:ext cx="6217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b="1" lang="el-GR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Ποια είναι μία συμπεριφορά που θα αμφισβητήσεις, ένας τρόπος με τον οποίο θα στηρίξεις έναν συναθλητή, και μία ομαδική νόρμα που θα ενισχύσεις;</a:t>
            </a:r>
            <a:endParaRPr sz="2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420624" y="652420"/>
            <a:ext cx="164592" cy="713232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1062" y="2227602"/>
            <a:ext cx="2505075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4"/>
          <p:cNvSpPr txBox="1"/>
          <p:nvPr/>
        </p:nvSpPr>
        <p:spPr>
          <a:xfrm>
            <a:off x="3061362" y="3210311"/>
            <a:ext cx="609452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Χρηματοδοτείται από την Ευρωπαϊκή Ένωση. Οι απόψεις και οι γνώμες που διατυπώνονται εκφράζουν αποκλειστικά τις απόψεις του συντάκτη/των συντακτών και δεν αντικατοπτρίζουν κατ’ ανάγκη τις απόψεις της Ευρωπαϊκής Ένωσης ή του Ευρωπαϊκού Εκτελεστικού Οργανισμού Εκπαίδευσης και Πολιτισμού (EACEA). Ούτε η Ευρωπαϊκή Ένωση ούτε ο EACEA μπορούν να θεωρηθούν υπεύθυνοι για αυτές.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2026-08-08T12:19:18Z</dcterms:created>
  <dc:creator>CoViS Project Consortium</dc:creator>
</cp:coreProperties>
</file>