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12192000"/>
  <p:embeddedFontLst>
    <p:embeddedFont>
      <p:font typeface="Play"/>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jITUnNR1FyEW31Pse83gL0vCyLv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lay-regular.fntdata"/><Relationship Id="rId11" Type="http://schemas.openxmlformats.org/officeDocument/2006/relationships/slide" Target="slides/slide7.xml"/><Relationship Id="rId22" Type="http://customschemas.google.com/relationships/presentationmetadata" Target="metadata"/><Relationship Id="rId10" Type="http://schemas.openxmlformats.org/officeDocument/2006/relationships/slide" Target="slides/slide6.xml"/><Relationship Id="rId21" Type="http://schemas.openxmlformats.org/officeDocument/2006/relationships/font" Target="fonts/Play-bold.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5" name="Google Shape;85;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l-GR" sz="1200" u="none" cap="none" strike="noStrike">
                <a:solidFill>
                  <a:schemeClr val="dk1"/>
                </a:solidFill>
                <a:latin typeface="Arial"/>
                <a:ea typeface="Arial"/>
                <a:cs typeface="Arial"/>
                <a:sym typeface="Arial"/>
              </a:rPr>
              <a:t>Open with the simple message: this module is about recognising concern early, not proving guilt.</a:t>
            </a:r>
            <a:endParaRPr/>
          </a:p>
        </p:txBody>
      </p:sp>
      <p:sp>
        <p:nvSpPr>
          <p:cNvPr id="86" name="Google Shape;86;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8" name="Google Shape;98;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Explain that primary prevention is proactive. It includes challenging harmful stereotypes, building respectful communication, supporting healthy boundaries, and shaping organisational environments in which dignity and equality are part of everyday sport.</a:t>
            </a:r>
            <a:endParaRPr/>
          </a:p>
        </p:txBody>
      </p:sp>
      <p:sp>
        <p:nvSpPr>
          <p:cNvPr id="99" name="Google Shape;99;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1" name="Google Shape;121;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Use this slide to introduce a social and organisational lens. Harmful behaviour is more likely where disrespect, sexualisation, excessive control or unequal power are normalised. Prevention therefore means changing environments and routines, not only blaming individuals after harm occurs.</a:t>
            </a:r>
            <a:endParaRPr/>
          </a:p>
        </p:txBody>
      </p:sp>
      <p:sp>
        <p:nvSpPr>
          <p:cNvPr id="122" name="Google Shape;122;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5" name="Google Shape;135;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The aim is to give participants a positive model. Ask: What would an athlete see, hear and experience in a relationship based on these ingredients? Encourage practical examples from coaching, treatment, training and peer interactions.</a:t>
            </a:r>
            <a:endParaRPr/>
          </a:p>
        </p:txBody>
      </p:sp>
      <p:sp>
        <p:nvSpPr>
          <p:cNvPr id="136" name="Google Shape;136;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3" name="Google Shape;163;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Use cases: selection, playing time, access to treatment, travel, scholarships or personal attention. Ask whether the person in authority is using power in a way that supports autonomy and fairness, or in a way that creates dependency or pressure.</a:t>
            </a:r>
            <a:endParaRPr/>
          </a:p>
        </p:txBody>
      </p:sp>
      <p:sp>
        <p:nvSpPr>
          <p:cNvPr id="164" name="Google Shape;164;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8" name="Google Shape;188;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Invite participants to identify common phrases in sport that may be normalised but reinforce gender stereotypes or humiliation. Emphasise that the goal is not silence; it is communication that supports dignity, equality and performance development.</a:t>
            </a:r>
            <a:endParaRPr/>
          </a:p>
        </p:txBody>
      </p:sp>
      <p:sp>
        <p:nvSpPr>
          <p:cNvPr id="189" name="Google Shape;189;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2" name="Google Shape;202;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Ask the group to think of phrases or messages that might be intended as humour or motivation, but could contribute to disrespectful norms. Then invite safer alternatives. Emphasise digital communication: group chats and private messages should follow the same standards as face-to-face communication.</a:t>
            </a:r>
            <a:endParaRPr/>
          </a:p>
        </p:txBody>
      </p:sp>
      <p:sp>
        <p:nvSpPr>
          <p:cNvPr id="203" name="Google Shape;203;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9" name="Google Shape;219;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Use examples from the sport context: changing rooms, team travel, celebrations, group chats and initiation rituals. Emphasise that new athletes often learn team culture from senior athletes and captains, so positive role modelling matters.</a:t>
            </a:r>
            <a:endParaRPr/>
          </a:p>
        </p:txBody>
      </p:sp>
      <p:sp>
        <p:nvSpPr>
          <p:cNvPr id="220" name="Google Shape;220;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6" name="Google Shape;236;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This slide can introduce a short group task. Ask participants to write two or three concrete team standards. Keep them positive and practical. For example: We do not use gender or sexuality to humiliate others; We do not share images without permission; We communicate respectfully in team chats.</a:t>
            </a:r>
            <a:endParaRPr/>
          </a:p>
        </p:txBody>
      </p:sp>
      <p:sp>
        <p:nvSpPr>
          <p:cNvPr id="237" name="Google Shape;237;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1" name="Google Shape;251;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Define ASP broadly: coaches, doctors, physiotherapists, psychologists, nutritionists, strength and conditioning staff, team managers and other professionals. The key principle is that closeness and trust are not problems when professional boundaries are clear and power is managed responsibly.</a:t>
            </a:r>
            <a:endParaRPr/>
          </a:p>
        </p:txBody>
      </p:sp>
      <p:sp>
        <p:nvSpPr>
          <p:cNvPr id="252" name="Google Shape;252;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4" name="Google Shape;264;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Use this as a practical discussion slide. Ask participants to identify where boundaries might become unclear in their setting. Then ask how the situation could be organised differently without reducing effective coaching or support.</a:t>
            </a:r>
            <a:endParaRPr/>
          </a:p>
        </p:txBody>
      </p:sp>
      <p:sp>
        <p:nvSpPr>
          <p:cNvPr id="265" name="Google Shape;265;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9" name="Google Shape;289;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Emphasise organisational responsibility. Even motivated individuals work inside routines, spaces, policies and informal cultures. Organisations can reduce risk by clarifying expectations and redesigning contexts where power imbalance, privacy or lack of oversight may increase ambiguity.</a:t>
            </a:r>
            <a:endParaRPr/>
          </a:p>
        </p:txBody>
      </p:sp>
      <p:sp>
        <p:nvSpPr>
          <p:cNvPr id="290" name="Google Shape;290;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2" name="Google Shape;302;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Use this slide for applied thinking. Ask participants to choose the situation most relevant to their sport and propose specific safeguards. The aim is to plan necessary interactions in ways that protect privacy, autonomy and professional boundaries.</a:t>
            </a:r>
            <a:endParaRPr/>
          </a:p>
        </p:txBody>
      </p:sp>
      <p:sp>
        <p:nvSpPr>
          <p:cNvPr id="303" name="Google Shape;303;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0" name="Google Shape;330;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l-GR" sz="1200">
                <a:solidFill>
                  <a:schemeClr val="dk1"/>
                </a:solidFill>
                <a:latin typeface="Arial"/>
                <a:ea typeface="Arial"/>
                <a:cs typeface="Arial"/>
                <a:sym typeface="Arial"/>
              </a:rPr>
              <a:t>Move beyond a list of prohibitions. Ask participants: What should an athlete actually experience in a safe and respectful sport environment? Emphasise that prevention culture is created through repeated everyday practices.</a:t>
            </a:r>
            <a:endParaRPr/>
          </a:p>
        </p:txBody>
      </p:sp>
      <p:sp>
        <p:nvSpPr>
          <p:cNvPr id="331" name="Google Shape;331;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l-GR"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5: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5: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STER">
  <p:cSld name="MASTER">
    <p:bg>
      <p:bgPr>
        <a:solidFill>
          <a:srgbClr val="FFFFFF"/>
        </a:solidFill>
      </p:bgPr>
    </p:bg>
    <p:spTree>
      <p:nvGrpSpPr>
        <p:cNvPr id="11" name="Shape 11"/>
        <p:cNvGrpSpPr/>
        <p:nvPr/>
      </p:nvGrpSpPr>
      <p:grpSpPr>
        <a:xfrm>
          <a:off x="0" y="0"/>
          <a:ext cx="0" cy="0"/>
          <a:chOff x="0" y="0"/>
          <a:chExt cx="0" cy="0"/>
        </a:xfrm>
      </p:grpSpPr>
      <p:sp>
        <p:nvSpPr>
          <p:cNvPr id="12" name="Google Shape;12;p17"/>
          <p:cNvSpPr txBox="1"/>
          <p:nvPr>
            <p:ph idx="12" type="sldNum"/>
          </p:nvPr>
        </p:nvSpPr>
        <p:spPr>
          <a:xfrm>
            <a:off x="11475720" y="6583680"/>
            <a:ext cx="800000" cy="300000"/>
          </a:xfrm>
          <a:prstGeom prst="rect">
            <a:avLst/>
          </a:prstGeom>
          <a:noFill/>
          <a:ln>
            <a:noFill/>
          </a:ln>
        </p:spPr>
        <p:txBody>
          <a:bodyPr anchorCtr="0" anchor="ctr" bIns="45700" lIns="91425" spcFirstLastPara="1" rIns="91425" wrap="square" tIns="45700">
            <a:noAutofit/>
          </a:bodyPr>
          <a:lstStyle>
            <a:lvl1pPr indent="0" lvl="0" marL="0" marR="0" algn="l">
              <a:spcBef>
                <a:spcPts val="0"/>
              </a:spcBef>
              <a:buNone/>
              <a:defRPr b="0" i="0" sz="780" u="none" cap="none" strike="noStrike">
                <a:solidFill>
                  <a:srgbClr val="6F6F6F"/>
                </a:solidFill>
                <a:latin typeface="Arial"/>
                <a:ea typeface="Arial"/>
                <a:cs typeface="Arial"/>
                <a:sym typeface="Arial"/>
              </a:defRPr>
            </a:lvl1pPr>
            <a:lvl2pPr indent="0" lvl="1" marL="0" marR="0" algn="l">
              <a:spcBef>
                <a:spcPts val="0"/>
              </a:spcBef>
              <a:buNone/>
              <a:defRPr b="0" i="0" sz="780" u="none" cap="none" strike="noStrike">
                <a:solidFill>
                  <a:srgbClr val="6F6F6F"/>
                </a:solidFill>
                <a:latin typeface="Arial"/>
                <a:ea typeface="Arial"/>
                <a:cs typeface="Arial"/>
                <a:sym typeface="Arial"/>
              </a:defRPr>
            </a:lvl2pPr>
            <a:lvl3pPr indent="0" lvl="2" marL="0" marR="0" algn="l">
              <a:spcBef>
                <a:spcPts val="0"/>
              </a:spcBef>
              <a:buNone/>
              <a:defRPr b="0" i="0" sz="780" u="none" cap="none" strike="noStrike">
                <a:solidFill>
                  <a:srgbClr val="6F6F6F"/>
                </a:solidFill>
                <a:latin typeface="Arial"/>
                <a:ea typeface="Arial"/>
                <a:cs typeface="Arial"/>
                <a:sym typeface="Arial"/>
              </a:defRPr>
            </a:lvl3pPr>
            <a:lvl4pPr indent="0" lvl="3" marL="0" marR="0" algn="l">
              <a:spcBef>
                <a:spcPts val="0"/>
              </a:spcBef>
              <a:buNone/>
              <a:defRPr b="0" i="0" sz="780" u="none" cap="none" strike="noStrike">
                <a:solidFill>
                  <a:srgbClr val="6F6F6F"/>
                </a:solidFill>
                <a:latin typeface="Arial"/>
                <a:ea typeface="Arial"/>
                <a:cs typeface="Arial"/>
                <a:sym typeface="Arial"/>
              </a:defRPr>
            </a:lvl4pPr>
            <a:lvl5pPr indent="0" lvl="4" marL="0" marR="0" algn="l">
              <a:spcBef>
                <a:spcPts val="0"/>
              </a:spcBef>
              <a:buNone/>
              <a:defRPr b="0" i="0" sz="780" u="none" cap="none" strike="noStrike">
                <a:solidFill>
                  <a:srgbClr val="6F6F6F"/>
                </a:solidFill>
                <a:latin typeface="Arial"/>
                <a:ea typeface="Arial"/>
                <a:cs typeface="Arial"/>
                <a:sym typeface="Arial"/>
              </a:defRPr>
            </a:lvl5pPr>
            <a:lvl6pPr indent="0" lvl="5" marL="0" marR="0" algn="l">
              <a:spcBef>
                <a:spcPts val="0"/>
              </a:spcBef>
              <a:buNone/>
              <a:defRPr b="0" i="0" sz="780" u="none" cap="none" strike="noStrike">
                <a:solidFill>
                  <a:srgbClr val="6F6F6F"/>
                </a:solidFill>
                <a:latin typeface="Arial"/>
                <a:ea typeface="Arial"/>
                <a:cs typeface="Arial"/>
                <a:sym typeface="Arial"/>
              </a:defRPr>
            </a:lvl6pPr>
            <a:lvl7pPr indent="0" lvl="6" marL="0" marR="0" algn="l">
              <a:spcBef>
                <a:spcPts val="0"/>
              </a:spcBef>
              <a:buNone/>
              <a:defRPr b="0" i="0" sz="780" u="none" cap="none" strike="noStrike">
                <a:solidFill>
                  <a:srgbClr val="6F6F6F"/>
                </a:solidFill>
                <a:latin typeface="Arial"/>
                <a:ea typeface="Arial"/>
                <a:cs typeface="Arial"/>
                <a:sym typeface="Arial"/>
              </a:defRPr>
            </a:lvl7pPr>
            <a:lvl8pPr indent="0" lvl="7" marL="0" marR="0" algn="l">
              <a:spcBef>
                <a:spcPts val="0"/>
              </a:spcBef>
              <a:buNone/>
              <a:defRPr b="0" i="0" sz="780" u="none" cap="none" strike="noStrike">
                <a:solidFill>
                  <a:srgbClr val="6F6F6F"/>
                </a:solidFill>
                <a:latin typeface="Arial"/>
                <a:ea typeface="Arial"/>
                <a:cs typeface="Arial"/>
                <a:sym typeface="Arial"/>
              </a:defRPr>
            </a:lvl8pPr>
            <a:lvl9pPr indent="0" lvl="8" marL="0" marR="0" algn="l">
              <a:spcBef>
                <a:spcPts val="0"/>
              </a:spcBef>
              <a:buNone/>
              <a:defRPr b="0" i="0" sz="780" u="none" cap="none" strike="noStrike">
                <a:solidFill>
                  <a:srgbClr val="6F6F6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3" name="Shape 13"/>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ιαφάνεια τίτλου" type="title">
  <p:cSld name="TITLE">
    <p:spTree>
      <p:nvGrpSpPr>
        <p:cNvPr id="14" name="Shape 14"/>
        <p:cNvGrpSpPr/>
        <p:nvPr/>
      </p:nvGrpSpPr>
      <p:grpSpPr>
        <a:xfrm>
          <a:off x="0" y="0"/>
          <a:ext cx="0" cy="0"/>
          <a:chOff x="0" y="0"/>
          <a:chExt cx="0" cy="0"/>
        </a:xfrm>
      </p:grpSpPr>
      <p:sp>
        <p:nvSpPr>
          <p:cNvPr id="15" name="Google Shape;15;p1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1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 name="Google Shape;17;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20" name="Shape 20"/>
        <p:cNvGrpSpPr/>
        <p:nvPr/>
      </p:nvGrpSpPr>
      <p:grpSpPr>
        <a:xfrm>
          <a:off x="0" y="0"/>
          <a:ext cx="0" cy="0"/>
          <a:chOff x="0" y="0"/>
          <a:chExt cx="0" cy="0"/>
        </a:xfrm>
      </p:grpSpPr>
      <p:sp>
        <p:nvSpPr>
          <p:cNvPr id="21" name="Google Shape;21;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 name="Google Shape;23;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φαλίδα ενότητας" type="secHead">
  <p:cSld name="SECTION_HEADER">
    <p:spTree>
      <p:nvGrpSpPr>
        <p:cNvPr id="26" name="Shape 26"/>
        <p:cNvGrpSpPr/>
        <p:nvPr/>
      </p:nvGrpSpPr>
      <p:grpSpPr>
        <a:xfrm>
          <a:off x="0" y="0"/>
          <a:ext cx="0" cy="0"/>
          <a:chOff x="0" y="0"/>
          <a:chExt cx="0" cy="0"/>
        </a:xfrm>
      </p:grpSpPr>
      <p:sp>
        <p:nvSpPr>
          <p:cNvPr id="27" name="Google Shape;27;p2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9" name="Google Shape;29;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ύο περιεχόμενα" type="twoObj">
  <p:cSld name="TWO_OBJECTS">
    <p:spTree>
      <p:nvGrpSpPr>
        <p:cNvPr id="32" name="Shape 32"/>
        <p:cNvGrpSpPr/>
        <p:nvPr/>
      </p:nvGrpSpPr>
      <p:grpSpPr>
        <a:xfrm>
          <a:off x="0" y="0"/>
          <a:ext cx="0" cy="0"/>
          <a:chOff x="0" y="0"/>
          <a:chExt cx="0" cy="0"/>
        </a:xfrm>
      </p:grpSpPr>
      <p:sp>
        <p:nvSpPr>
          <p:cNvPr id="33" name="Google Shape;33;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ύγκριση" type="twoTxTwoObj">
  <p:cSld name="TWO_OBJECTS_WITH_TEXT">
    <p:spTree>
      <p:nvGrpSpPr>
        <p:cNvPr id="39" name="Shape 39"/>
        <p:cNvGrpSpPr/>
        <p:nvPr/>
      </p:nvGrpSpPr>
      <p:grpSpPr>
        <a:xfrm>
          <a:off x="0" y="0"/>
          <a:ext cx="0" cy="0"/>
          <a:chOff x="0" y="0"/>
          <a:chExt cx="0" cy="0"/>
        </a:xfrm>
      </p:grpSpPr>
      <p:sp>
        <p:nvSpPr>
          <p:cNvPr id="40" name="Google Shape;40;p2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2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 name="Google Shape;42;p2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2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2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Μόνο τίτλος" type="titleOnly">
  <p:cSld name="TITLE_ONLY">
    <p:spTree>
      <p:nvGrpSpPr>
        <p:cNvPr id="48" name="Shape 48"/>
        <p:cNvGrpSpPr/>
        <p:nvPr/>
      </p:nvGrpSpPr>
      <p:grpSpPr>
        <a:xfrm>
          <a:off x="0" y="0"/>
          <a:ext cx="0" cy="0"/>
          <a:chOff x="0" y="0"/>
          <a:chExt cx="0" cy="0"/>
        </a:xfrm>
      </p:grpSpPr>
      <p:sp>
        <p:nvSpPr>
          <p:cNvPr id="49" name="Google Shape;49;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νό" type="blank">
  <p:cSld name="BLANK">
    <p:spTree>
      <p:nvGrpSpPr>
        <p:cNvPr id="53" name="Shape 53"/>
        <p:cNvGrpSpPr/>
        <p:nvPr/>
      </p:nvGrpSpPr>
      <p:grpSpPr>
        <a:xfrm>
          <a:off x="0" y="0"/>
          <a:ext cx="0" cy="0"/>
          <a:chOff x="0" y="0"/>
          <a:chExt cx="0" cy="0"/>
        </a:xfrm>
      </p:grpSpPr>
      <p:sp>
        <p:nvSpPr>
          <p:cNvPr id="54" name="Google Shape;54;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εριεχόμενο με λεζάντα" type="objTx">
  <p:cSld name="OBJECT_WITH_CAPTION_TEXT">
    <p:spTree>
      <p:nvGrpSpPr>
        <p:cNvPr id="57" name="Shape 57"/>
        <p:cNvGrpSpPr/>
        <p:nvPr/>
      </p:nvGrpSpPr>
      <p:grpSpPr>
        <a:xfrm>
          <a:off x="0" y="0"/>
          <a:ext cx="0" cy="0"/>
          <a:chOff x="0" y="0"/>
          <a:chExt cx="0" cy="0"/>
        </a:xfrm>
      </p:grpSpPr>
      <p:sp>
        <p:nvSpPr>
          <p:cNvPr id="58" name="Google Shape;58;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2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0" name="Google Shape;60;p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 name="Google Shape;6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κόνα με λεζάντα" type="picTx">
  <p:cSld name="PICTURE_WITH_CAPTION_TEXT">
    <p:spTree>
      <p:nvGrpSpPr>
        <p:cNvPr id="64" name="Shape 64"/>
        <p:cNvGrpSpPr/>
        <p:nvPr/>
      </p:nvGrpSpPr>
      <p:grpSpPr>
        <a:xfrm>
          <a:off x="0" y="0"/>
          <a:ext cx="0" cy="0"/>
          <a:chOff x="0" y="0"/>
          <a:chExt cx="0" cy="0"/>
        </a:xfrm>
      </p:grpSpPr>
      <p:sp>
        <p:nvSpPr>
          <p:cNvPr id="65" name="Google Shape;65;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7"/>
          <p:cNvSpPr/>
          <p:nvPr>
            <p:ph idx="2" type="pic"/>
          </p:nvPr>
        </p:nvSpPr>
        <p:spPr>
          <a:xfrm>
            <a:off x="5183188" y="987425"/>
            <a:ext cx="6172200" cy="4873625"/>
          </a:xfrm>
          <a:prstGeom prst="rect">
            <a:avLst/>
          </a:prstGeom>
          <a:noFill/>
          <a:ln>
            <a:noFill/>
          </a:ln>
        </p:spPr>
      </p:sp>
      <p:sp>
        <p:nvSpPr>
          <p:cNvPr id="67" name="Google Shape;67;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Κατακόρυφο κείμενο" type="vertTx">
  <p:cSld name="VERTICAL_TEXT">
    <p:spTree>
      <p:nvGrpSpPr>
        <p:cNvPr id="71" name="Shape 71"/>
        <p:cNvGrpSpPr/>
        <p:nvPr/>
      </p:nvGrpSpPr>
      <p:grpSpPr>
        <a:xfrm>
          <a:off x="0" y="0"/>
          <a:ext cx="0" cy="0"/>
          <a:chOff x="0" y="0"/>
          <a:chExt cx="0" cy="0"/>
        </a:xfrm>
      </p:grpSpPr>
      <p:sp>
        <p:nvSpPr>
          <p:cNvPr id="72" name="Google Shape;72;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ατακόρυφος τίτλος και Κείμενο" type="vertTitleAndTx">
  <p:cSld name="VERTICAL_TITLE_AND_VERTICAL_TEXT">
    <p:spTree>
      <p:nvGrpSpPr>
        <p:cNvPr id="77" name="Shape 77"/>
        <p:cNvGrpSpPr/>
        <p:nvPr/>
      </p:nvGrpSpPr>
      <p:grpSpPr>
        <a:xfrm>
          <a:off x="0" y="0"/>
          <a:ext cx="0" cy="0"/>
          <a:chOff x="0" y="0"/>
          <a:chExt cx="0" cy="0"/>
        </a:xfrm>
      </p:grpSpPr>
      <p:sp>
        <p:nvSpPr>
          <p:cNvPr id="78" name="Google Shape;78;p2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2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0" marR="0" rtl="0" algn="l">
              <a:spcBef>
                <a:spcPts val="0"/>
              </a:spcBef>
              <a:buNone/>
              <a:defRPr b="0" i="0" sz="1200" u="none" cap="none" strike="noStrike">
                <a:solidFill>
                  <a:srgbClr val="888888"/>
                </a:solidFill>
                <a:latin typeface="Calibri"/>
                <a:ea typeface="Calibri"/>
                <a:cs typeface="Calibri"/>
                <a:sym typeface="Calibri"/>
              </a:defRPr>
            </a:lvl2pPr>
            <a:lvl3pPr indent="0" lvl="2" marL="0" marR="0" rtl="0" algn="l">
              <a:spcBef>
                <a:spcPts val="0"/>
              </a:spcBef>
              <a:buNone/>
              <a:defRPr b="0" i="0" sz="1200" u="none" cap="none" strike="noStrike">
                <a:solidFill>
                  <a:srgbClr val="888888"/>
                </a:solidFill>
                <a:latin typeface="Calibri"/>
                <a:ea typeface="Calibri"/>
                <a:cs typeface="Calibri"/>
                <a:sym typeface="Calibri"/>
              </a:defRPr>
            </a:lvl3pPr>
            <a:lvl4pPr indent="0" lvl="3" marL="0" marR="0" rtl="0" algn="l">
              <a:spcBef>
                <a:spcPts val="0"/>
              </a:spcBef>
              <a:buNone/>
              <a:defRPr b="0" i="0" sz="1200" u="none" cap="none" strike="noStrike">
                <a:solidFill>
                  <a:srgbClr val="888888"/>
                </a:solidFill>
                <a:latin typeface="Calibri"/>
                <a:ea typeface="Calibri"/>
                <a:cs typeface="Calibri"/>
                <a:sym typeface="Calibri"/>
              </a:defRPr>
            </a:lvl4pPr>
            <a:lvl5pPr indent="0" lvl="4" marL="0" marR="0" rtl="0" algn="l">
              <a:spcBef>
                <a:spcPts val="0"/>
              </a:spcBef>
              <a:buNone/>
              <a:defRPr b="0" i="0" sz="1200" u="none" cap="none" strike="noStrike">
                <a:solidFill>
                  <a:srgbClr val="888888"/>
                </a:solidFill>
                <a:latin typeface="Calibri"/>
                <a:ea typeface="Calibri"/>
                <a:cs typeface="Calibri"/>
                <a:sym typeface="Calibri"/>
              </a:defRPr>
            </a:lvl5pPr>
            <a:lvl6pPr indent="0" lvl="5" marL="0" marR="0" rtl="0" algn="l">
              <a:spcBef>
                <a:spcPts val="0"/>
              </a:spcBef>
              <a:buNone/>
              <a:defRPr b="0" i="0" sz="1200" u="none" cap="none" strike="noStrike">
                <a:solidFill>
                  <a:srgbClr val="888888"/>
                </a:solidFill>
                <a:latin typeface="Calibri"/>
                <a:ea typeface="Calibri"/>
                <a:cs typeface="Calibri"/>
                <a:sym typeface="Calibri"/>
              </a:defRPr>
            </a:lvl6pPr>
            <a:lvl7pPr indent="0" lvl="6" marL="0" marR="0" rtl="0" algn="l">
              <a:spcBef>
                <a:spcPts val="0"/>
              </a:spcBef>
              <a:buNone/>
              <a:defRPr b="0" i="0" sz="1200" u="none" cap="none" strike="noStrike">
                <a:solidFill>
                  <a:srgbClr val="888888"/>
                </a:solidFill>
                <a:latin typeface="Calibri"/>
                <a:ea typeface="Calibri"/>
                <a:cs typeface="Calibri"/>
                <a:sym typeface="Calibri"/>
              </a:defRPr>
            </a:lvl7pPr>
            <a:lvl8pPr indent="0" lvl="7" marL="0" marR="0" rtl="0" algn="l">
              <a:spcBef>
                <a:spcPts val="0"/>
              </a:spcBef>
              <a:buNone/>
              <a:defRPr b="0" i="0" sz="1200" u="none" cap="none" strike="noStrike">
                <a:solidFill>
                  <a:srgbClr val="888888"/>
                </a:solidFill>
                <a:latin typeface="Calibri"/>
                <a:ea typeface="Calibri"/>
                <a:cs typeface="Calibri"/>
                <a:sym typeface="Calibri"/>
              </a:defRPr>
            </a:lvl8pPr>
            <a:lvl9pPr indent="0" lvl="8" marL="0" marR="0" rtl="0" algn="l">
              <a:spcBef>
                <a:spcPts val="0"/>
              </a:spcBef>
              <a:buNone/>
              <a:defRPr b="0" i="0" sz="1200" u="none" cap="none" strike="noStrike">
                <a:solidFill>
                  <a:srgbClr val="888888"/>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l-G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
        <p:nvSpPr>
          <p:cNvPr id="88" name="Google Shape;88;p1"/>
          <p:cNvSpPr/>
          <p:nvPr/>
        </p:nvSpPr>
        <p:spPr>
          <a:xfrm>
            <a:off x="877824" y="652420"/>
            <a:ext cx="164592" cy="713232"/>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p:nvPr/>
        </p:nvSpPr>
        <p:spPr>
          <a:xfrm>
            <a:off x="1280160" y="672084"/>
            <a:ext cx="44805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64F4F"/>
              </a:buClr>
              <a:buSzPts val="2400"/>
              <a:buFont typeface="Arial"/>
              <a:buNone/>
            </a:pPr>
            <a:r>
              <a:rPr b="1" lang="el-GR" sz="2400">
                <a:solidFill>
                  <a:srgbClr val="A64F4F"/>
                </a:solidFill>
                <a:latin typeface="Arial"/>
                <a:ea typeface="Arial"/>
                <a:cs typeface="Arial"/>
                <a:sym typeface="Arial"/>
              </a:rPr>
              <a:t>CoViS Ενότητα 2</a:t>
            </a:r>
            <a:endParaRPr sz="2400">
              <a:solidFill>
                <a:schemeClr val="dk1"/>
              </a:solidFill>
              <a:latin typeface="Calibri"/>
              <a:ea typeface="Calibri"/>
              <a:cs typeface="Calibri"/>
              <a:sym typeface="Calibri"/>
            </a:endParaRPr>
          </a:p>
        </p:txBody>
      </p:sp>
      <p:sp>
        <p:nvSpPr>
          <p:cNvPr id="90" name="Google Shape;90;p1"/>
          <p:cNvSpPr/>
          <p:nvPr/>
        </p:nvSpPr>
        <p:spPr>
          <a:xfrm>
            <a:off x="877824" y="1371600"/>
            <a:ext cx="4572000" cy="1920240"/>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3900"/>
              <a:buFont typeface="Arial"/>
              <a:buNone/>
            </a:pPr>
            <a:r>
              <a:rPr b="1" lang="el-GR" sz="3900">
                <a:solidFill>
                  <a:srgbClr val="1F2933"/>
                </a:solidFill>
                <a:latin typeface="Arial"/>
                <a:ea typeface="Arial"/>
                <a:cs typeface="Arial"/>
                <a:sym typeface="Arial"/>
              </a:rPr>
              <a:t>Πρόληψη της Βίας στον Αθλητισμό</a:t>
            </a:r>
            <a:endParaRPr/>
          </a:p>
        </p:txBody>
      </p:sp>
      <p:sp>
        <p:nvSpPr>
          <p:cNvPr id="91" name="Google Shape;91;p1"/>
          <p:cNvSpPr/>
          <p:nvPr/>
        </p:nvSpPr>
        <p:spPr>
          <a:xfrm>
            <a:off x="914400" y="3611880"/>
            <a:ext cx="4389120" cy="713232"/>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5E6770"/>
              </a:buClr>
              <a:buSzPts val="1900"/>
              <a:buFont typeface="Arial"/>
              <a:buNone/>
            </a:pPr>
            <a:r>
              <a:rPr lang="el-GR" sz="1900">
                <a:solidFill>
                  <a:srgbClr val="5E6770"/>
                </a:solidFill>
                <a:latin typeface="Arial"/>
                <a:ea typeface="Arial"/>
                <a:cs typeface="Arial"/>
                <a:sym typeface="Arial"/>
              </a:rPr>
              <a:t>Οικοδόμηση σεβασμού, ισότητας και ασφαλέστερων αθλητικών περιβαλλόντων</a:t>
            </a:r>
            <a:endParaRPr/>
          </a:p>
        </p:txBody>
      </p:sp>
      <p:sp>
        <p:nvSpPr>
          <p:cNvPr id="92" name="Google Shape;92;p1"/>
          <p:cNvSpPr txBox="1"/>
          <p:nvPr>
            <p:ph idx="4294967295" type="sldNum"/>
          </p:nvPr>
        </p:nvSpPr>
        <p:spPr>
          <a:xfrm>
            <a:off x="11475720" y="6583680"/>
            <a:ext cx="800000" cy="300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i="0" lang="el-GR" sz="900" u="none" cap="none" strike="noStrike">
                <a:solidFill>
                  <a:srgbClr val="666666"/>
                </a:solidFill>
                <a:latin typeface="Arial"/>
                <a:ea typeface="Arial"/>
                <a:cs typeface="Arial"/>
                <a:sym typeface="Arial"/>
              </a:rPr>
              <a:t>1</a:t>
            </a:r>
            <a:endParaRPr b="0" i="0" sz="780" u="none" cap="none" strike="noStrike">
              <a:solidFill>
                <a:srgbClr val="6F6F6F"/>
              </a:solidFill>
              <a:latin typeface="Arial"/>
              <a:ea typeface="Arial"/>
              <a:cs typeface="Arial"/>
              <a:sym typeface="Arial"/>
            </a:endParaRPr>
          </a:p>
        </p:txBody>
      </p:sp>
      <p:pic>
        <p:nvPicPr>
          <p:cNvPr id="93" name="Google Shape;93;p1"/>
          <p:cNvPicPr preferRelativeResize="0"/>
          <p:nvPr/>
        </p:nvPicPr>
        <p:blipFill rotWithShape="1">
          <a:blip r:embed="rId3">
            <a:alphaModFix/>
          </a:blip>
          <a:srcRect b="0" l="0" r="0" t="0"/>
          <a:stretch/>
        </p:blipFill>
        <p:spPr>
          <a:xfrm>
            <a:off x="30883" y="0"/>
            <a:ext cx="703278" cy="703278"/>
          </a:xfrm>
          <a:prstGeom prst="rect">
            <a:avLst/>
          </a:prstGeom>
          <a:noFill/>
          <a:ln>
            <a:noFill/>
          </a:ln>
        </p:spPr>
      </p:pic>
      <p:pic>
        <p:nvPicPr>
          <p:cNvPr id="94" name="Google Shape;94;p1"/>
          <p:cNvPicPr preferRelativeResize="0"/>
          <p:nvPr/>
        </p:nvPicPr>
        <p:blipFill rotWithShape="1">
          <a:blip r:embed="rId4">
            <a:alphaModFix/>
          </a:blip>
          <a:srcRect b="0" l="0" r="0" t="0"/>
          <a:stretch/>
        </p:blipFill>
        <p:spPr>
          <a:xfrm>
            <a:off x="1" y="6471821"/>
            <a:ext cx="1722268" cy="411859"/>
          </a:xfrm>
          <a:prstGeom prst="rect">
            <a:avLst/>
          </a:prstGeom>
          <a:noFill/>
          <a:ln>
            <a:noFill/>
          </a:ln>
        </p:spPr>
      </p:pic>
      <p:pic>
        <p:nvPicPr>
          <p:cNvPr id="95" name="Google Shape;95;p1"/>
          <p:cNvPicPr preferRelativeResize="0"/>
          <p:nvPr/>
        </p:nvPicPr>
        <p:blipFill rotWithShape="1">
          <a:blip r:embed="rId5">
            <a:alphaModFix/>
          </a:blip>
          <a:srcRect b="0" l="0" r="0" t="0"/>
          <a:stretch/>
        </p:blipFill>
        <p:spPr>
          <a:xfrm>
            <a:off x="5900927" y="0"/>
            <a:ext cx="6291072"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
          <p:cNvSpPr/>
          <p:nvPr/>
        </p:nvSpPr>
        <p:spPr>
          <a:xfrm>
            <a:off x="502920" y="6601968"/>
            <a:ext cx="7315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50"/>
              <a:buFont typeface="Arial"/>
              <a:buNone/>
            </a:pPr>
            <a:r>
              <a:rPr lang="el-GR" sz="850">
                <a:solidFill>
                  <a:srgbClr val="FFFFFF"/>
                </a:solidFill>
                <a:latin typeface="Arial"/>
                <a:ea typeface="Arial"/>
                <a:cs typeface="Arial"/>
                <a:sym typeface="Arial"/>
              </a:rPr>
              <a:t>1. Κατανόηση της πρόληψης</a:t>
            </a:r>
            <a:endParaRPr sz="850">
              <a:solidFill>
                <a:schemeClr val="dk1"/>
              </a:solidFill>
              <a:latin typeface="Calibri"/>
              <a:ea typeface="Calibri"/>
              <a:cs typeface="Calibri"/>
              <a:sym typeface="Calibri"/>
            </a:endParaRPr>
          </a:p>
        </p:txBody>
      </p:sp>
      <p:sp>
        <p:nvSpPr>
          <p:cNvPr id="102" name="Google Shape;102;p2"/>
          <p:cNvSpPr/>
          <p:nvPr/>
        </p:nvSpPr>
        <p:spPr>
          <a:xfrm>
            <a:off x="777256" y="382975"/>
            <a:ext cx="10378500" cy="493800"/>
          </a:xfrm>
          <a:prstGeom prst="rect">
            <a:avLst/>
          </a:prstGeom>
          <a:noFill/>
          <a:ln>
            <a:noFill/>
          </a:ln>
        </p:spPr>
        <p:txBody>
          <a:bodyPr anchorCtr="0" anchor="ctr" bIns="250" lIns="250" spcFirstLastPara="1" rIns="250" wrap="square" tIns="250">
            <a:normAutofit/>
          </a:bodyPr>
          <a:lstStyle/>
          <a:p>
            <a:pPr indent="0" lvl="0" marL="0" marR="0" rtl="0" algn="l">
              <a:lnSpc>
                <a:spcPct val="90000"/>
              </a:lnSpc>
              <a:spcBef>
                <a:spcPts val="0"/>
              </a:spcBef>
              <a:spcAft>
                <a:spcPts val="0"/>
              </a:spcAft>
              <a:buClr>
                <a:srgbClr val="1F2933"/>
              </a:buClr>
              <a:buSzPts val="2635"/>
              <a:buFont typeface="Play"/>
              <a:buNone/>
            </a:pPr>
            <a:r>
              <a:rPr b="1" lang="el-GR" sz="2635">
                <a:solidFill>
                  <a:srgbClr val="1F2933"/>
                </a:solidFill>
                <a:latin typeface="Play"/>
                <a:ea typeface="Play"/>
                <a:cs typeface="Play"/>
                <a:sym typeface="Play"/>
              </a:rPr>
              <a:t>Η πρωτογενής πρόληψη ξεκινά πριν συμβεί η βλάβη</a:t>
            </a:r>
            <a:endParaRPr sz="2635">
              <a:solidFill>
                <a:schemeClr val="dk1"/>
              </a:solidFill>
              <a:latin typeface="Calibri"/>
              <a:ea typeface="Calibri"/>
              <a:cs typeface="Calibri"/>
              <a:sym typeface="Calibri"/>
            </a:endParaRPr>
          </a:p>
        </p:txBody>
      </p:sp>
      <p:sp>
        <p:nvSpPr>
          <p:cNvPr id="103" name="Google Shape;103;p2"/>
          <p:cNvSpPr/>
          <p:nvPr/>
        </p:nvSpPr>
        <p:spPr>
          <a:xfrm>
            <a:off x="777240" y="1070305"/>
            <a:ext cx="5806500" cy="237600"/>
          </a:xfrm>
          <a:prstGeom prst="rect">
            <a:avLst/>
          </a:prstGeom>
          <a:noFill/>
          <a:ln>
            <a:noFill/>
          </a:ln>
        </p:spPr>
        <p:txBody>
          <a:bodyPr anchorCtr="0" anchor="ctr" bIns="250" lIns="250" spcFirstLastPara="1" rIns="250" wrap="square" tIns="250">
            <a:normAutofit/>
          </a:bodyPr>
          <a:lstStyle/>
          <a:p>
            <a:pPr indent="0" lvl="0" marL="0" marR="0" rtl="0" algn="l">
              <a:lnSpc>
                <a:spcPct val="90000"/>
              </a:lnSpc>
              <a:spcBef>
                <a:spcPts val="0"/>
              </a:spcBef>
              <a:spcAft>
                <a:spcPts val="0"/>
              </a:spcAft>
              <a:buClr>
                <a:srgbClr val="0F5D64"/>
              </a:buClr>
              <a:buSzPts val="1088"/>
              <a:buFont typeface="Arial"/>
              <a:buNone/>
            </a:pPr>
            <a:r>
              <a:rPr lang="el-GR" sz="1088">
                <a:solidFill>
                  <a:srgbClr val="0F5D64"/>
                </a:solidFill>
                <a:latin typeface="Arial"/>
                <a:ea typeface="Arial"/>
                <a:cs typeface="Arial"/>
                <a:sym typeface="Arial"/>
              </a:rPr>
              <a:t>Το ερώτημα δεν είναι μόνο «τι απαγορεύεται;» αλλά «ποιες συνθήκες καθιστούν λιγότερο πιθανή την έμφυλη βία;»</a:t>
            </a:r>
            <a:endParaRPr sz="1088">
              <a:solidFill>
                <a:schemeClr val="dk1"/>
              </a:solidFill>
              <a:latin typeface="Calibri"/>
              <a:ea typeface="Calibri"/>
              <a:cs typeface="Calibri"/>
              <a:sym typeface="Calibri"/>
            </a:endParaRPr>
          </a:p>
        </p:txBody>
      </p:sp>
      <p:sp>
        <p:nvSpPr>
          <p:cNvPr id="104" name="Google Shape;104;p2"/>
          <p:cNvSpPr/>
          <p:nvPr/>
        </p:nvSpPr>
        <p:spPr>
          <a:xfrm>
            <a:off x="777240" y="1600200"/>
            <a:ext cx="3154680" cy="3474720"/>
          </a:xfrm>
          <a:prstGeom prst="roundRect">
            <a:avLst>
              <a:gd fmla="val 2319"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 name="Google Shape;105;p2"/>
          <p:cNvSpPr/>
          <p:nvPr/>
        </p:nvSpPr>
        <p:spPr>
          <a:xfrm>
            <a:off x="1005840" y="1920240"/>
            <a:ext cx="269748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5D64"/>
              </a:buClr>
              <a:buSzPts val="2600"/>
              <a:buFont typeface="Calibri"/>
              <a:buNone/>
            </a:pPr>
            <a:r>
              <a:rPr b="1" lang="el-GR" sz="2600">
                <a:solidFill>
                  <a:srgbClr val="0F5D64"/>
                </a:solidFill>
                <a:latin typeface="Calibri"/>
                <a:ea typeface="Calibri"/>
                <a:cs typeface="Calibri"/>
                <a:sym typeface="Calibri"/>
              </a:rPr>
              <a:t>Παρατήρησε</a:t>
            </a:r>
            <a:endParaRPr sz="2600">
              <a:solidFill>
                <a:schemeClr val="dk1"/>
              </a:solidFill>
              <a:latin typeface="Calibri"/>
              <a:ea typeface="Calibri"/>
              <a:cs typeface="Calibri"/>
              <a:sym typeface="Calibri"/>
            </a:endParaRPr>
          </a:p>
        </p:txBody>
      </p:sp>
      <p:sp>
        <p:nvSpPr>
          <p:cNvPr id="106" name="Google Shape;106;p2"/>
          <p:cNvSpPr/>
          <p:nvPr/>
        </p:nvSpPr>
        <p:spPr>
          <a:xfrm>
            <a:off x="1143000" y="2743200"/>
            <a:ext cx="2423160" cy="1325880"/>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1F2933"/>
              </a:buClr>
              <a:buSzPts val="1900"/>
              <a:buFont typeface="Calibri"/>
              <a:buNone/>
            </a:pPr>
            <a:r>
              <a:rPr lang="el-GR" sz="1900">
                <a:solidFill>
                  <a:srgbClr val="1F2933"/>
                </a:solidFill>
                <a:latin typeface="Calibri"/>
                <a:ea typeface="Calibri"/>
                <a:cs typeface="Calibri"/>
                <a:sym typeface="Calibri"/>
              </a:rPr>
              <a:t>νόρμες που κάνουν την έλλειψη σεβασμού να φαίνεται φυσιολογική</a:t>
            </a:r>
            <a:endParaRPr sz="1900">
              <a:solidFill>
                <a:schemeClr val="dk1"/>
              </a:solidFill>
              <a:latin typeface="Calibri"/>
              <a:ea typeface="Calibri"/>
              <a:cs typeface="Calibri"/>
              <a:sym typeface="Calibri"/>
            </a:endParaRPr>
          </a:p>
        </p:txBody>
      </p:sp>
      <p:sp>
        <p:nvSpPr>
          <p:cNvPr id="107" name="Google Shape;107;p2"/>
          <p:cNvSpPr/>
          <p:nvPr/>
        </p:nvSpPr>
        <p:spPr>
          <a:xfrm>
            <a:off x="2084832" y="4270248"/>
            <a:ext cx="5486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89B3D"/>
              </a:buClr>
              <a:buSzPts val="2800"/>
              <a:buFont typeface="Calibri"/>
              <a:buNone/>
            </a:pPr>
            <a:r>
              <a:rPr b="1" lang="el-GR" sz="2800">
                <a:solidFill>
                  <a:srgbClr val="D89B3D"/>
                </a:solidFill>
                <a:latin typeface="Calibri"/>
                <a:ea typeface="Calibri"/>
                <a:cs typeface="Calibri"/>
                <a:sym typeface="Calibri"/>
              </a:rPr>
              <a:t>1</a:t>
            </a:r>
            <a:endParaRPr sz="2800">
              <a:solidFill>
                <a:schemeClr val="dk1"/>
              </a:solidFill>
              <a:latin typeface="Calibri"/>
              <a:ea typeface="Calibri"/>
              <a:cs typeface="Calibri"/>
              <a:sym typeface="Calibri"/>
            </a:endParaRPr>
          </a:p>
        </p:txBody>
      </p:sp>
      <p:sp>
        <p:nvSpPr>
          <p:cNvPr id="108" name="Google Shape;108;p2"/>
          <p:cNvSpPr/>
          <p:nvPr/>
        </p:nvSpPr>
        <p:spPr>
          <a:xfrm>
            <a:off x="4572000" y="1600200"/>
            <a:ext cx="3154680" cy="3474720"/>
          </a:xfrm>
          <a:prstGeom prst="roundRect">
            <a:avLst>
              <a:gd fmla="val 2319" name="adj"/>
            </a:avLst>
          </a:prstGeom>
          <a:solidFill>
            <a:srgbClr val="F3E7D6"/>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2"/>
          <p:cNvSpPr/>
          <p:nvPr/>
        </p:nvSpPr>
        <p:spPr>
          <a:xfrm>
            <a:off x="4800600" y="1920240"/>
            <a:ext cx="269748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76455"/>
              </a:buClr>
              <a:buSzPts val="2600"/>
              <a:buFont typeface="Calibri"/>
              <a:buNone/>
            </a:pPr>
            <a:r>
              <a:rPr b="1" lang="el-GR" sz="2600">
                <a:solidFill>
                  <a:srgbClr val="B76455"/>
                </a:solidFill>
                <a:latin typeface="Calibri"/>
                <a:ea typeface="Calibri"/>
                <a:cs typeface="Calibri"/>
                <a:sym typeface="Calibri"/>
              </a:rPr>
              <a:t>Αντικατέστησε</a:t>
            </a:r>
            <a:endParaRPr sz="2600">
              <a:solidFill>
                <a:schemeClr val="dk1"/>
              </a:solidFill>
              <a:latin typeface="Calibri"/>
              <a:ea typeface="Calibri"/>
              <a:cs typeface="Calibri"/>
              <a:sym typeface="Calibri"/>
            </a:endParaRPr>
          </a:p>
        </p:txBody>
      </p:sp>
      <p:sp>
        <p:nvSpPr>
          <p:cNvPr id="110" name="Google Shape;110;p2"/>
          <p:cNvSpPr/>
          <p:nvPr/>
        </p:nvSpPr>
        <p:spPr>
          <a:xfrm>
            <a:off x="4937760" y="2743200"/>
            <a:ext cx="2423160" cy="1325880"/>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1F2933"/>
              </a:buClr>
              <a:buSzPts val="1900"/>
              <a:buFont typeface="Calibri"/>
              <a:buNone/>
            </a:pPr>
            <a:r>
              <a:rPr lang="el-GR" sz="1900">
                <a:solidFill>
                  <a:srgbClr val="1F2933"/>
                </a:solidFill>
                <a:latin typeface="Calibri"/>
                <a:ea typeface="Calibri"/>
                <a:cs typeface="Calibri"/>
                <a:sym typeface="Calibri"/>
              </a:rPr>
              <a:t>τον σεξισμό και τον έλεγχο με την ισότητα και την αυτονομία</a:t>
            </a:r>
            <a:endParaRPr sz="1900">
              <a:solidFill>
                <a:schemeClr val="dk1"/>
              </a:solidFill>
              <a:latin typeface="Calibri"/>
              <a:ea typeface="Calibri"/>
              <a:cs typeface="Calibri"/>
              <a:sym typeface="Calibri"/>
            </a:endParaRPr>
          </a:p>
        </p:txBody>
      </p:sp>
      <p:sp>
        <p:nvSpPr>
          <p:cNvPr id="111" name="Google Shape;111;p2"/>
          <p:cNvSpPr/>
          <p:nvPr/>
        </p:nvSpPr>
        <p:spPr>
          <a:xfrm>
            <a:off x="5879592" y="4270248"/>
            <a:ext cx="5486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89B3D"/>
              </a:buClr>
              <a:buSzPts val="2800"/>
              <a:buFont typeface="Calibri"/>
              <a:buNone/>
            </a:pPr>
            <a:r>
              <a:rPr b="1" lang="el-GR" sz="2800">
                <a:solidFill>
                  <a:srgbClr val="D89B3D"/>
                </a:solidFill>
                <a:latin typeface="Calibri"/>
                <a:ea typeface="Calibri"/>
                <a:cs typeface="Calibri"/>
                <a:sym typeface="Calibri"/>
              </a:rPr>
              <a:t>2</a:t>
            </a:r>
            <a:endParaRPr sz="2800">
              <a:solidFill>
                <a:schemeClr val="dk1"/>
              </a:solidFill>
              <a:latin typeface="Calibri"/>
              <a:ea typeface="Calibri"/>
              <a:cs typeface="Calibri"/>
              <a:sym typeface="Calibri"/>
            </a:endParaRPr>
          </a:p>
        </p:txBody>
      </p:sp>
      <p:sp>
        <p:nvSpPr>
          <p:cNvPr id="112" name="Google Shape;112;p2"/>
          <p:cNvSpPr/>
          <p:nvPr/>
        </p:nvSpPr>
        <p:spPr>
          <a:xfrm>
            <a:off x="8366760" y="1600200"/>
            <a:ext cx="3154680" cy="3474720"/>
          </a:xfrm>
          <a:prstGeom prst="roundRect">
            <a:avLst>
              <a:gd fmla="val 2319"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2"/>
          <p:cNvSpPr/>
          <p:nvPr/>
        </p:nvSpPr>
        <p:spPr>
          <a:xfrm>
            <a:off x="8595360" y="1920240"/>
            <a:ext cx="269748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E6B51"/>
              </a:buClr>
              <a:buSzPts val="2600"/>
              <a:buFont typeface="Calibri"/>
              <a:buNone/>
            </a:pPr>
            <a:r>
              <a:rPr b="1" lang="el-GR" sz="2600">
                <a:solidFill>
                  <a:srgbClr val="1E6B51"/>
                </a:solidFill>
                <a:latin typeface="Calibri"/>
                <a:ea typeface="Calibri"/>
                <a:cs typeface="Calibri"/>
                <a:sym typeface="Calibri"/>
              </a:rPr>
              <a:t>Ενίσχυσε</a:t>
            </a:r>
            <a:endParaRPr sz="2600">
              <a:solidFill>
                <a:schemeClr val="dk1"/>
              </a:solidFill>
              <a:latin typeface="Calibri"/>
              <a:ea typeface="Calibri"/>
              <a:cs typeface="Calibri"/>
              <a:sym typeface="Calibri"/>
            </a:endParaRPr>
          </a:p>
        </p:txBody>
      </p:sp>
      <p:sp>
        <p:nvSpPr>
          <p:cNvPr id="114" name="Google Shape;114;p2"/>
          <p:cNvSpPr/>
          <p:nvPr/>
        </p:nvSpPr>
        <p:spPr>
          <a:xfrm>
            <a:off x="8732520" y="2743200"/>
            <a:ext cx="2423160" cy="1325880"/>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1F2933"/>
              </a:buClr>
              <a:buSzPts val="1900"/>
              <a:buFont typeface="Calibri"/>
              <a:buNone/>
            </a:pPr>
            <a:r>
              <a:rPr lang="el-GR" sz="1900">
                <a:solidFill>
                  <a:srgbClr val="1F2933"/>
                </a:solidFill>
                <a:latin typeface="Calibri"/>
                <a:ea typeface="Calibri"/>
                <a:cs typeface="Calibri"/>
                <a:sym typeface="Calibri"/>
              </a:rPr>
              <a:t>συμπεριφορές σεβασμού μέχρι να γίνουν αναμενόμενες</a:t>
            </a:r>
            <a:endParaRPr sz="1900">
              <a:solidFill>
                <a:schemeClr val="dk1"/>
              </a:solidFill>
              <a:latin typeface="Calibri"/>
              <a:ea typeface="Calibri"/>
              <a:cs typeface="Calibri"/>
              <a:sym typeface="Calibri"/>
            </a:endParaRPr>
          </a:p>
        </p:txBody>
      </p:sp>
      <p:sp>
        <p:nvSpPr>
          <p:cNvPr id="115" name="Google Shape;115;p2"/>
          <p:cNvSpPr/>
          <p:nvPr/>
        </p:nvSpPr>
        <p:spPr>
          <a:xfrm>
            <a:off x="9674352" y="4270248"/>
            <a:ext cx="5486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89B3D"/>
              </a:buClr>
              <a:buSzPts val="2800"/>
              <a:buFont typeface="Calibri"/>
              <a:buNone/>
            </a:pPr>
            <a:r>
              <a:rPr b="1" lang="el-GR" sz="2800">
                <a:solidFill>
                  <a:srgbClr val="D89B3D"/>
                </a:solidFill>
                <a:latin typeface="Calibri"/>
                <a:ea typeface="Calibri"/>
                <a:cs typeface="Calibri"/>
                <a:sym typeface="Calibri"/>
              </a:rPr>
              <a:t>3</a:t>
            </a:r>
            <a:endParaRPr sz="2800">
              <a:solidFill>
                <a:schemeClr val="dk1"/>
              </a:solidFill>
              <a:latin typeface="Calibri"/>
              <a:ea typeface="Calibri"/>
              <a:cs typeface="Calibri"/>
              <a:sym typeface="Calibri"/>
            </a:endParaRPr>
          </a:p>
        </p:txBody>
      </p:sp>
      <p:sp>
        <p:nvSpPr>
          <p:cNvPr id="116" name="Google Shape;116;p2"/>
          <p:cNvSpPr/>
          <p:nvPr/>
        </p:nvSpPr>
        <p:spPr>
          <a:xfrm>
            <a:off x="914400" y="5623560"/>
            <a:ext cx="10149840" cy="438912"/>
          </a:xfrm>
          <a:prstGeom prst="rect">
            <a:avLst/>
          </a:prstGeom>
          <a:noFill/>
          <a:ln>
            <a:noFill/>
          </a:ln>
        </p:spPr>
        <p:txBody>
          <a:bodyPr anchorCtr="0" anchor="ctr" bIns="375" lIns="375" spcFirstLastPara="1" rIns="375" wrap="square" tIns="375">
            <a:noAutofit/>
          </a:bodyPr>
          <a:lstStyle/>
          <a:p>
            <a:pPr indent="0" lvl="0" marL="0" marR="0" rtl="0" algn="ctr">
              <a:spcBef>
                <a:spcPts val="0"/>
              </a:spcBef>
              <a:spcAft>
                <a:spcPts val="0"/>
              </a:spcAft>
              <a:buClr>
                <a:srgbClr val="0F5D64"/>
              </a:buClr>
              <a:buSzPts val="1800"/>
              <a:buFont typeface="Calibri"/>
              <a:buNone/>
            </a:pPr>
            <a:r>
              <a:rPr b="1" lang="el-GR" sz="1800">
                <a:solidFill>
                  <a:srgbClr val="0F5D64"/>
                </a:solidFill>
                <a:latin typeface="Calibri"/>
                <a:ea typeface="Calibri"/>
                <a:cs typeface="Calibri"/>
                <a:sym typeface="Calibri"/>
              </a:rPr>
              <a:t>Βασικό μήνυμα: η πρόληψη είναι ο ενεργός σχεδιασμός ασφαλέστερων νορμών, σχέσεων και περιβαλλόντων.</a:t>
            </a:r>
            <a:endParaRPr sz="1800">
              <a:solidFill>
                <a:schemeClr val="dk1"/>
              </a:solidFill>
              <a:latin typeface="Calibri"/>
              <a:ea typeface="Calibri"/>
              <a:cs typeface="Calibri"/>
              <a:sym typeface="Calibri"/>
            </a:endParaRPr>
          </a:p>
        </p:txBody>
      </p:sp>
      <p:pic>
        <p:nvPicPr>
          <p:cNvPr id="117" name="Google Shape;117;p2"/>
          <p:cNvPicPr preferRelativeResize="0"/>
          <p:nvPr/>
        </p:nvPicPr>
        <p:blipFill rotWithShape="1">
          <a:blip r:embed="rId3">
            <a:alphaModFix/>
          </a:blip>
          <a:srcRect b="0" l="0" r="0" t="0"/>
          <a:stretch/>
        </p:blipFill>
        <p:spPr>
          <a:xfrm>
            <a:off x="0" y="6123432"/>
            <a:ext cx="12192000" cy="701040"/>
          </a:xfrm>
          <a:prstGeom prst="rect">
            <a:avLst/>
          </a:prstGeom>
          <a:noFill/>
          <a:ln>
            <a:noFill/>
          </a:ln>
        </p:spPr>
      </p:pic>
      <p:sp>
        <p:nvSpPr>
          <p:cNvPr id="118" name="Google Shape;118;p2"/>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
          <p:cNvSpPr/>
          <p:nvPr/>
        </p:nvSpPr>
        <p:spPr>
          <a:xfrm>
            <a:off x="777255" y="374900"/>
            <a:ext cx="9712200" cy="493800"/>
          </a:xfrm>
          <a:prstGeom prst="rect">
            <a:avLst/>
          </a:prstGeom>
          <a:noFill/>
          <a:ln>
            <a:noFill/>
          </a:ln>
        </p:spPr>
        <p:txBody>
          <a:bodyPr anchorCtr="0" anchor="ctr" bIns="250" lIns="250" spcFirstLastPara="1" rIns="250" wrap="square" tIns="250">
            <a:normAutofit/>
          </a:bodyPr>
          <a:lstStyle/>
          <a:p>
            <a:pPr indent="0" lvl="0" marL="0" marR="0" rtl="0" algn="l">
              <a:lnSpc>
                <a:spcPct val="80000"/>
              </a:lnSpc>
              <a:spcBef>
                <a:spcPts val="0"/>
              </a:spcBef>
              <a:spcAft>
                <a:spcPts val="0"/>
              </a:spcAft>
              <a:buClr>
                <a:srgbClr val="1F2933"/>
              </a:buClr>
              <a:buSzPts val="1937"/>
              <a:buFont typeface="Play"/>
              <a:buNone/>
            </a:pPr>
            <a:r>
              <a:rPr b="1" lang="el-GR" sz="1938">
                <a:solidFill>
                  <a:srgbClr val="1F2933"/>
                </a:solidFill>
                <a:latin typeface="Play"/>
                <a:ea typeface="Play"/>
                <a:cs typeface="Play"/>
                <a:sym typeface="Play"/>
              </a:rPr>
              <a:t>Η βία αναπτύσσεται σε περιβάλλοντα - όχι μόνο σε περιστατικά</a:t>
            </a:r>
            <a:endParaRPr sz="1938">
              <a:solidFill>
                <a:schemeClr val="dk1"/>
              </a:solidFill>
              <a:latin typeface="Calibri"/>
              <a:ea typeface="Calibri"/>
              <a:cs typeface="Calibri"/>
              <a:sym typeface="Calibri"/>
            </a:endParaRPr>
          </a:p>
        </p:txBody>
      </p:sp>
      <p:sp>
        <p:nvSpPr>
          <p:cNvPr id="125" name="Google Shape;125;p3"/>
          <p:cNvSpPr/>
          <p:nvPr/>
        </p:nvSpPr>
        <p:spPr>
          <a:xfrm>
            <a:off x="777240" y="932688"/>
            <a:ext cx="5806440" cy="237744"/>
          </a:xfrm>
          <a:prstGeom prst="rect">
            <a:avLst/>
          </a:prstGeom>
          <a:noFill/>
          <a:ln>
            <a:noFill/>
          </a:ln>
        </p:spPr>
        <p:txBody>
          <a:bodyPr anchorCtr="0" anchor="ctr" bIns="250" lIns="250" spcFirstLastPara="1" rIns="250" wrap="square" tIns="250">
            <a:normAutofit/>
          </a:bodyPr>
          <a:lstStyle/>
          <a:p>
            <a:pPr indent="0" lvl="0" marL="0" marR="0" rtl="0" algn="l">
              <a:lnSpc>
                <a:spcPct val="90000"/>
              </a:lnSpc>
              <a:spcBef>
                <a:spcPts val="0"/>
              </a:spcBef>
              <a:spcAft>
                <a:spcPts val="0"/>
              </a:spcAft>
              <a:buClr>
                <a:srgbClr val="0F5D64"/>
              </a:buClr>
              <a:buSzPts val="1088"/>
              <a:buFont typeface="Arial"/>
              <a:buNone/>
            </a:pPr>
            <a:r>
              <a:rPr lang="el-GR" sz="1088">
                <a:solidFill>
                  <a:srgbClr val="0F5D64"/>
                </a:solidFill>
                <a:latin typeface="Arial"/>
                <a:ea typeface="Arial"/>
                <a:cs typeface="Arial"/>
                <a:sym typeface="Arial"/>
              </a:rPr>
              <a:t>Οι αθλητικές σχέσεις μπορούν να είναι προστατευτικές όταν η εξουσία, η εμπιστοσύνη και τα όρια διαχειρίζονται σωστά.</a:t>
            </a:r>
            <a:endParaRPr sz="1088">
              <a:solidFill>
                <a:schemeClr val="dk1"/>
              </a:solidFill>
              <a:latin typeface="Calibri"/>
              <a:ea typeface="Calibri"/>
              <a:cs typeface="Calibri"/>
              <a:sym typeface="Calibri"/>
            </a:endParaRPr>
          </a:p>
        </p:txBody>
      </p:sp>
      <p:sp>
        <p:nvSpPr>
          <p:cNvPr id="126" name="Google Shape;126;p3"/>
          <p:cNvSpPr/>
          <p:nvPr/>
        </p:nvSpPr>
        <p:spPr>
          <a:xfrm>
            <a:off x="731520" y="1353312"/>
            <a:ext cx="493776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6455"/>
              </a:buClr>
              <a:buSzPts val="880"/>
              <a:buFont typeface="Calibri"/>
              <a:buNone/>
            </a:pPr>
            <a:r>
              <a:rPr b="1" lang="el-GR" sz="880">
                <a:solidFill>
                  <a:srgbClr val="B76455"/>
                </a:solidFill>
                <a:latin typeface="Calibri"/>
                <a:ea typeface="Calibri"/>
                <a:cs typeface="Calibri"/>
                <a:sym typeface="Calibri"/>
              </a:rPr>
              <a:t>ΣΥΝΘΗΚΕΣ ΠΟΥ ΜΠΟΡΟΥΝ ΝΑ ΑΥΞΗΣΟΥΝ ΤΟΝ ΚΙΝΔΥΝΟ</a:t>
            </a:r>
            <a:endParaRPr sz="880">
              <a:solidFill>
                <a:schemeClr val="dk1"/>
              </a:solidFill>
              <a:latin typeface="Calibri"/>
              <a:ea typeface="Calibri"/>
              <a:cs typeface="Calibri"/>
              <a:sym typeface="Calibri"/>
            </a:endParaRPr>
          </a:p>
        </p:txBody>
      </p:sp>
      <p:sp>
        <p:nvSpPr>
          <p:cNvPr id="127" name="Google Shape;127;p3"/>
          <p:cNvSpPr/>
          <p:nvPr/>
        </p:nvSpPr>
        <p:spPr>
          <a:xfrm>
            <a:off x="804672" y="1737360"/>
            <a:ext cx="5257800" cy="301752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None/>
            </a:pPr>
            <a:r>
              <a:rPr lang="el-GR" sz="1900">
                <a:solidFill>
                  <a:srgbClr val="1F2933"/>
                </a:solidFill>
                <a:latin typeface="Arial"/>
                <a:ea typeface="Arial"/>
                <a:cs typeface="Arial"/>
                <a:sym typeface="Arial"/>
              </a:rPr>
              <a:t>Σεξιστικά στερεότυπα και σεξουαλικοποίηση</a:t>
            </a:r>
            <a:endParaRPr sz="1900">
              <a:solidFill>
                <a:schemeClr val="dk1"/>
              </a:solidFill>
              <a:latin typeface="Calibri"/>
              <a:ea typeface="Calibri"/>
              <a:cs typeface="Calibri"/>
              <a:sym typeface="Calibri"/>
            </a:endParaRPr>
          </a:p>
          <a:p>
            <a:pPr indent="0" lvl="0" marL="0" marR="0" rtl="0" algn="l">
              <a:spcBef>
                <a:spcPts val="0"/>
              </a:spcBef>
              <a:spcAft>
                <a:spcPts val="0"/>
              </a:spcAft>
              <a:buNone/>
            </a:pPr>
            <a:r>
              <a:rPr lang="el-GR" sz="1900">
                <a:solidFill>
                  <a:srgbClr val="1F2933"/>
                </a:solidFill>
                <a:latin typeface="Arial"/>
                <a:ea typeface="Arial"/>
                <a:cs typeface="Arial"/>
                <a:sym typeface="Arial"/>
              </a:rPr>
              <a:t>Ταπείνωση ή υποτιμητικό «πείραγμα»</a:t>
            </a:r>
            <a:endParaRPr sz="1900">
              <a:solidFill>
                <a:schemeClr val="dk1"/>
              </a:solidFill>
              <a:latin typeface="Calibri"/>
              <a:ea typeface="Calibri"/>
              <a:cs typeface="Calibri"/>
              <a:sym typeface="Calibri"/>
            </a:endParaRPr>
          </a:p>
          <a:p>
            <a:pPr indent="0" lvl="0" marL="0" marR="0" rtl="0" algn="l">
              <a:spcBef>
                <a:spcPts val="0"/>
              </a:spcBef>
              <a:spcAft>
                <a:spcPts val="0"/>
              </a:spcAft>
              <a:buNone/>
            </a:pPr>
            <a:r>
              <a:rPr lang="el-GR" sz="1900">
                <a:solidFill>
                  <a:srgbClr val="1F2933"/>
                </a:solidFill>
                <a:latin typeface="Arial"/>
                <a:ea typeface="Arial"/>
                <a:cs typeface="Arial"/>
                <a:sym typeface="Arial"/>
              </a:rPr>
              <a:t>Αδιαμφισβήτητη εξουσία και υπερβολικός έλεγχος</a:t>
            </a:r>
            <a:endParaRPr sz="1900">
              <a:solidFill>
                <a:schemeClr val="dk1"/>
              </a:solidFill>
              <a:latin typeface="Calibri"/>
              <a:ea typeface="Calibri"/>
              <a:cs typeface="Calibri"/>
              <a:sym typeface="Calibri"/>
            </a:endParaRPr>
          </a:p>
          <a:p>
            <a:pPr indent="0" lvl="0" marL="0" marR="0" rtl="0" algn="l">
              <a:spcBef>
                <a:spcPts val="0"/>
              </a:spcBef>
              <a:spcAft>
                <a:spcPts val="0"/>
              </a:spcAft>
              <a:buNone/>
            </a:pPr>
            <a:r>
              <a:rPr lang="el-GR" sz="1900">
                <a:solidFill>
                  <a:srgbClr val="1F2933"/>
                </a:solidFill>
                <a:latin typeface="Arial"/>
                <a:ea typeface="Arial"/>
                <a:cs typeface="Arial"/>
                <a:sym typeface="Arial"/>
              </a:rPr>
              <a:t>Θολά προσωπικά/επαγγελματικά όρια</a:t>
            </a:r>
            <a:endParaRPr sz="1900">
              <a:solidFill>
                <a:schemeClr val="dk1"/>
              </a:solidFill>
              <a:latin typeface="Calibri"/>
              <a:ea typeface="Calibri"/>
              <a:cs typeface="Calibri"/>
              <a:sym typeface="Calibri"/>
            </a:endParaRPr>
          </a:p>
          <a:p>
            <a:pPr indent="0" lvl="0" marL="0" marR="0" rtl="0" algn="l">
              <a:spcBef>
                <a:spcPts val="0"/>
              </a:spcBef>
              <a:spcAft>
                <a:spcPts val="0"/>
              </a:spcAft>
              <a:buNone/>
            </a:pPr>
            <a:r>
              <a:rPr lang="el-GR" sz="1900">
                <a:solidFill>
                  <a:srgbClr val="1F2933"/>
                </a:solidFill>
                <a:latin typeface="Arial"/>
                <a:ea typeface="Arial"/>
                <a:cs typeface="Arial"/>
                <a:sym typeface="Arial"/>
              </a:rPr>
              <a:t>Ανισότητα που αντιμετωπίζεται ως φυσιολογική ομαδική κουλτούρα</a:t>
            </a:r>
            <a:endParaRPr sz="1900">
              <a:solidFill>
                <a:schemeClr val="dk1"/>
              </a:solidFill>
              <a:latin typeface="Calibri"/>
              <a:ea typeface="Calibri"/>
              <a:cs typeface="Calibri"/>
              <a:sym typeface="Calibri"/>
            </a:endParaRPr>
          </a:p>
        </p:txBody>
      </p:sp>
      <p:sp>
        <p:nvSpPr>
          <p:cNvPr id="128" name="Google Shape;128;p3"/>
          <p:cNvSpPr/>
          <p:nvPr/>
        </p:nvSpPr>
        <p:spPr>
          <a:xfrm>
            <a:off x="777240" y="5257800"/>
            <a:ext cx="5394960" cy="713232"/>
          </a:xfrm>
          <a:prstGeom prst="roundRect">
            <a:avLst>
              <a:gd fmla="val 10256" name="adj"/>
            </a:avLst>
          </a:prstGeom>
          <a:solidFill>
            <a:srgbClr val="0F5D64"/>
          </a:solidFill>
          <a:ln cap="flat" cmpd="sng" w="12700">
            <a:solidFill>
              <a:srgbClr val="0F5D6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 name="Google Shape;129;p3"/>
          <p:cNvSpPr/>
          <p:nvPr/>
        </p:nvSpPr>
        <p:spPr>
          <a:xfrm>
            <a:off x="978408" y="5376672"/>
            <a:ext cx="4992624" cy="512064"/>
          </a:xfrm>
          <a:prstGeom prst="rect">
            <a:avLst/>
          </a:prstGeom>
          <a:noFill/>
          <a:ln>
            <a:noFill/>
          </a:ln>
        </p:spPr>
        <p:txBody>
          <a:bodyPr anchorCtr="0" anchor="ctr" bIns="250" lIns="250" spcFirstLastPara="1" rIns="250" wrap="square" tIns="250">
            <a:normAutofit/>
          </a:bodyPr>
          <a:lstStyle/>
          <a:p>
            <a:pPr indent="0" lvl="0" marL="0" marR="0" rtl="0" algn="ctr">
              <a:lnSpc>
                <a:spcPct val="90000"/>
              </a:lnSpc>
              <a:spcBef>
                <a:spcPts val="0"/>
              </a:spcBef>
              <a:spcAft>
                <a:spcPts val="0"/>
              </a:spcAft>
              <a:buClr>
                <a:srgbClr val="FFFFFF"/>
              </a:buClr>
              <a:buSzPts val="1700"/>
              <a:buFont typeface="Calibri"/>
              <a:buNone/>
            </a:pPr>
            <a:r>
              <a:rPr b="1" lang="el-GR" sz="1700">
                <a:solidFill>
                  <a:srgbClr val="FFFFFF"/>
                </a:solidFill>
                <a:latin typeface="Calibri"/>
                <a:ea typeface="Calibri"/>
                <a:cs typeface="Calibri"/>
                <a:sym typeface="Calibri"/>
              </a:rPr>
              <a:t>Αλλαγή εστίασης: από «ποιος είναι το πρόβλημα;» σε «ποιες συνθήκες επιτρέπουν στα προβλήματα να μεγαλώνουν;»</a:t>
            </a:r>
            <a:endParaRPr sz="1700">
              <a:solidFill>
                <a:schemeClr val="dk1"/>
              </a:solidFill>
              <a:latin typeface="Calibri"/>
              <a:ea typeface="Calibri"/>
              <a:cs typeface="Calibri"/>
              <a:sym typeface="Calibri"/>
            </a:endParaRPr>
          </a:p>
        </p:txBody>
      </p:sp>
      <p:pic>
        <p:nvPicPr>
          <p:cNvPr descr="Δημιουργημένη εικόνα" id="130" name="Google Shape;130;p3"/>
          <p:cNvPicPr preferRelativeResize="0"/>
          <p:nvPr/>
        </p:nvPicPr>
        <p:blipFill rotWithShape="1">
          <a:blip r:embed="rId3">
            <a:alphaModFix/>
          </a:blip>
          <a:srcRect b="0" l="0" r="0" t="0"/>
          <a:stretch/>
        </p:blipFill>
        <p:spPr>
          <a:xfrm>
            <a:off x="5759670" y="1353311"/>
            <a:ext cx="6158908" cy="3462543"/>
          </a:xfrm>
          <a:prstGeom prst="rect">
            <a:avLst/>
          </a:prstGeom>
          <a:noFill/>
          <a:ln>
            <a:noFill/>
          </a:ln>
        </p:spPr>
      </p:pic>
      <p:pic>
        <p:nvPicPr>
          <p:cNvPr id="131" name="Google Shape;131;p3"/>
          <p:cNvPicPr preferRelativeResize="0"/>
          <p:nvPr/>
        </p:nvPicPr>
        <p:blipFill rotWithShape="1">
          <a:blip r:embed="rId4">
            <a:alphaModFix/>
          </a:blip>
          <a:srcRect b="0" l="0" r="0" t="0"/>
          <a:stretch/>
        </p:blipFill>
        <p:spPr>
          <a:xfrm>
            <a:off x="-33528" y="6156960"/>
            <a:ext cx="12192000" cy="701040"/>
          </a:xfrm>
          <a:prstGeom prst="rect">
            <a:avLst/>
          </a:prstGeom>
          <a:noFill/>
          <a:ln>
            <a:noFill/>
          </a:ln>
        </p:spPr>
      </p:pic>
      <p:sp>
        <p:nvSpPr>
          <p:cNvPr id="132" name="Google Shape;132;p3"/>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4"/>
          <p:cNvSpPr/>
          <p:nvPr/>
        </p:nvSpPr>
        <p:spPr>
          <a:xfrm>
            <a:off x="502920" y="6601968"/>
            <a:ext cx="7315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50"/>
              <a:buFont typeface="Arial"/>
              <a:buNone/>
            </a:pPr>
            <a:r>
              <a:rPr lang="el-GR" sz="850">
                <a:solidFill>
                  <a:srgbClr val="FFFFFF"/>
                </a:solidFill>
                <a:latin typeface="Arial"/>
                <a:ea typeface="Arial"/>
                <a:cs typeface="Arial"/>
                <a:sym typeface="Arial"/>
              </a:rPr>
              <a:t>2. Υγιείς και σεβαστικές σχέσεις</a:t>
            </a:r>
            <a:endParaRPr sz="850">
              <a:solidFill>
                <a:schemeClr val="dk1"/>
              </a:solidFill>
              <a:latin typeface="Calibri"/>
              <a:ea typeface="Calibri"/>
              <a:cs typeface="Calibri"/>
              <a:sym typeface="Calibri"/>
            </a:endParaRPr>
          </a:p>
        </p:txBody>
      </p:sp>
      <p:sp>
        <p:nvSpPr>
          <p:cNvPr id="139" name="Google Shape;139;p4"/>
          <p:cNvSpPr/>
          <p:nvPr/>
        </p:nvSpPr>
        <p:spPr>
          <a:xfrm>
            <a:off x="777255" y="384050"/>
            <a:ext cx="9894000" cy="493800"/>
          </a:xfrm>
          <a:prstGeom prst="rect">
            <a:avLst/>
          </a:prstGeom>
          <a:noFill/>
          <a:ln>
            <a:noFill/>
          </a:ln>
        </p:spPr>
        <p:txBody>
          <a:bodyPr anchorCtr="0" anchor="ctr" bIns="250" lIns="250" spcFirstLastPara="1" rIns="250" wrap="square" tIns="250">
            <a:normAutofit/>
          </a:bodyPr>
          <a:lstStyle/>
          <a:p>
            <a:pPr indent="0" lvl="0" marL="0" marR="0" rtl="0" algn="l">
              <a:lnSpc>
                <a:spcPct val="90000"/>
              </a:lnSpc>
              <a:spcBef>
                <a:spcPts val="0"/>
              </a:spcBef>
              <a:spcAft>
                <a:spcPts val="0"/>
              </a:spcAft>
              <a:buClr>
                <a:srgbClr val="1F2933"/>
              </a:buClr>
              <a:buSzPts val="2635"/>
              <a:buFont typeface="Play"/>
              <a:buNone/>
            </a:pPr>
            <a:r>
              <a:rPr b="1" lang="el-GR" sz="2635">
                <a:solidFill>
                  <a:srgbClr val="1F2933"/>
                </a:solidFill>
                <a:latin typeface="Play"/>
                <a:ea typeface="Play"/>
                <a:cs typeface="Play"/>
                <a:sym typeface="Play"/>
              </a:rPr>
              <a:t>Οι προστατευτικές σχέσεις έχουν ορατά συστατικά</a:t>
            </a:r>
            <a:endParaRPr sz="2635">
              <a:solidFill>
                <a:schemeClr val="dk1"/>
              </a:solidFill>
              <a:latin typeface="Calibri"/>
              <a:ea typeface="Calibri"/>
              <a:cs typeface="Calibri"/>
              <a:sym typeface="Calibri"/>
            </a:endParaRPr>
          </a:p>
        </p:txBody>
      </p:sp>
      <p:sp>
        <p:nvSpPr>
          <p:cNvPr id="140" name="Google Shape;140;p4"/>
          <p:cNvSpPr/>
          <p:nvPr/>
        </p:nvSpPr>
        <p:spPr>
          <a:xfrm>
            <a:off x="777240" y="950976"/>
            <a:ext cx="5806440" cy="237744"/>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Οι αθλητές πρέπει να μαθαίνουν πώς μοιάζει η καλή πρακτική.</a:t>
            </a:r>
            <a:endParaRPr sz="1280">
              <a:solidFill>
                <a:schemeClr val="dk1"/>
              </a:solidFill>
              <a:latin typeface="Calibri"/>
              <a:ea typeface="Calibri"/>
              <a:cs typeface="Calibri"/>
              <a:sym typeface="Calibri"/>
            </a:endParaRPr>
          </a:p>
        </p:txBody>
      </p:sp>
      <p:sp>
        <p:nvSpPr>
          <p:cNvPr id="141" name="Google Shape;141;p4"/>
          <p:cNvSpPr/>
          <p:nvPr/>
        </p:nvSpPr>
        <p:spPr>
          <a:xfrm>
            <a:off x="5623560" y="1261872"/>
            <a:ext cx="16916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2000"/>
              <a:buFont typeface="Calibri"/>
              <a:buNone/>
            </a:pPr>
            <a:r>
              <a:rPr b="1" lang="el-GR" sz="2000">
                <a:solidFill>
                  <a:srgbClr val="0F5D64"/>
                </a:solidFill>
                <a:latin typeface="Calibri"/>
                <a:ea typeface="Calibri"/>
                <a:cs typeface="Calibri"/>
                <a:sym typeface="Calibri"/>
              </a:rPr>
              <a:t>Σεβασμός</a:t>
            </a:r>
            <a:endParaRPr sz="2000">
              <a:solidFill>
                <a:schemeClr val="dk1"/>
              </a:solidFill>
              <a:latin typeface="Calibri"/>
              <a:ea typeface="Calibri"/>
              <a:cs typeface="Calibri"/>
              <a:sym typeface="Calibri"/>
            </a:endParaRPr>
          </a:p>
        </p:txBody>
      </p:sp>
      <p:sp>
        <p:nvSpPr>
          <p:cNvPr id="142" name="Google Shape;142;p4"/>
          <p:cNvSpPr/>
          <p:nvPr/>
        </p:nvSpPr>
        <p:spPr>
          <a:xfrm>
            <a:off x="7452360" y="1280160"/>
            <a:ext cx="3749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3"/>
              </a:buClr>
              <a:buSzPts val="1650"/>
              <a:buFont typeface="Calibri"/>
              <a:buNone/>
            </a:pPr>
            <a:r>
              <a:rPr lang="el-GR" sz="1650">
                <a:solidFill>
                  <a:srgbClr val="1F2933"/>
                </a:solidFill>
                <a:latin typeface="Calibri"/>
                <a:ea typeface="Calibri"/>
                <a:cs typeface="Calibri"/>
                <a:sym typeface="Calibri"/>
              </a:rPr>
              <a:t>μιλάμε και ενεργούμε με αξιοπρέπεια</a:t>
            </a:r>
            <a:endParaRPr sz="1650">
              <a:solidFill>
                <a:schemeClr val="dk1"/>
              </a:solidFill>
              <a:latin typeface="Calibri"/>
              <a:ea typeface="Calibri"/>
              <a:cs typeface="Calibri"/>
              <a:sym typeface="Calibri"/>
            </a:endParaRPr>
          </a:p>
        </p:txBody>
      </p:sp>
      <p:cxnSp>
        <p:nvCxnSpPr>
          <p:cNvPr id="143" name="Google Shape;143;p4"/>
          <p:cNvCxnSpPr/>
          <p:nvPr/>
        </p:nvCxnSpPr>
        <p:spPr>
          <a:xfrm>
            <a:off x="5623560" y="1719072"/>
            <a:ext cx="5212080" cy="0"/>
          </a:xfrm>
          <a:prstGeom prst="straightConnector1">
            <a:avLst/>
          </a:prstGeom>
          <a:noFill/>
          <a:ln cap="flat" cmpd="sng" w="12700">
            <a:solidFill>
              <a:srgbClr val="EEDFCB"/>
            </a:solidFill>
            <a:prstDash val="solid"/>
            <a:round/>
            <a:headEnd len="sm" w="sm" type="none"/>
            <a:tailEnd len="sm" w="sm" type="none"/>
          </a:ln>
        </p:spPr>
      </p:cxnSp>
      <p:sp>
        <p:nvSpPr>
          <p:cNvPr id="144" name="Google Shape;144;p4"/>
          <p:cNvSpPr/>
          <p:nvPr/>
        </p:nvSpPr>
        <p:spPr>
          <a:xfrm>
            <a:off x="5623560" y="2066544"/>
            <a:ext cx="16916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2000"/>
              <a:buFont typeface="Calibri"/>
              <a:buNone/>
            </a:pPr>
            <a:r>
              <a:rPr b="1" lang="el-GR" sz="2000">
                <a:solidFill>
                  <a:srgbClr val="0F5D64"/>
                </a:solidFill>
                <a:latin typeface="Calibri"/>
                <a:ea typeface="Calibri"/>
                <a:cs typeface="Calibri"/>
                <a:sym typeface="Calibri"/>
              </a:rPr>
              <a:t>Ισότητα</a:t>
            </a:r>
            <a:endParaRPr sz="2000">
              <a:solidFill>
                <a:schemeClr val="dk1"/>
              </a:solidFill>
              <a:latin typeface="Calibri"/>
              <a:ea typeface="Calibri"/>
              <a:cs typeface="Calibri"/>
              <a:sym typeface="Calibri"/>
            </a:endParaRPr>
          </a:p>
        </p:txBody>
      </p:sp>
      <p:sp>
        <p:nvSpPr>
          <p:cNvPr id="145" name="Google Shape;145;p4"/>
          <p:cNvSpPr/>
          <p:nvPr/>
        </p:nvSpPr>
        <p:spPr>
          <a:xfrm>
            <a:off x="7452360" y="2084832"/>
            <a:ext cx="3749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3"/>
              </a:buClr>
              <a:buSzPts val="1650"/>
              <a:buFont typeface="Calibri"/>
              <a:buNone/>
            </a:pPr>
            <a:r>
              <a:rPr lang="el-GR" sz="1650">
                <a:solidFill>
                  <a:srgbClr val="1F2933"/>
                </a:solidFill>
                <a:latin typeface="Calibri"/>
                <a:ea typeface="Calibri"/>
                <a:cs typeface="Calibri"/>
                <a:sym typeface="Calibri"/>
              </a:rPr>
              <a:t>κανένας ρόλος, φύλο ή θέση δεν δικαιολογεί την έλλειψη σεβασμού</a:t>
            </a:r>
            <a:endParaRPr sz="1650">
              <a:solidFill>
                <a:schemeClr val="dk1"/>
              </a:solidFill>
              <a:latin typeface="Calibri"/>
              <a:ea typeface="Calibri"/>
              <a:cs typeface="Calibri"/>
              <a:sym typeface="Calibri"/>
            </a:endParaRPr>
          </a:p>
        </p:txBody>
      </p:sp>
      <p:cxnSp>
        <p:nvCxnSpPr>
          <p:cNvPr id="146" name="Google Shape;146;p4"/>
          <p:cNvCxnSpPr/>
          <p:nvPr/>
        </p:nvCxnSpPr>
        <p:spPr>
          <a:xfrm>
            <a:off x="5623560" y="2523744"/>
            <a:ext cx="5212080" cy="0"/>
          </a:xfrm>
          <a:prstGeom prst="straightConnector1">
            <a:avLst/>
          </a:prstGeom>
          <a:noFill/>
          <a:ln cap="flat" cmpd="sng" w="12700">
            <a:solidFill>
              <a:srgbClr val="EEDFCB"/>
            </a:solidFill>
            <a:prstDash val="solid"/>
            <a:round/>
            <a:headEnd len="sm" w="sm" type="none"/>
            <a:tailEnd len="sm" w="sm" type="none"/>
          </a:ln>
        </p:spPr>
      </p:cxnSp>
      <p:sp>
        <p:nvSpPr>
          <p:cNvPr id="147" name="Google Shape;147;p4"/>
          <p:cNvSpPr/>
          <p:nvPr/>
        </p:nvSpPr>
        <p:spPr>
          <a:xfrm>
            <a:off x="5623560" y="2871216"/>
            <a:ext cx="16916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2000"/>
              <a:buFont typeface="Calibri"/>
              <a:buNone/>
            </a:pPr>
            <a:r>
              <a:rPr b="1" lang="el-GR" sz="2000">
                <a:solidFill>
                  <a:srgbClr val="0F5D64"/>
                </a:solidFill>
                <a:latin typeface="Calibri"/>
                <a:ea typeface="Calibri"/>
                <a:cs typeface="Calibri"/>
                <a:sym typeface="Calibri"/>
              </a:rPr>
              <a:t>Αυτονομία</a:t>
            </a:r>
            <a:endParaRPr sz="2000">
              <a:solidFill>
                <a:schemeClr val="dk1"/>
              </a:solidFill>
              <a:latin typeface="Calibri"/>
              <a:ea typeface="Calibri"/>
              <a:cs typeface="Calibri"/>
              <a:sym typeface="Calibri"/>
            </a:endParaRPr>
          </a:p>
        </p:txBody>
      </p:sp>
      <p:sp>
        <p:nvSpPr>
          <p:cNvPr id="148" name="Google Shape;148;p4"/>
          <p:cNvSpPr/>
          <p:nvPr/>
        </p:nvSpPr>
        <p:spPr>
          <a:xfrm>
            <a:off x="7452360" y="2889504"/>
            <a:ext cx="3749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3"/>
              </a:buClr>
              <a:buSzPts val="1650"/>
              <a:buFont typeface="Calibri"/>
              <a:buNone/>
            </a:pPr>
            <a:r>
              <a:rPr lang="el-GR" sz="1650">
                <a:solidFill>
                  <a:srgbClr val="1F2933"/>
                </a:solidFill>
                <a:latin typeface="Calibri"/>
                <a:ea typeface="Calibri"/>
                <a:cs typeface="Calibri"/>
                <a:sym typeface="Calibri"/>
              </a:rPr>
              <a:t>οι αθλητές μπορούν να εκφράζουν προτιμήσεις και όρια</a:t>
            </a:r>
            <a:endParaRPr sz="1650">
              <a:solidFill>
                <a:schemeClr val="dk1"/>
              </a:solidFill>
              <a:latin typeface="Calibri"/>
              <a:ea typeface="Calibri"/>
              <a:cs typeface="Calibri"/>
              <a:sym typeface="Calibri"/>
            </a:endParaRPr>
          </a:p>
        </p:txBody>
      </p:sp>
      <p:cxnSp>
        <p:nvCxnSpPr>
          <p:cNvPr id="149" name="Google Shape;149;p4"/>
          <p:cNvCxnSpPr/>
          <p:nvPr/>
        </p:nvCxnSpPr>
        <p:spPr>
          <a:xfrm>
            <a:off x="5623560" y="3328416"/>
            <a:ext cx="5212080" cy="0"/>
          </a:xfrm>
          <a:prstGeom prst="straightConnector1">
            <a:avLst/>
          </a:prstGeom>
          <a:noFill/>
          <a:ln cap="flat" cmpd="sng" w="12700">
            <a:solidFill>
              <a:srgbClr val="EEDFCB"/>
            </a:solidFill>
            <a:prstDash val="solid"/>
            <a:round/>
            <a:headEnd len="sm" w="sm" type="none"/>
            <a:tailEnd len="sm" w="sm" type="none"/>
          </a:ln>
        </p:spPr>
      </p:cxnSp>
      <p:sp>
        <p:nvSpPr>
          <p:cNvPr id="150" name="Google Shape;150;p4"/>
          <p:cNvSpPr/>
          <p:nvPr/>
        </p:nvSpPr>
        <p:spPr>
          <a:xfrm>
            <a:off x="5623560" y="3675888"/>
            <a:ext cx="16916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2000"/>
              <a:buFont typeface="Calibri"/>
              <a:buNone/>
            </a:pPr>
            <a:r>
              <a:rPr b="1" lang="el-GR" sz="2000">
                <a:solidFill>
                  <a:srgbClr val="0F5D64"/>
                </a:solidFill>
                <a:latin typeface="Calibri"/>
                <a:ea typeface="Calibri"/>
                <a:cs typeface="Calibri"/>
                <a:sym typeface="Calibri"/>
              </a:rPr>
              <a:t>Εμπιστοσύνη</a:t>
            </a:r>
            <a:endParaRPr sz="2000">
              <a:solidFill>
                <a:schemeClr val="dk1"/>
              </a:solidFill>
              <a:latin typeface="Calibri"/>
              <a:ea typeface="Calibri"/>
              <a:cs typeface="Calibri"/>
              <a:sym typeface="Calibri"/>
            </a:endParaRPr>
          </a:p>
        </p:txBody>
      </p:sp>
      <p:sp>
        <p:nvSpPr>
          <p:cNvPr id="151" name="Google Shape;151;p4"/>
          <p:cNvSpPr/>
          <p:nvPr/>
        </p:nvSpPr>
        <p:spPr>
          <a:xfrm>
            <a:off x="7452360" y="3694176"/>
            <a:ext cx="3749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3"/>
              </a:buClr>
              <a:buSzPts val="1650"/>
              <a:buFont typeface="Calibri"/>
              <a:buNone/>
            </a:pPr>
            <a:r>
              <a:rPr lang="el-GR" sz="1650">
                <a:solidFill>
                  <a:srgbClr val="1F2933"/>
                </a:solidFill>
                <a:latin typeface="Calibri"/>
                <a:ea typeface="Calibri"/>
                <a:cs typeface="Calibri"/>
                <a:sym typeface="Calibri"/>
              </a:rPr>
              <a:t>οι αποφάσεις και οι αλληλεπιδράσεις είναι διαφανείς</a:t>
            </a:r>
            <a:endParaRPr sz="1650">
              <a:solidFill>
                <a:schemeClr val="dk1"/>
              </a:solidFill>
              <a:latin typeface="Calibri"/>
              <a:ea typeface="Calibri"/>
              <a:cs typeface="Calibri"/>
              <a:sym typeface="Calibri"/>
            </a:endParaRPr>
          </a:p>
        </p:txBody>
      </p:sp>
      <p:cxnSp>
        <p:nvCxnSpPr>
          <p:cNvPr id="152" name="Google Shape;152;p4"/>
          <p:cNvCxnSpPr/>
          <p:nvPr/>
        </p:nvCxnSpPr>
        <p:spPr>
          <a:xfrm>
            <a:off x="5623560" y="4133088"/>
            <a:ext cx="5212080" cy="0"/>
          </a:xfrm>
          <a:prstGeom prst="straightConnector1">
            <a:avLst/>
          </a:prstGeom>
          <a:noFill/>
          <a:ln cap="flat" cmpd="sng" w="12700">
            <a:solidFill>
              <a:srgbClr val="EEDFCB"/>
            </a:solidFill>
            <a:prstDash val="solid"/>
            <a:round/>
            <a:headEnd len="sm" w="sm" type="none"/>
            <a:tailEnd len="sm" w="sm" type="none"/>
          </a:ln>
        </p:spPr>
      </p:cxnSp>
      <p:sp>
        <p:nvSpPr>
          <p:cNvPr id="153" name="Google Shape;153;p4"/>
          <p:cNvSpPr/>
          <p:nvPr/>
        </p:nvSpPr>
        <p:spPr>
          <a:xfrm>
            <a:off x="5623560" y="4480560"/>
            <a:ext cx="16916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2000"/>
              <a:buFont typeface="Calibri"/>
              <a:buNone/>
            </a:pPr>
            <a:r>
              <a:rPr b="1" lang="el-GR" sz="2000">
                <a:solidFill>
                  <a:srgbClr val="0F5D64"/>
                </a:solidFill>
                <a:latin typeface="Calibri"/>
                <a:ea typeface="Calibri"/>
                <a:cs typeface="Calibri"/>
                <a:sym typeface="Calibri"/>
              </a:rPr>
              <a:t>Όρια</a:t>
            </a:r>
            <a:endParaRPr sz="2000">
              <a:solidFill>
                <a:schemeClr val="dk1"/>
              </a:solidFill>
              <a:latin typeface="Calibri"/>
              <a:ea typeface="Calibri"/>
              <a:cs typeface="Calibri"/>
              <a:sym typeface="Calibri"/>
            </a:endParaRPr>
          </a:p>
        </p:txBody>
      </p:sp>
      <p:sp>
        <p:nvSpPr>
          <p:cNvPr id="154" name="Google Shape;154;p4"/>
          <p:cNvSpPr/>
          <p:nvPr/>
        </p:nvSpPr>
        <p:spPr>
          <a:xfrm>
            <a:off x="7452360" y="4498848"/>
            <a:ext cx="3749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3"/>
              </a:buClr>
              <a:buSzPts val="1650"/>
              <a:buFont typeface="Calibri"/>
              <a:buNone/>
            </a:pPr>
            <a:r>
              <a:rPr lang="el-GR" sz="1650">
                <a:solidFill>
                  <a:srgbClr val="1F2933"/>
                </a:solidFill>
                <a:latin typeface="Calibri"/>
                <a:ea typeface="Calibri"/>
                <a:cs typeface="Calibri"/>
                <a:sym typeface="Calibri"/>
              </a:rPr>
              <a:t>οι ρόλοι παραμένουν σαφείς και ασφαλείς</a:t>
            </a:r>
            <a:endParaRPr sz="1650">
              <a:solidFill>
                <a:schemeClr val="dk1"/>
              </a:solidFill>
              <a:latin typeface="Calibri"/>
              <a:ea typeface="Calibri"/>
              <a:cs typeface="Calibri"/>
              <a:sym typeface="Calibri"/>
            </a:endParaRPr>
          </a:p>
        </p:txBody>
      </p:sp>
      <p:cxnSp>
        <p:nvCxnSpPr>
          <p:cNvPr id="155" name="Google Shape;155;p4"/>
          <p:cNvCxnSpPr/>
          <p:nvPr/>
        </p:nvCxnSpPr>
        <p:spPr>
          <a:xfrm>
            <a:off x="5623560" y="4937760"/>
            <a:ext cx="5212080" cy="0"/>
          </a:xfrm>
          <a:prstGeom prst="straightConnector1">
            <a:avLst/>
          </a:prstGeom>
          <a:noFill/>
          <a:ln cap="flat" cmpd="sng" w="12700">
            <a:solidFill>
              <a:srgbClr val="EEDFCB"/>
            </a:solidFill>
            <a:prstDash val="solid"/>
            <a:round/>
            <a:headEnd len="sm" w="sm" type="none"/>
            <a:tailEnd len="sm" w="sm" type="none"/>
          </a:ln>
        </p:spPr>
      </p:cxnSp>
      <p:sp>
        <p:nvSpPr>
          <p:cNvPr id="156" name="Google Shape;156;p4"/>
          <p:cNvSpPr/>
          <p:nvPr/>
        </p:nvSpPr>
        <p:spPr>
          <a:xfrm>
            <a:off x="5623560" y="5577840"/>
            <a:ext cx="5440680" cy="530352"/>
          </a:xfrm>
          <a:prstGeom prst="roundRect">
            <a:avLst>
              <a:gd fmla="val 13793" name="adj"/>
            </a:avLst>
          </a:prstGeom>
          <a:solidFill>
            <a:srgbClr val="B76455"/>
          </a:solidFill>
          <a:ln cap="flat" cmpd="sng" w="12700">
            <a:solidFill>
              <a:srgbClr val="B7645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 name="Google Shape;157;p4"/>
          <p:cNvSpPr/>
          <p:nvPr/>
        </p:nvSpPr>
        <p:spPr>
          <a:xfrm>
            <a:off x="5824728" y="5696712"/>
            <a:ext cx="5038344" cy="329184"/>
          </a:xfrm>
          <a:prstGeom prst="rect">
            <a:avLst/>
          </a:prstGeom>
          <a:noFill/>
          <a:ln>
            <a:noFill/>
          </a:ln>
        </p:spPr>
        <p:txBody>
          <a:bodyPr anchorCtr="0" anchor="ctr" bIns="250" lIns="250" spcFirstLastPara="1" rIns="250" wrap="square" tIns="250">
            <a:normAutofit/>
          </a:bodyPr>
          <a:lstStyle/>
          <a:p>
            <a:pPr indent="0" lvl="0" marL="0" marR="0" rtl="0" algn="ctr">
              <a:lnSpc>
                <a:spcPct val="80000"/>
              </a:lnSpc>
              <a:spcBef>
                <a:spcPts val="0"/>
              </a:spcBef>
              <a:spcAft>
                <a:spcPts val="0"/>
              </a:spcAft>
              <a:buClr>
                <a:srgbClr val="FFFFFF"/>
              </a:buClr>
              <a:buSzPts val="1317"/>
              <a:buFont typeface="Calibri"/>
              <a:buNone/>
            </a:pPr>
            <a:r>
              <a:rPr b="1" lang="el-GR" sz="1318">
                <a:solidFill>
                  <a:srgbClr val="FFFFFF"/>
                </a:solidFill>
                <a:latin typeface="Calibri"/>
                <a:ea typeface="Calibri"/>
                <a:cs typeface="Calibri"/>
                <a:sym typeface="Calibri"/>
              </a:rPr>
              <a:t>Η απόδοση δεν δικαιολογεί ποτέ την ταπείνωση, τον εκφοβισμό ή τον υπερβολικό έλεγχο.</a:t>
            </a:r>
            <a:endParaRPr sz="1318">
              <a:solidFill>
                <a:schemeClr val="dk1"/>
              </a:solidFill>
              <a:latin typeface="Calibri"/>
              <a:ea typeface="Calibri"/>
              <a:cs typeface="Calibri"/>
              <a:sym typeface="Calibri"/>
            </a:endParaRPr>
          </a:p>
        </p:txBody>
      </p:sp>
      <p:pic>
        <p:nvPicPr>
          <p:cNvPr descr="Δημιουργημένη εικόνα" id="158" name="Google Shape;158;p4"/>
          <p:cNvPicPr preferRelativeResize="0"/>
          <p:nvPr/>
        </p:nvPicPr>
        <p:blipFill rotWithShape="1">
          <a:blip r:embed="rId3">
            <a:alphaModFix/>
          </a:blip>
          <a:srcRect b="0" l="0" r="0" t="0"/>
          <a:stretch/>
        </p:blipFill>
        <p:spPr>
          <a:xfrm>
            <a:off x="274320" y="1434873"/>
            <a:ext cx="5212080" cy="4143177"/>
          </a:xfrm>
          <a:prstGeom prst="rect">
            <a:avLst/>
          </a:prstGeom>
          <a:noFill/>
          <a:ln>
            <a:noFill/>
          </a:ln>
        </p:spPr>
      </p:pic>
      <p:pic>
        <p:nvPicPr>
          <p:cNvPr id="159" name="Google Shape;159;p4"/>
          <p:cNvPicPr preferRelativeResize="0"/>
          <p:nvPr/>
        </p:nvPicPr>
        <p:blipFill rotWithShape="1">
          <a:blip r:embed="rId4">
            <a:alphaModFix/>
          </a:blip>
          <a:srcRect b="0" l="0" r="0" t="0"/>
          <a:stretch/>
        </p:blipFill>
        <p:spPr>
          <a:xfrm>
            <a:off x="-71022" y="6187410"/>
            <a:ext cx="12192000" cy="701040"/>
          </a:xfrm>
          <a:prstGeom prst="rect">
            <a:avLst/>
          </a:prstGeom>
          <a:noFill/>
          <a:ln>
            <a:noFill/>
          </a:ln>
        </p:spPr>
      </p:pic>
      <p:sp>
        <p:nvSpPr>
          <p:cNvPr id="160" name="Google Shape;160;p4"/>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5"/>
          <p:cNvSpPr/>
          <p:nvPr/>
        </p:nvSpPr>
        <p:spPr>
          <a:xfrm>
            <a:off x="502920" y="6601968"/>
            <a:ext cx="7315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50"/>
              <a:buFont typeface="Arial"/>
              <a:buNone/>
            </a:pPr>
            <a:r>
              <a:rPr lang="el-GR" sz="850">
                <a:solidFill>
                  <a:srgbClr val="FFFFFF"/>
                </a:solidFill>
                <a:latin typeface="Arial"/>
                <a:ea typeface="Arial"/>
                <a:cs typeface="Arial"/>
                <a:sym typeface="Arial"/>
              </a:rPr>
              <a:t>2. Υγιείς και σεβαστικές σχέσεις</a:t>
            </a:r>
            <a:endParaRPr sz="850">
              <a:solidFill>
                <a:schemeClr val="dk1"/>
              </a:solidFill>
              <a:latin typeface="Calibri"/>
              <a:ea typeface="Calibri"/>
              <a:cs typeface="Calibri"/>
              <a:sym typeface="Calibri"/>
            </a:endParaRPr>
          </a:p>
        </p:txBody>
      </p:sp>
      <p:sp>
        <p:nvSpPr>
          <p:cNvPr id="167" name="Google Shape;167;p5"/>
          <p:cNvSpPr/>
          <p:nvPr/>
        </p:nvSpPr>
        <p:spPr>
          <a:xfrm>
            <a:off x="781796" y="374902"/>
            <a:ext cx="9141000" cy="320100"/>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1F2933"/>
              </a:buClr>
              <a:buSzPts val="3100"/>
              <a:buFont typeface="Play"/>
              <a:buNone/>
            </a:pPr>
            <a:r>
              <a:rPr b="1" lang="el-GR" sz="3100">
                <a:solidFill>
                  <a:srgbClr val="1F2933"/>
                </a:solidFill>
                <a:latin typeface="Play"/>
                <a:ea typeface="Play"/>
                <a:cs typeface="Play"/>
                <a:sym typeface="Play"/>
              </a:rPr>
              <a:t>Χρησιμοποίησε την εξουσία υπεύθυνα</a:t>
            </a:r>
            <a:endParaRPr sz="3100">
              <a:solidFill>
                <a:schemeClr val="dk1"/>
              </a:solidFill>
              <a:latin typeface="Calibri"/>
              <a:ea typeface="Calibri"/>
              <a:cs typeface="Calibri"/>
              <a:sym typeface="Calibri"/>
            </a:endParaRPr>
          </a:p>
        </p:txBody>
      </p:sp>
      <p:sp>
        <p:nvSpPr>
          <p:cNvPr id="168" name="Google Shape;168;p5"/>
          <p:cNvSpPr/>
          <p:nvPr/>
        </p:nvSpPr>
        <p:spPr>
          <a:xfrm>
            <a:off x="818388" y="950976"/>
            <a:ext cx="5806440" cy="237744"/>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Η εξουσία στον αθλητισμό πρέπει να στηρίζει την αυτονομία του αθλητή — όχι να αυξάνει τον προσωπικό έλεγχο.</a:t>
            </a:r>
            <a:endParaRPr sz="1280">
              <a:solidFill>
                <a:schemeClr val="dk1"/>
              </a:solidFill>
              <a:latin typeface="Calibri"/>
              <a:ea typeface="Calibri"/>
              <a:cs typeface="Calibri"/>
              <a:sym typeface="Calibri"/>
            </a:endParaRPr>
          </a:p>
        </p:txBody>
      </p:sp>
      <p:sp>
        <p:nvSpPr>
          <p:cNvPr id="169" name="Google Shape;169;p5"/>
          <p:cNvSpPr/>
          <p:nvPr/>
        </p:nvSpPr>
        <p:spPr>
          <a:xfrm>
            <a:off x="731520" y="1353312"/>
            <a:ext cx="2331720" cy="2194560"/>
          </a:xfrm>
          <a:prstGeom prst="roundRect">
            <a:avLst>
              <a:gd fmla="val 3333"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p5"/>
          <p:cNvSpPr/>
          <p:nvPr/>
        </p:nvSpPr>
        <p:spPr>
          <a:xfrm>
            <a:off x="932688" y="1673352"/>
            <a:ext cx="192024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5D64"/>
              </a:buClr>
              <a:buSzPts val="2200"/>
              <a:buFont typeface="Calibri"/>
              <a:buNone/>
            </a:pPr>
            <a:r>
              <a:rPr b="1" lang="el-GR" sz="2200">
                <a:solidFill>
                  <a:srgbClr val="0F5D64"/>
                </a:solidFill>
                <a:latin typeface="Calibri"/>
                <a:ea typeface="Calibri"/>
                <a:cs typeface="Calibri"/>
                <a:sym typeface="Calibri"/>
              </a:rPr>
              <a:t>Εξήγησε</a:t>
            </a:r>
            <a:endParaRPr sz="2200">
              <a:solidFill>
                <a:schemeClr val="dk1"/>
              </a:solidFill>
              <a:latin typeface="Calibri"/>
              <a:ea typeface="Calibri"/>
              <a:cs typeface="Calibri"/>
              <a:sym typeface="Calibri"/>
            </a:endParaRPr>
          </a:p>
        </p:txBody>
      </p:sp>
      <p:sp>
        <p:nvSpPr>
          <p:cNvPr id="171" name="Google Shape;171;p5"/>
          <p:cNvSpPr/>
          <p:nvPr/>
        </p:nvSpPr>
        <p:spPr>
          <a:xfrm>
            <a:off x="987552" y="2240280"/>
            <a:ext cx="1783080" cy="713232"/>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1F2933"/>
              </a:buClr>
              <a:buSzPts val="1520"/>
              <a:buFont typeface="Calibri"/>
              <a:buNone/>
            </a:pPr>
            <a:r>
              <a:rPr lang="el-GR" sz="1520">
                <a:solidFill>
                  <a:srgbClr val="1F2933"/>
                </a:solidFill>
                <a:latin typeface="Calibri"/>
                <a:ea typeface="Calibri"/>
                <a:cs typeface="Calibri"/>
                <a:sym typeface="Calibri"/>
              </a:rPr>
              <a:t>αποφάσεις που επηρεάζουν τους αθλητές</a:t>
            </a:r>
            <a:endParaRPr sz="1520">
              <a:solidFill>
                <a:schemeClr val="dk1"/>
              </a:solidFill>
              <a:latin typeface="Calibri"/>
              <a:ea typeface="Calibri"/>
              <a:cs typeface="Calibri"/>
              <a:sym typeface="Calibri"/>
            </a:endParaRPr>
          </a:p>
        </p:txBody>
      </p:sp>
      <p:sp>
        <p:nvSpPr>
          <p:cNvPr id="172" name="Google Shape;172;p5"/>
          <p:cNvSpPr/>
          <p:nvPr/>
        </p:nvSpPr>
        <p:spPr>
          <a:xfrm>
            <a:off x="3520440" y="1353312"/>
            <a:ext cx="2331720" cy="2194560"/>
          </a:xfrm>
          <a:prstGeom prst="roundRect">
            <a:avLst>
              <a:gd fmla="val 3333" name="adj"/>
            </a:avLst>
          </a:prstGeom>
          <a:solidFill>
            <a:srgbClr val="F3E7D6"/>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 name="Google Shape;173;p5"/>
          <p:cNvSpPr/>
          <p:nvPr/>
        </p:nvSpPr>
        <p:spPr>
          <a:xfrm>
            <a:off x="3721608" y="1673352"/>
            <a:ext cx="192024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5D64"/>
              </a:buClr>
              <a:buSzPts val="2200"/>
              <a:buFont typeface="Calibri"/>
              <a:buNone/>
            </a:pPr>
            <a:r>
              <a:rPr b="1" lang="el-GR" sz="2200">
                <a:solidFill>
                  <a:srgbClr val="0F5D64"/>
                </a:solidFill>
                <a:latin typeface="Calibri"/>
                <a:ea typeface="Calibri"/>
                <a:cs typeface="Calibri"/>
                <a:sym typeface="Calibri"/>
              </a:rPr>
              <a:t>Προσκάλεσε</a:t>
            </a:r>
            <a:endParaRPr sz="2200">
              <a:solidFill>
                <a:schemeClr val="dk1"/>
              </a:solidFill>
              <a:latin typeface="Calibri"/>
              <a:ea typeface="Calibri"/>
              <a:cs typeface="Calibri"/>
              <a:sym typeface="Calibri"/>
            </a:endParaRPr>
          </a:p>
        </p:txBody>
      </p:sp>
      <p:sp>
        <p:nvSpPr>
          <p:cNvPr id="174" name="Google Shape;174;p5"/>
          <p:cNvSpPr/>
          <p:nvPr/>
        </p:nvSpPr>
        <p:spPr>
          <a:xfrm>
            <a:off x="3776472" y="2240280"/>
            <a:ext cx="1783080" cy="713232"/>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1F2933"/>
              </a:buClr>
              <a:buSzPts val="1520"/>
              <a:buFont typeface="Calibri"/>
              <a:buNone/>
            </a:pPr>
            <a:r>
              <a:rPr lang="el-GR" sz="1520">
                <a:solidFill>
                  <a:srgbClr val="1F2933"/>
                </a:solidFill>
                <a:latin typeface="Calibri"/>
                <a:ea typeface="Calibri"/>
                <a:cs typeface="Calibri"/>
                <a:sym typeface="Calibri"/>
              </a:rPr>
              <a:t>ερωτήσεις και προτιμήσεις</a:t>
            </a:r>
            <a:endParaRPr sz="1520">
              <a:solidFill>
                <a:schemeClr val="dk1"/>
              </a:solidFill>
              <a:latin typeface="Calibri"/>
              <a:ea typeface="Calibri"/>
              <a:cs typeface="Calibri"/>
              <a:sym typeface="Calibri"/>
            </a:endParaRPr>
          </a:p>
        </p:txBody>
      </p:sp>
      <p:sp>
        <p:nvSpPr>
          <p:cNvPr id="175" name="Google Shape;175;p5"/>
          <p:cNvSpPr/>
          <p:nvPr/>
        </p:nvSpPr>
        <p:spPr>
          <a:xfrm>
            <a:off x="6309360" y="1353312"/>
            <a:ext cx="2331720" cy="2194560"/>
          </a:xfrm>
          <a:prstGeom prst="roundRect">
            <a:avLst>
              <a:gd fmla="val 3333"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5"/>
          <p:cNvSpPr/>
          <p:nvPr/>
        </p:nvSpPr>
        <p:spPr>
          <a:xfrm>
            <a:off x="6510528" y="1673352"/>
            <a:ext cx="192024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5D64"/>
              </a:buClr>
              <a:buSzPts val="2200"/>
              <a:buFont typeface="Calibri"/>
              <a:buNone/>
            </a:pPr>
            <a:r>
              <a:rPr b="1" lang="el-GR" sz="2200">
                <a:solidFill>
                  <a:srgbClr val="0F5D64"/>
                </a:solidFill>
                <a:latin typeface="Calibri"/>
                <a:ea typeface="Calibri"/>
                <a:cs typeface="Calibri"/>
                <a:sym typeface="Calibri"/>
              </a:rPr>
              <a:t>Απόφυγε</a:t>
            </a:r>
            <a:endParaRPr sz="2200">
              <a:solidFill>
                <a:schemeClr val="dk1"/>
              </a:solidFill>
              <a:latin typeface="Calibri"/>
              <a:ea typeface="Calibri"/>
              <a:cs typeface="Calibri"/>
              <a:sym typeface="Calibri"/>
            </a:endParaRPr>
          </a:p>
        </p:txBody>
      </p:sp>
      <p:sp>
        <p:nvSpPr>
          <p:cNvPr id="177" name="Google Shape;177;p5"/>
          <p:cNvSpPr/>
          <p:nvPr/>
        </p:nvSpPr>
        <p:spPr>
          <a:xfrm>
            <a:off x="6565392" y="2240280"/>
            <a:ext cx="1783080" cy="713232"/>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1F2933"/>
              </a:buClr>
              <a:buSzPts val="1520"/>
              <a:buFont typeface="Calibri"/>
              <a:buNone/>
            </a:pPr>
            <a:r>
              <a:rPr lang="el-GR" sz="1520">
                <a:solidFill>
                  <a:srgbClr val="1F2933"/>
                </a:solidFill>
                <a:latin typeface="Calibri"/>
                <a:ea typeface="Calibri"/>
                <a:cs typeface="Calibri"/>
                <a:sym typeface="Calibri"/>
              </a:rPr>
              <a:t>τη μυστικότητα, την ευνοιοκρατία και την προσωπική επιρροή</a:t>
            </a:r>
            <a:endParaRPr sz="1520">
              <a:solidFill>
                <a:schemeClr val="dk1"/>
              </a:solidFill>
              <a:latin typeface="Calibri"/>
              <a:ea typeface="Calibri"/>
              <a:cs typeface="Calibri"/>
              <a:sym typeface="Calibri"/>
            </a:endParaRPr>
          </a:p>
        </p:txBody>
      </p:sp>
      <p:sp>
        <p:nvSpPr>
          <p:cNvPr id="178" name="Google Shape;178;p5"/>
          <p:cNvSpPr/>
          <p:nvPr/>
        </p:nvSpPr>
        <p:spPr>
          <a:xfrm>
            <a:off x="9098280" y="1353312"/>
            <a:ext cx="2331720" cy="2194560"/>
          </a:xfrm>
          <a:prstGeom prst="roundRect">
            <a:avLst>
              <a:gd fmla="val 3333" name="adj"/>
            </a:avLst>
          </a:prstGeom>
          <a:solidFill>
            <a:srgbClr val="F3E7D6"/>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 name="Google Shape;179;p5"/>
          <p:cNvSpPr/>
          <p:nvPr/>
        </p:nvSpPr>
        <p:spPr>
          <a:xfrm>
            <a:off x="9299448" y="1673352"/>
            <a:ext cx="192024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5D64"/>
              </a:buClr>
              <a:buSzPts val="2200"/>
              <a:buFont typeface="Calibri"/>
              <a:buNone/>
            </a:pPr>
            <a:r>
              <a:rPr b="1" lang="el-GR" sz="2200">
                <a:solidFill>
                  <a:srgbClr val="0F5D64"/>
                </a:solidFill>
                <a:latin typeface="Calibri"/>
                <a:ea typeface="Calibri"/>
                <a:cs typeface="Calibri"/>
                <a:sym typeface="Calibri"/>
              </a:rPr>
              <a:t>Έλεγξε</a:t>
            </a:r>
            <a:endParaRPr sz="2200">
              <a:solidFill>
                <a:schemeClr val="dk1"/>
              </a:solidFill>
              <a:latin typeface="Calibri"/>
              <a:ea typeface="Calibri"/>
              <a:cs typeface="Calibri"/>
              <a:sym typeface="Calibri"/>
            </a:endParaRPr>
          </a:p>
        </p:txBody>
      </p:sp>
      <p:sp>
        <p:nvSpPr>
          <p:cNvPr id="180" name="Google Shape;180;p5"/>
          <p:cNvSpPr/>
          <p:nvPr/>
        </p:nvSpPr>
        <p:spPr>
          <a:xfrm>
            <a:off x="9354312" y="2240280"/>
            <a:ext cx="1783080" cy="713232"/>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1F2933"/>
              </a:buClr>
              <a:buSzPts val="1520"/>
              <a:buFont typeface="Calibri"/>
              <a:buNone/>
            </a:pPr>
            <a:r>
              <a:rPr lang="el-GR" sz="1520">
                <a:solidFill>
                  <a:srgbClr val="1F2933"/>
                </a:solidFill>
                <a:latin typeface="Calibri"/>
                <a:ea typeface="Calibri"/>
                <a:cs typeface="Calibri"/>
                <a:sym typeface="Calibri"/>
              </a:rPr>
              <a:t>αν οι αθλητές μπορούν να θέσουν όρια με ασφάλεια</a:t>
            </a:r>
            <a:endParaRPr sz="1520">
              <a:solidFill>
                <a:schemeClr val="dk1"/>
              </a:solidFill>
              <a:latin typeface="Calibri"/>
              <a:ea typeface="Calibri"/>
              <a:cs typeface="Calibri"/>
              <a:sym typeface="Calibri"/>
            </a:endParaRPr>
          </a:p>
        </p:txBody>
      </p:sp>
      <p:sp>
        <p:nvSpPr>
          <p:cNvPr id="181" name="Google Shape;181;p5"/>
          <p:cNvSpPr/>
          <p:nvPr/>
        </p:nvSpPr>
        <p:spPr>
          <a:xfrm>
            <a:off x="1234440" y="4279392"/>
            <a:ext cx="9692640" cy="777240"/>
          </a:xfrm>
          <a:prstGeom prst="roundRect">
            <a:avLst>
              <a:gd fmla="val 9412" name="adj"/>
            </a:avLst>
          </a:prstGeom>
          <a:solidFill>
            <a:srgbClr val="0F5D64"/>
          </a:solidFill>
          <a:ln cap="flat" cmpd="sng" w="12700">
            <a:solidFill>
              <a:srgbClr val="0F5D6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 name="Google Shape;182;p5"/>
          <p:cNvSpPr/>
          <p:nvPr/>
        </p:nvSpPr>
        <p:spPr>
          <a:xfrm>
            <a:off x="1463040" y="4489704"/>
            <a:ext cx="923544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lang="el-GR" sz="2000">
                <a:solidFill>
                  <a:srgbClr val="FFFFFF"/>
                </a:solidFill>
                <a:latin typeface="Calibri"/>
                <a:ea typeface="Calibri"/>
                <a:cs typeface="Calibri"/>
                <a:sym typeface="Calibri"/>
              </a:rPr>
              <a:t>Πρακτικός κανόνας: Είναι αυτή η αλληλεπίδραση αναγκαία, διαφανής, σεβαστική και αναλογική;</a:t>
            </a:r>
            <a:endParaRPr sz="2000">
              <a:solidFill>
                <a:schemeClr val="dk1"/>
              </a:solidFill>
              <a:latin typeface="Calibri"/>
              <a:ea typeface="Calibri"/>
              <a:cs typeface="Calibri"/>
              <a:sym typeface="Calibri"/>
            </a:endParaRPr>
          </a:p>
        </p:txBody>
      </p:sp>
      <p:sp>
        <p:nvSpPr>
          <p:cNvPr id="183" name="Google Shape;183;p5"/>
          <p:cNvSpPr/>
          <p:nvPr/>
        </p:nvSpPr>
        <p:spPr>
          <a:xfrm>
            <a:off x="1828800" y="5349240"/>
            <a:ext cx="854964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933"/>
              </a:buClr>
              <a:buSzPts val="1650"/>
              <a:buFont typeface="Calibri"/>
              <a:buNone/>
            </a:pPr>
            <a:r>
              <a:rPr lang="el-GR" sz="1650">
                <a:solidFill>
                  <a:srgbClr val="1F2933"/>
                </a:solidFill>
                <a:latin typeface="Calibri"/>
                <a:ea typeface="Calibri"/>
                <a:cs typeface="Calibri"/>
                <a:sym typeface="Calibri"/>
              </a:rPr>
              <a:t>Χρησιμοποίησε αυτόν τον κανόνα για αποφάσεις προπόνησης, σωματική επαφή, ψηφιακά μηνύματα, ταξίδια και ατομικές συνεδρίες.</a:t>
            </a:r>
            <a:endParaRPr sz="1650">
              <a:solidFill>
                <a:schemeClr val="dk1"/>
              </a:solidFill>
              <a:latin typeface="Calibri"/>
              <a:ea typeface="Calibri"/>
              <a:cs typeface="Calibri"/>
              <a:sym typeface="Calibri"/>
            </a:endParaRPr>
          </a:p>
        </p:txBody>
      </p:sp>
      <p:pic>
        <p:nvPicPr>
          <p:cNvPr id="184" name="Google Shape;184;p5"/>
          <p:cNvPicPr preferRelativeResize="0"/>
          <p:nvPr/>
        </p:nvPicPr>
        <p:blipFill rotWithShape="1">
          <a:blip r:embed="rId3">
            <a:alphaModFix/>
          </a:blip>
          <a:srcRect b="0" l="0" r="0" t="0"/>
          <a:stretch/>
        </p:blipFill>
        <p:spPr>
          <a:xfrm>
            <a:off x="-88777" y="6159179"/>
            <a:ext cx="12192000" cy="701040"/>
          </a:xfrm>
          <a:prstGeom prst="rect">
            <a:avLst/>
          </a:prstGeom>
          <a:noFill/>
          <a:ln>
            <a:noFill/>
          </a:ln>
        </p:spPr>
      </p:pic>
      <p:sp>
        <p:nvSpPr>
          <p:cNvPr id="185" name="Google Shape;185;p5"/>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6"/>
          <p:cNvSpPr/>
          <p:nvPr/>
        </p:nvSpPr>
        <p:spPr>
          <a:xfrm>
            <a:off x="502920" y="6601968"/>
            <a:ext cx="7315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50"/>
              <a:buFont typeface="Arial"/>
              <a:buNone/>
            </a:pPr>
            <a:r>
              <a:rPr lang="el-GR" sz="850">
                <a:solidFill>
                  <a:srgbClr val="FFFFFF"/>
                </a:solidFill>
                <a:latin typeface="Arial"/>
                <a:ea typeface="Arial"/>
                <a:cs typeface="Arial"/>
                <a:sym typeface="Arial"/>
              </a:rPr>
              <a:t>3. Σεβαστική επικοινωνία</a:t>
            </a:r>
            <a:endParaRPr sz="850">
              <a:solidFill>
                <a:schemeClr val="dk1"/>
              </a:solidFill>
              <a:latin typeface="Calibri"/>
              <a:ea typeface="Calibri"/>
              <a:cs typeface="Calibri"/>
              <a:sym typeface="Calibri"/>
            </a:endParaRPr>
          </a:p>
        </p:txBody>
      </p:sp>
      <p:sp>
        <p:nvSpPr>
          <p:cNvPr id="192" name="Google Shape;192;p6"/>
          <p:cNvSpPr/>
          <p:nvPr/>
        </p:nvSpPr>
        <p:spPr>
          <a:xfrm>
            <a:off x="777250" y="384050"/>
            <a:ext cx="10905600" cy="493800"/>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1F2933"/>
              </a:buClr>
              <a:buSzPts val="3100"/>
              <a:buFont typeface="Play"/>
              <a:buNone/>
            </a:pPr>
            <a:r>
              <a:rPr b="1" lang="el-GR" sz="3100">
                <a:solidFill>
                  <a:srgbClr val="1F2933"/>
                </a:solidFill>
                <a:latin typeface="Play"/>
                <a:ea typeface="Play"/>
                <a:cs typeface="Play"/>
                <a:sym typeface="Play"/>
              </a:rPr>
              <a:t>Η γλώσσα διαμορφώνει αυτό που αποδέχεται μια ομάδα</a:t>
            </a:r>
            <a:endParaRPr sz="3100">
              <a:solidFill>
                <a:schemeClr val="dk1"/>
              </a:solidFill>
              <a:latin typeface="Calibri"/>
              <a:ea typeface="Calibri"/>
              <a:cs typeface="Calibri"/>
              <a:sym typeface="Calibri"/>
            </a:endParaRPr>
          </a:p>
        </p:txBody>
      </p:sp>
      <p:sp>
        <p:nvSpPr>
          <p:cNvPr id="193" name="Google Shape;193;p6"/>
          <p:cNvSpPr/>
          <p:nvPr/>
        </p:nvSpPr>
        <p:spPr>
          <a:xfrm>
            <a:off x="777240" y="932333"/>
            <a:ext cx="5806440" cy="237744"/>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Τα καθημερινά σχόλια μπορούν να κανονικοποιήσουν τον σεβασμό — ή την έλλειψή του.</a:t>
            </a:r>
            <a:endParaRPr sz="1280">
              <a:solidFill>
                <a:schemeClr val="dk1"/>
              </a:solidFill>
              <a:latin typeface="Calibri"/>
              <a:ea typeface="Calibri"/>
              <a:cs typeface="Calibri"/>
              <a:sym typeface="Calibri"/>
            </a:endParaRPr>
          </a:p>
        </p:txBody>
      </p:sp>
      <p:sp>
        <p:nvSpPr>
          <p:cNvPr id="194" name="Google Shape;194;p6"/>
          <p:cNvSpPr/>
          <p:nvPr/>
        </p:nvSpPr>
        <p:spPr>
          <a:xfrm>
            <a:off x="731520" y="1389888"/>
            <a:ext cx="5120640" cy="34290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None/>
            </a:pPr>
            <a:r>
              <a:rPr lang="el-GR" sz="1800">
                <a:solidFill>
                  <a:srgbClr val="1F2933"/>
                </a:solidFill>
                <a:latin typeface="Arial"/>
                <a:ea typeface="Arial"/>
                <a:cs typeface="Arial"/>
                <a:sym typeface="Arial"/>
              </a:rPr>
              <a:t>Απόφυγε σεξιστικά αστεία και έμφυλες προσβολές</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Απόφυγε σεξουαλικοποιημένα σχόλια για το σώμα ή την εμφάνιση</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Μη χρησιμοποιείς το φύλο, τη σεξουαλικότητα ή την ταυτότητα για ταπείνωση</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Κράτα την ανατροφοδότηση εστιασμένη στην απόδοση, την τεχνική, την υγεία και την ανάπτυξη</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Χρησιμοποίησε συμπεριληπτική γλώσσα και διόρθωσε χωρίς να προσβάλλεις την αξιοπρέπεια</a:t>
            </a:r>
            <a:endParaRPr sz="1800">
              <a:solidFill>
                <a:schemeClr val="dk1"/>
              </a:solidFill>
              <a:latin typeface="Calibri"/>
              <a:ea typeface="Calibri"/>
              <a:cs typeface="Calibri"/>
              <a:sym typeface="Calibri"/>
            </a:endParaRPr>
          </a:p>
        </p:txBody>
      </p:sp>
      <p:sp>
        <p:nvSpPr>
          <p:cNvPr id="195" name="Google Shape;195;p6"/>
          <p:cNvSpPr/>
          <p:nvPr/>
        </p:nvSpPr>
        <p:spPr>
          <a:xfrm>
            <a:off x="777240" y="5349240"/>
            <a:ext cx="5257800" cy="585216"/>
          </a:xfrm>
          <a:prstGeom prst="roundRect">
            <a:avLst>
              <a:gd fmla="val 12500" name="adj"/>
            </a:avLst>
          </a:prstGeom>
          <a:solidFill>
            <a:srgbClr val="0F5D64"/>
          </a:solidFill>
          <a:ln cap="flat" cmpd="sng" w="12700">
            <a:solidFill>
              <a:srgbClr val="0F5D6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 name="Google Shape;196;p6"/>
          <p:cNvSpPr/>
          <p:nvPr/>
        </p:nvSpPr>
        <p:spPr>
          <a:xfrm>
            <a:off x="978408" y="5468112"/>
            <a:ext cx="4855464" cy="384048"/>
          </a:xfrm>
          <a:prstGeom prst="rect">
            <a:avLst/>
          </a:prstGeom>
          <a:noFill/>
          <a:ln>
            <a:noFill/>
          </a:ln>
        </p:spPr>
        <p:txBody>
          <a:bodyPr anchorCtr="0" anchor="ctr" bIns="250" lIns="250" spcFirstLastPara="1" rIns="250" wrap="square" tIns="250">
            <a:normAutofit/>
          </a:bodyPr>
          <a:lstStyle/>
          <a:p>
            <a:pPr indent="0" lvl="0" marL="0" marR="0" rtl="0" algn="ctr">
              <a:lnSpc>
                <a:spcPct val="90000"/>
              </a:lnSpc>
              <a:spcBef>
                <a:spcPts val="0"/>
              </a:spcBef>
              <a:spcAft>
                <a:spcPts val="0"/>
              </a:spcAft>
              <a:buClr>
                <a:srgbClr val="FFFFFF"/>
              </a:buClr>
              <a:buSzPts val="1445"/>
              <a:buFont typeface="Calibri"/>
              <a:buNone/>
            </a:pPr>
            <a:r>
              <a:rPr b="1" lang="el-GR" sz="1445">
                <a:solidFill>
                  <a:srgbClr val="FFFFFF"/>
                </a:solidFill>
                <a:latin typeface="Calibri"/>
                <a:ea typeface="Calibri"/>
                <a:cs typeface="Calibri"/>
                <a:sym typeface="Calibri"/>
              </a:rPr>
              <a:t>Ρώτα πριν μιλήσεις: Είναι αναγκαίο; σχετικό; σεβαστικό;</a:t>
            </a:r>
            <a:endParaRPr sz="1445">
              <a:solidFill>
                <a:schemeClr val="dk1"/>
              </a:solidFill>
              <a:latin typeface="Calibri"/>
              <a:ea typeface="Calibri"/>
              <a:cs typeface="Calibri"/>
              <a:sym typeface="Calibri"/>
            </a:endParaRPr>
          </a:p>
        </p:txBody>
      </p:sp>
      <p:pic>
        <p:nvPicPr>
          <p:cNvPr descr="Δημιουργημένη εικόνα" id="197" name="Google Shape;197;p6"/>
          <p:cNvPicPr preferRelativeResize="0"/>
          <p:nvPr/>
        </p:nvPicPr>
        <p:blipFill rotWithShape="1">
          <a:blip r:embed="rId3">
            <a:alphaModFix/>
          </a:blip>
          <a:srcRect b="0" l="0" r="0" t="0"/>
          <a:stretch/>
        </p:blipFill>
        <p:spPr>
          <a:xfrm>
            <a:off x="6035040" y="1358096"/>
            <a:ext cx="5800805" cy="3428999"/>
          </a:xfrm>
          <a:prstGeom prst="rect">
            <a:avLst/>
          </a:prstGeom>
          <a:noFill/>
          <a:ln>
            <a:noFill/>
          </a:ln>
        </p:spPr>
      </p:pic>
      <p:pic>
        <p:nvPicPr>
          <p:cNvPr id="198" name="Google Shape;198;p6"/>
          <p:cNvPicPr preferRelativeResize="0"/>
          <p:nvPr/>
        </p:nvPicPr>
        <p:blipFill rotWithShape="1">
          <a:blip r:embed="rId4">
            <a:alphaModFix/>
          </a:blip>
          <a:srcRect b="0" l="0" r="0" t="0"/>
          <a:stretch/>
        </p:blipFill>
        <p:spPr>
          <a:xfrm>
            <a:off x="-60960" y="6146081"/>
            <a:ext cx="12192000" cy="701040"/>
          </a:xfrm>
          <a:prstGeom prst="rect">
            <a:avLst/>
          </a:prstGeom>
          <a:noFill/>
          <a:ln>
            <a:noFill/>
          </a:ln>
        </p:spPr>
      </p:pic>
      <p:sp>
        <p:nvSpPr>
          <p:cNvPr id="199" name="Google Shape;199;p6"/>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7"/>
          <p:cNvSpPr/>
          <p:nvPr/>
        </p:nvSpPr>
        <p:spPr>
          <a:xfrm>
            <a:off x="771930" y="384050"/>
            <a:ext cx="9424200" cy="493800"/>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1F2933"/>
              </a:buClr>
              <a:buSzPts val="3100"/>
              <a:buFont typeface="Play"/>
              <a:buNone/>
            </a:pPr>
            <a:r>
              <a:rPr b="1" lang="el-GR" sz="3100">
                <a:solidFill>
                  <a:srgbClr val="1F2933"/>
                </a:solidFill>
                <a:latin typeface="Play"/>
                <a:ea typeface="Play"/>
                <a:cs typeface="Play"/>
                <a:sym typeface="Play"/>
              </a:rPr>
              <a:t>Η πρόθεση δεν αρκεί: σκέψου τον αντίκτυπο</a:t>
            </a:r>
            <a:endParaRPr sz="3100">
              <a:solidFill>
                <a:schemeClr val="dk1"/>
              </a:solidFill>
              <a:latin typeface="Calibri"/>
              <a:ea typeface="Calibri"/>
              <a:cs typeface="Calibri"/>
              <a:sym typeface="Calibri"/>
            </a:endParaRPr>
          </a:p>
        </p:txBody>
      </p:sp>
      <p:sp>
        <p:nvSpPr>
          <p:cNvPr id="206" name="Google Shape;206;p7"/>
          <p:cNvSpPr/>
          <p:nvPr/>
        </p:nvSpPr>
        <p:spPr>
          <a:xfrm>
            <a:off x="771913" y="958433"/>
            <a:ext cx="5806440" cy="237744"/>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Ένα σχόλιο μπορεί να λέγεται ως αστείο και παρ’ όλα αυτά να ενισχύει επιβλαβείς νόρμες.</a:t>
            </a:r>
            <a:endParaRPr sz="1280">
              <a:solidFill>
                <a:schemeClr val="dk1"/>
              </a:solidFill>
              <a:latin typeface="Calibri"/>
              <a:ea typeface="Calibri"/>
              <a:cs typeface="Calibri"/>
              <a:sym typeface="Calibri"/>
            </a:endParaRPr>
          </a:p>
        </p:txBody>
      </p:sp>
      <p:sp>
        <p:nvSpPr>
          <p:cNvPr id="207" name="Google Shape;207;p7"/>
          <p:cNvSpPr/>
          <p:nvPr/>
        </p:nvSpPr>
        <p:spPr>
          <a:xfrm>
            <a:off x="1005840" y="1417320"/>
            <a:ext cx="420624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5D64"/>
              </a:buClr>
              <a:buSzPts val="2700"/>
              <a:buFont typeface="Calibri"/>
              <a:buNone/>
            </a:pPr>
            <a:r>
              <a:rPr b="1" lang="el-GR" sz="2700">
                <a:solidFill>
                  <a:srgbClr val="0F5D64"/>
                </a:solidFill>
                <a:latin typeface="Calibri"/>
                <a:ea typeface="Calibri"/>
                <a:cs typeface="Calibri"/>
                <a:sym typeface="Calibri"/>
              </a:rPr>
              <a:t>ΠΡΟΘΕΣΗ</a:t>
            </a:r>
            <a:endParaRPr sz="2700">
              <a:solidFill>
                <a:schemeClr val="dk1"/>
              </a:solidFill>
              <a:latin typeface="Calibri"/>
              <a:ea typeface="Calibri"/>
              <a:cs typeface="Calibri"/>
              <a:sym typeface="Calibri"/>
            </a:endParaRPr>
          </a:p>
        </p:txBody>
      </p:sp>
      <p:sp>
        <p:nvSpPr>
          <p:cNvPr id="208" name="Google Shape;208;p7"/>
          <p:cNvSpPr/>
          <p:nvPr/>
        </p:nvSpPr>
        <p:spPr>
          <a:xfrm>
            <a:off x="1234440" y="1993392"/>
            <a:ext cx="374904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600"/>
              <a:buFont typeface="Calibri"/>
              <a:buNone/>
            </a:pPr>
            <a:r>
              <a:rPr lang="el-GR" sz="1600">
                <a:solidFill>
                  <a:srgbClr val="6B7280"/>
                </a:solidFill>
                <a:latin typeface="Calibri"/>
                <a:ea typeface="Calibri"/>
                <a:cs typeface="Calibri"/>
                <a:sym typeface="Calibri"/>
              </a:rPr>
              <a:t>Τι εννοούσα</a:t>
            </a:r>
            <a:endParaRPr sz="1600">
              <a:solidFill>
                <a:schemeClr val="dk1"/>
              </a:solidFill>
              <a:latin typeface="Calibri"/>
              <a:ea typeface="Calibri"/>
              <a:cs typeface="Calibri"/>
              <a:sym typeface="Calibri"/>
            </a:endParaRPr>
          </a:p>
        </p:txBody>
      </p:sp>
      <p:sp>
        <p:nvSpPr>
          <p:cNvPr id="209" name="Google Shape;209;p7"/>
          <p:cNvSpPr/>
          <p:nvPr/>
        </p:nvSpPr>
        <p:spPr>
          <a:xfrm>
            <a:off x="5349240" y="1920240"/>
            <a:ext cx="1600200" cy="1005840"/>
          </a:xfrm>
          <a:prstGeom prst="arc">
            <a:avLst>
              <a:gd fmla="val 16200000" name="adj1"/>
              <a:gd fmla="val 0" name="adj2"/>
            </a:avLst>
          </a:prstGeom>
          <a:noFill/>
          <a:ln cap="flat" cmpd="sng" w="12700">
            <a:solidFill>
              <a:srgbClr val="D89B3D"/>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 name="Google Shape;210;p7"/>
          <p:cNvSpPr/>
          <p:nvPr/>
        </p:nvSpPr>
        <p:spPr>
          <a:xfrm>
            <a:off x="6995160" y="1417320"/>
            <a:ext cx="420624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76455"/>
              </a:buClr>
              <a:buSzPts val="2700"/>
              <a:buFont typeface="Calibri"/>
              <a:buNone/>
            </a:pPr>
            <a:r>
              <a:rPr b="1" lang="el-GR" sz="2700">
                <a:solidFill>
                  <a:srgbClr val="B76455"/>
                </a:solidFill>
                <a:latin typeface="Calibri"/>
                <a:ea typeface="Calibri"/>
                <a:cs typeface="Calibri"/>
                <a:sym typeface="Calibri"/>
              </a:rPr>
              <a:t>ΑΝΤΙΚΤΥΠΟΣ</a:t>
            </a:r>
            <a:endParaRPr sz="2700">
              <a:solidFill>
                <a:schemeClr val="dk1"/>
              </a:solidFill>
              <a:latin typeface="Calibri"/>
              <a:ea typeface="Calibri"/>
              <a:cs typeface="Calibri"/>
              <a:sym typeface="Calibri"/>
            </a:endParaRPr>
          </a:p>
        </p:txBody>
      </p:sp>
      <p:sp>
        <p:nvSpPr>
          <p:cNvPr id="211" name="Google Shape;211;p7"/>
          <p:cNvSpPr/>
          <p:nvPr/>
        </p:nvSpPr>
        <p:spPr>
          <a:xfrm>
            <a:off x="7187184" y="1993392"/>
            <a:ext cx="379476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600"/>
              <a:buFont typeface="Calibri"/>
              <a:buNone/>
            </a:pPr>
            <a:r>
              <a:rPr lang="el-GR" sz="1600">
                <a:solidFill>
                  <a:srgbClr val="6B7280"/>
                </a:solidFill>
                <a:latin typeface="Calibri"/>
                <a:ea typeface="Calibri"/>
                <a:cs typeface="Calibri"/>
                <a:sym typeface="Calibri"/>
              </a:rPr>
              <a:t>Τι μαθαίνει η ομάδα ότι είναι αποδεκτό</a:t>
            </a:r>
            <a:endParaRPr sz="1600">
              <a:solidFill>
                <a:schemeClr val="dk1"/>
              </a:solidFill>
              <a:latin typeface="Calibri"/>
              <a:ea typeface="Calibri"/>
              <a:cs typeface="Calibri"/>
              <a:sym typeface="Calibri"/>
            </a:endParaRPr>
          </a:p>
        </p:txBody>
      </p:sp>
      <p:sp>
        <p:nvSpPr>
          <p:cNvPr id="212" name="Google Shape;212;p7"/>
          <p:cNvSpPr/>
          <p:nvPr/>
        </p:nvSpPr>
        <p:spPr>
          <a:xfrm>
            <a:off x="914400" y="3017520"/>
            <a:ext cx="10287000" cy="1325880"/>
          </a:xfrm>
          <a:prstGeom prst="roundRect">
            <a:avLst>
              <a:gd fmla="val 5517"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 name="Google Shape;213;p7"/>
          <p:cNvSpPr/>
          <p:nvPr/>
        </p:nvSpPr>
        <p:spPr>
          <a:xfrm>
            <a:off x="1234440" y="3364992"/>
            <a:ext cx="9646920" cy="594360"/>
          </a:xfrm>
          <a:prstGeom prst="rect">
            <a:avLst/>
          </a:prstGeom>
          <a:noFill/>
          <a:ln>
            <a:noFill/>
          </a:ln>
        </p:spPr>
        <p:txBody>
          <a:bodyPr anchorCtr="0" anchor="ctr" bIns="375" lIns="375" spcFirstLastPara="1" rIns="375" wrap="square" tIns="375">
            <a:normAutofit/>
          </a:bodyPr>
          <a:lstStyle/>
          <a:p>
            <a:pPr indent="0" lvl="0" marL="0" marR="0" rtl="0" algn="ctr">
              <a:lnSpc>
                <a:spcPct val="90000"/>
              </a:lnSpc>
              <a:spcBef>
                <a:spcPts val="0"/>
              </a:spcBef>
              <a:spcAft>
                <a:spcPts val="0"/>
              </a:spcAft>
              <a:buClr>
                <a:srgbClr val="1F2933"/>
              </a:buClr>
              <a:buSzPts val="2000"/>
              <a:buFont typeface="Calibri"/>
              <a:buNone/>
            </a:pPr>
            <a:r>
              <a:rPr lang="el-GR" sz="2000">
                <a:solidFill>
                  <a:srgbClr val="1F2933"/>
                </a:solidFill>
                <a:latin typeface="Calibri"/>
                <a:ea typeface="Calibri"/>
                <a:cs typeface="Calibri"/>
                <a:sym typeface="Calibri"/>
              </a:rPr>
              <a:t>Κοινά πρότυπα προστατεύουν την ομάδα: κανένα σεξουαλικοποιημένο παρατσούκλι, καμία υποτιμητική εικόνα, καμία χρήση φύλου ή σεξουαλικότητας ως προσβολή, κανένα προσωπικό μήνυμα που θολώνει τους ρόλους.</a:t>
            </a:r>
            <a:endParaRPr sz="2000">
              <a:solidFill>
                <a:schemeClr val="dk1"/>
              </a:solidFill>
              <a:latin typeface="Calibri"/>
              <a:ea typeface="Calibri"/>
              <a:cs typeface="Calibri"/>
              <a:sym typeface="Calibri"/>
            </a:endParaRPr>
          </a:p>
        </p:txBody>
      </p:sp>
      <p:sp>
        <p:nvSpPr>
          <p:cNvPr id="214" name="Google Shape;214;p7"/>
          <p:cNvSpPr/>
          <p:nvPr/>
        </p:nvSpPr>
        <p:spPr>
          <a:xfrm>
            <a:off x="1371600" y="5074920"/>
            <a:ext cx="937260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5D64"/>
              </a:buClr>
              <a:buSzPts val="1750"/>
              <a:buFont typeface="Calibri"/>
              <a:buNone/>
            </a:pPr>
            <a:r>
              <a:rPr i="1" lang="el-GR" sz="1750">
                <a:solidFill>
                  <a:srgbClr val="0F5D64"/>
                </a:solidFill>
                <a:latin typeface="Calibri"/>
                <a:ea typeface="Calibri"/>
                <a:cs typeface="Calibri"/>
                <a:sym typeface="Calibri"/>
              </a:rPr>
              <a:t> «Ποιες εκφράσεις στον αθλητισμό δικαιολογούνται συχνά ως “πείραγμα”;»</a:t>
            </a:r>
            <a:endParaRPr sz="1750">
              <a:solidFill>
                <a:schemeClr val="dk1"/>
              </a:solidFill>
              <a:latin typeface="Calibri"/>
              <a:ea typeface="Calibri"/>
              <a:cs typeface="Calibri"/>
              <a:sym typeface="Calibri"/>
            </a:endParaRPr>
          </a:p>
        </p:txBody>
      </p:sp>
      <p:pic>
        <p:nvPicPr>
          <p:cNvPr id="215" name="Google Shape;215;p7"/>
          <p:cNvPicPr preferRelativeResize="0"/>
          <p:nvPr/>
        </p:nvPicPr>
        <p:blipFill rotWithShape="1">
          <a:blip r:embed="rId3">
            <a:alphaModFix/>
          </a:blip>
          <a:srcRect b="0" l="0" r="0" t="0"/>
          <a:stretch/>
        </p:blipFill>
        <p:spPr>
          <a:xfrm>
            <a:off x="-38100" y="6132576"/>
            <a:ext cx="12192000" cy="701040"/>
          </a:xfrm>
          <a:prstGeom prst="rect">
            <a:avLst/>
          </a:prstGeom>
          <a:noFill/>
          <a:ln>
            <a:noFill/>
          </a:ln>
        </p:spPr>
      </p:pic>
      <p:sp>
        <p:nvSpPr>
          <p:cNvPr id="216" name="Google Shape;216;p7"/>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8"/>
          <p:cNvSpPr/>
          <p:nvPr/>
        </p:nvSpPr>
        <p:spPr>
          <a:xfrm>
            <a:off x="502920" y="6601968"/>
            <a:ext cx="7315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50"/>
              <a:buFont typeface="Arial"/>
              <a:buNone/>
            </a:pPr>
            <a:r>
              <a:rPr lang="el-GR" sz="850">
                <a:solidFill>
                  <a:srgbClr val="FFFFFF"/>
                </a:solidFill>
                <a:latin typeface="Arial"/>
                <a:ea typeface="Arial"/>
                <a:cs typeface="Arial"/>
                <a:sym typeface="Arial"/>
              </a:rPr>
              <a:t>4. Συναθλητές και ομάδα</a:t>
            </a:r>
            <a:endParaRPr sz="850">
              <a:solidFill>
                <a:schemeClr val="dk1"/>
              </a:solidFill>
              <a:latin typeface="Calibri"/>
              <a:ea typeface="Calibri"/>
              <a:cs typeface="Calibri"/>
              <a:sym typeface="Calibri"/>
            </a:endParaRPr>
          </a:p>
        </p:txBody>
      </p:sp>
      <p:sp>
        <p:nvSpPr>
          <p:cNvPr id="223" name="Google Shape;223;p8"/>
          <p:cNvSpPr/>
          <p:nvPr/>
        </p:nvSpPr>
        <p:spPr>
          <a:xfrm>
            <a:off x="754150" y="384050"/>
            <a:ext cx="10362300" cy="493800"/>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1F2933"/>
              </a:buClr>
              <a:buSzPts val="3100"/>
              <a:buFont typeface="Play"/>
              <a:buNone/>
            </a:pPr>
            <a:r>
              <a:rPr b="1" lang="el-GR" sz="3100">
                <a:solidFill>
                  <a:srgbClr val="1F2933"/>
                </a:solidFill>
                <a:latin typeface="Play"/>
                <a:ea typeface="Play"/>
                <a:cs typeface="Play"/>
                <a:sym typeface="Play"/>
              </a:rPr>
              <a:t>Η κουλτούρα των συναθλητών μπορεί να προστατεύσει - ή να δημιουργήσει κίνδυνο</a:t>
            </a:r>
            <a:endParaRPr sz="3100">
              <a:solidFill>
                <a:schemeClr val="dk1"/>
              </a:solidFill>
              <a:latin typeface="Calibri"/>
              <a:ea typeface="Calibri"/>
              <a:cs typeface="Calibri"/>
              <a:sym typeface="Calibri"/>
            </a:endParaRPr>
          </a:p>
        </p:txBody>
      </p:sp>
      <p:sp>
        <p:nvSpPr>
          <p:cNvPr id="224" name="Google Shape;224;p8"/>
          <p:cNvSpPr/>
          <p:nvPr/>
        </p:nvSpPr>
        <p:spPr>
          <a:xfrm>
            <a:off x="502924" y="1328976"/>
            <a:ext cx="6345000" cy="308100"/>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Οι ομάδες πρέπει να κάνουν τις προσδοκίες ρητές αντί να βασίζονται σε υποθέσεις.</a:t>
            </a:r>
            <a:endParaRPr sz="1280">
              <a:solidFill>
                <a:schemeClr val="dk1"/>
              </a:solidFill>
              <a:latin typeface="Calibri"/>
              <a:ea typeface="Calibri"/>
              <a:cs typeface="Calibri"/>
              <a:sym typeface="Calibri"/>
            </a:endParaRPr>
          </a:p>
        </p:txBody>
      </p:sp>
      <p:sp>
        <p:nvSpPr>
          <p:cNvPr id="225" name="Google Shape;225;p8"/>
          <p:cNvSpPr/>
          <p:nvPr/>
        </p:nvSpPr>
        <p:spPr>
          <a:xfrm>
            <a:off x="754160" y="1734272"/>
            <a:ext cx="4389000" cy="201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6455"/>
              </a:buClr>
              <a:buSzPts val="880"/>
              <a:buFont typeface="Calibri"/>
              <a:buNone/>
            </a:pPr>
            <a:r>
              <a:rPr b="1" lang="el-GR" sz="880">
                <a:solidFill>
                  <a:srgbClr val="B76455"/>
                </a:solidFill>
                <a:latin typeface="Calibri"/>
                <a:ea typeface="Calibri"/>
                <a:cs typeface="Calibri"/>
                <a:sym typeface="Calibri"/>
              </a:rPr>
              <a:t>ΝΟΡΜΕΣ ΠΟΥ ΠΡΟΩΘΟΥΝ ΚΙΝΔΥΝΟ</a:t>
            </a:r>
            <a:endParaRPr sz="880">
              <a:solidFill>
                <a:schemeClr val="dk1"/>
              </a:solidFill>
              <a:latin typeface="Calibri"/>
              <a:ea typeface="Calibri"/>
              <a:cs typeface="Calibri"/>
              <a:sym typeface="Calibri"/>
            </a:endParaRPr>
          </a:p>
        </p:txBody>
      </p:sp>
      <p:sp>
        <p:nvSpPr>
          <p:cNvPr id="226" name="Google Shape;226;p8"/>
          <p:cNvSpPr/>
          <p:nvPr/>
        </p:nvSpPr>
        <p:spPr>
          <a:xfrm>
            <a:off x="929380" y="2103120"/>
            <a:ext cx="4709100" cy="26517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None/>
            </a:pPr>
            <a:r>
              <a:rPr lang="el-GR" sz="1800">
                <a:solidFill>
                  <a:srgbClr val="1F2933"/>
                </a:solidFill>
                <a:latin typeface="Arial"/>
                <a:ea typeface="Arial"/>
                <a:cs typeface="Arial"/>
                <a:sym typeface="Arial"/>
              </a:rPr>
              <a:t>Σεξουαλική πίεση</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Τελετές μύησης / hazing</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Υποτιμητικά σχόλια για το σώμα</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Ομοφοβικό ή σεξιστικό πείραγμα</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Διαμοιρασμός προσωπικού υλικού</a:t>
            </a:r>
            <a:endParaRPr sz="1800">
              <a:solidFill>
                <a:schemeClr val="dk1"/>
              </a:solidFill>
              <a:latin typeface="Calibri"/>
              <a:ea typeface="Calibri"/>
              <a:cs typeface="Calibri"/>
              <a:sym typeface="Calibri"/>
            </a:endParaRPr>
          </a:p>
        </p:txBody>
      </p:sp>
      <p:sp>
        <p:nvSpPr>
          <p:cNvPr id="227" name="Google Shape;227;p8"/>
          <p:cNvSpPr/>
          <p:nvPr/>
        </p:nvSpPr>
        <p:spPr>
          <a:xfrm>
            <a:off x="6560590" y="1734285"/>
            <a:ext cx="4389000" cy="201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880"/>
              <a:buFont typeface="Calibri"/>
              <a:buNone/>
            </a:pPr>
            <a:r>
              <a:rPr b="1" lang="el-GR" sz="880">
                <a:solidFill>
                  <a:srgbClr val="0F5D64"/>
                </a:solidFill>
                <a:latin typeface="Calibri"/>
                <a:ea typeface="Calibri"/>
                <a:cs typeface="Calibri"/>
                <a:sym typeface="Calibri"/>
              </a:rPr>
              <a:t>ΠΡΟΣΤΑΤΕΥΤΙΚΕΣ ΝΟΡΜΕΣ</a:t>
            </a:r>
            <a:endParaRPr sz="880">
              <a:solidFill>
                <a:schemeClr val="dk1"/>
              </a:solidFill>
              <a:latin typeface="Calibri"/>
              <a:ea typeface="Calibri"/>
              <a:cs typeface="Calibri"/>
              <a:sym typeface="Calibri"/>
            </a:endParaRPr>
          </a:p>
        </p:txBody>
      </p:sp>
      <p:sp>
        <p:nvSpPr>
          <p:cNvPr id="228" name="Google Shape;228;p8"/>
          <p:cNvSpPr/>
          <p:nvPr/>
        </p:nvSpPr>
        <p:spPr>
          <a:xfrm>
            <a:off x="6560610" y="2043682"/>
            <a:ext cx="4709100" cy="26517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None/>
            </a:pPr>
            <a:r>
              <a:rPr lang="el-GR" sz="1800">
                <a:solidFill>
                  <a:srgbClr val="1F2933"/>
                </a:solidFill>
                <a:latin typeface="Arial"/>
                <a:ea typeface="Arial"/>
                <a:cs typeface="Arial"/>
                <a:sym typeface="Arial"/>
              </a:rPr>
              <a:t>Σεβασμός προσωπικού χώρου</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Προστασία της ιδιωτικότητας στα αποδυτήρια</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Απόρριψη σεξουαλικοποιημένης «ομαδικής κουλτούρας»</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Ανάδειξη της ισότητας και της συμπερίληψης</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Πρότυπα θετικών προτύπων συμπεριφοράς</a:t>
            </a:r>
            <a:endParaRPr sz="1800">
              <a:solidFill>
                <a:schemeClr val="dk1"/>
              </a:solidFill>
              <a:latin typeface="Calibri"/>
              <a:ea typeface="Calibri"/>
              <a:cs typeface="Calibri"/>
              <a:sym typeface="Calibri"/>
            </a:endParaRPr>
          </a:p>
        </p:txBody>
      </p:sp>
      <p:cxnSp>
        <p:nvCxnSpPr>
          <p:cNvPr id="229" name="Google Shape;229;p8"/>
          <p:cNvCxnSpPr/>
          <p:nvPr/>
        </p:nvCxnSpPr>
        <p:spPr>
          <a:xfrm>
            <a:off x="5989320" y="1234440"/>
            <a:ext cx="0" cy="3520440"/>
          </a:xfrm>
          <a:prstGeom prst="straightConnector1">
            <a:avLst/>
          </a:prstGeom>
          <a:noFill/>
          <a:ln cap="flat" cmpd="sng" w="12700">
            <a:solidFill>
              <a:srgbClr val="EEDFCB"/>
            </a:solidFill>
            <a:prstDash val="solid"/>
            <a:round/>
            <a:headEnd len="sm" w="sm" type="none"/>
            <a:tailEnd len="sm" w="sm" type="none"/>
          </a:ln>
        </p:spPr>
      </p:cxnSp>
      <p:sp>
        <p:nvSpPr>
          <p:cNvPr id="230" name="Google Shape;230;p8"/>
          <p:cNvSpPr/>
          <p:nvPr/>
        </p:nvSpPr>
        <p:spPr>
          <a:xfrm>
            <a:off x="1234440" y="5257800"/>
            <a:ext cx="9692640" cy="566928"/>
          </a:xfrm>
          <a:prstGeom prst="roundRect">
            <a:avLst>
              <a:gd fmla="val 12903" name="adj"/>
            </a:avLst>
          </a:prstGeom>
          <a:solidFill>
            <a:srgbClr val="0F5D64"/>
          </a:solidFill>
          <a:ln cap="flat" cmpd="sng" w="12700">
            <a:solidFill>
              <a:srgbClr val="0F5D6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p8"/>
          <p:cNvSpPr/>
          <p:nvPr/>
        </p:nvSpPr>
        <p:spPr>
          <a:xfrm>
            <a:off x="1435608" y="5376672"/>
            <a:ext cx="9290304" cy="365760"/>
          </a:xfrm>
          <a:prstGeom prst="rect">
            <a:avLst/>
          </a:prstGeom>
          <a:noFill/>
          <a:ln>
            <a:noFill/>
          </a:ln>
        </p:spPr>
        <p:txBody>
          <a:bodyPr anchorCtr="0" anchor="ctr" bIns="250" lIns="250" spcFirstLastPara="1" rIns="250" wrap="square" tIns="250">
            <a:normAutofit/>
          </a:bodyPr>
          <a:lstStyle/>
          <a:p>
            <a:pPr indent="0" lvl="0" marL="0" marR="0" rtl="0" algn="ctr">
              <a:spcBef>
                <a:spcPts val="0"/>
              </a:spcBef>
              <a:spcAft>
                <a:spcPts val="0"/>
              </a:spcAft>
              <a:buClr>
                <a:srgbClr val="FFFFFF"/>
              </a:buClr>
              <a:buSzPts val="1700"/>
              <a:buFont typeface="Calibri"/>
              <a:buNone/>
            </a:pPr>
            <a:r>
              <a:rPr b="1" lang="el-GR" sz="1700">
                <a:solidFill>
                  <a:srgbClr val="FFFFFF"/>
                </a:solidFill>
                <a:latin typeface="Calibri"/>
                <a:ea typeface="Calibri"/>
                <a:cs typeface="Calibri"/>
                <a:sym typeface="Calibri"/>
              </a:rPr>
              <a:t>Ο στόχος: κάθε αθλητής να ανήκει στην ομάδα χωρίς πίεση, ταπείνωση ή σεξουαλικοποίηση.</a:t>
            </a:r>
            <a:endParaRPr sz="1700">
              <a:solidFill>
                <a:schemeClr val="dk1"/>
              </a:solidFill>
              <a:latin typeface="Calibri"/>
              <a:ea typeface="Calibri"/>
              <a:cs typeface="Calibri"/>
              <a:sym typeface="Calibri"/>
            </a:endParaRPr>
          </a:p>
        </p:txBody>
      </p:sp>
      <p:pic>
        <p:nvPicPr>
          <p:cNvPr id="232" name="Google Shape;232;p8"/>
          <p:cNvPicPr preferRelativeResize="0"/>
          <p:nvPr/>
        </p:nvPicPr>
        <p:blipFill rotWithShape="1">
          <a:blip r:embed="rId3">
            <a:alphaModFix/>
          </a:blip>
          <a:srcRect b="0" l="0" r="0" t="0"/>
          <a:stretch/>
        </p:blipFill>
        <p:spPr>
          <a:xfrm>
            <a:off x="-106680" y="6157581"/>
            <a:ext cx="12192000" cy="701040"/>
          </a:xfrm>
          <a:prstGeom prst="rect">
            <a:avLst/>
          </a:prstGeom>
          <a:noFill/>
          <a:ln>
            <a:noFill/>
          </a:ln>
        </p:spPr>
      </p:pic>
      <p:sp>
        <p:nvSpPr>
          <p:cNvPr id="233" name="Google Shape;233;p8"/>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9"/>
          <p:cNvSpPr/>
          <p:nvPr/>
        </p:nvSpPr>
        <p:spPr>
          <a:xfrm>
            <a:off x="502920" y="6601968"/>
            <a:ext cx="7315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50"/>
              <a:buFont typeface="Arial"/>
              <a:buNone/>
            </a:pPr>
            <a:r>
              <a:rPr lang="el-GR" sz="850">
                <a:solidFill>
                  <a:srgbClr val="FFFFFF"/>
                </a:solidFill>
                <a:latin typeface="Arial"/>
                <a:ea typeface="Arial"/>
                <a:cs typeface="Arial"/>
                <a:sym typeface="Arial"/>
              </a:rPr>
              <a:t>4. Συναθλητές και ομάδα</a:t>
            </a:r>
            <a:endParaRPr sz="850">
              <a:solidFill>
                <a:schemeClr val="dk1"/>
              </a:solidFill>
              <a:latin typeface="Calibri"/>
              <a:ea typeface="Calibri"/>
              <a:cs typeface="Calibri"/>
              <a:sym typeface="Calibri"/>
            </a:endParaRPr>
          </a:p>
        </p:txBody>
      </p:sp>
      <p:sp>
        <p:nvSpPr>
          <p:cNvPr id="240" name="Google Shape;240;p9"/>
          <p:cNvSpPr/>
          <p:nvPr/>
        </p:nvSpPr>
        <p:spPr>
          <a:xfrm>
            <a:off x="754150" y="384050"/>
            <a:ext cx="10160100" cy="493800"/>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1F2933"/>
              </a:buClr>
              <a:buSzPts val="3100"/>
              <a:buFont typeface="Play"/>
              <a:buNone/>
            </a:pPr>
            <a:r>
              <a:rPr b="1" lang="el-GR" sz="3100">
                <a:solidFill>
                  <a:srgbClr val="1F2933"/>
                </a:solidFill>
                <a:latin typeface="Play"/>
                <a:ea typeface="Play"/>
                <a:cs typeface="Play"/>
                <a:sym typeface="Play"/>
              </a:rPr>
              <a:t>Κάνε τις προσδοκίες των συναθλητών συγκεκριμένες</a:t>
            </a:r>
            <a:endParaRPr sz="3100">
              <a:solidFill>
                <a:schemeClr val="dk1"/>
              </a:solidFill>
              <a:latin typeface="Calibri"/>
              <a:ea typeface="Calibri"/>
              <a:cs typeface="Calibri"/>
              <a:sym typeface="Calibri"/>
            </a:endParaRPr>
          </a:p>
        </p:txBody>
      </p:sp>
      <p:sp>
        <p:nvSpPr>
          <p:cNvPr id="241" name="Google Shape;241;p9"/>
          <p:cNvSpPr/>
          <p:nvPr/>
        </p:nvSpPr>
        <p:spPr>
          <a:xfrm>
            <a:off x="754158" y="958966"/>
            <a:ext cx="5806440" cy="237744"/>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Μια Συμφωνία Ομαδικού Σεβασμού μετατρέπει τις αξίες σε ορατές νόρμες.</a:t>
            </a:r>
            <a:endParaRPr sz="1280">
              <a:solidFill>
                <a:schemeClr val="dk1"/>
              </a:solidFill>
              <a:latin typeface="Calibri"/>
              <a:ea typeface="Calibri"/>
              <a:cs typeface="Calibri"/>
              <a:sym typeface="Calibri"/>
            </a:endParaRPr>
          </a:p>
        </p:txBody>
      </p:sp>
      <p:sp>
        <p:nvSpPr>
          <p:cNvPr id="242" name="Google Shape;242;p9"/>
          <p:cNvSpPr/>
          <p:nvPr/>
        </p:nvSpPr>
        <p:spPr>
          <a:xfrm>
            <a:off x="4892040" y="1325880"/>
            <a:ext cx="6309360" cy="4078224"/>
          </a:xfrm>
          <a:prstGeom prst="roundRect">
            <a:avLst>
              <a:gd fmla="val 1794" name="adj"/>
            </a:avLst>
          </a:prstGeom>
          <a:solidFill>
            <a:srgbClr val="FFFFFF">
              <a:alpha val="0"/>
            </a:srgbClr>
          </a:solidFill>
          <a:ln cap="flat" cmpd="sng" w="12700">
            <a:solidFill>
              <a:srgbClr val="EEDFCB">
                <a:alpha val="0"/>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 name="Google Shape;243;p9"/>
          <p:cNvSpPr/>
          <p:nvPr/>
        </p:nvSpPr>
        <p:spPr>
          <a:xfrm>
            <a:off x="5257800" y="1636776"/>
            <a:ext cx="557784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5D64"/>
              </a:buClr>
              <a:buSzPts val="2500"/>
              <a:buFont typeface="Calibri"/>
              <a:buNone/>
            </a:pPr>
            <a:r>
              <a:rPr b="1" lang="el-GR" sz="2500">
                <a:solidFill>
                  <a:srgbClr val="0F5D64"/>
                </a:solidFill>
                <a:latin typeface="Calibri"/>
                <a:ea typeface="Calibri"/>
                <a:cs typeface="Calibri"/>
                <a:sym typeface="Calibri"/>
              </a:rPr>
              <a:t>Συμφωνία Ομαδικού Σεβασμού</a:t>
            </a:r>
            <a:endParaRPr sz="2500">
              <a:solidFill>
                <a:schemeClr val="dk1"/>
              </a:solidFill>
              <a:latin typeface="Calibri"/>
              <a:ea typeface="Calibri"/>
              <a:cs typeface="Calibri"/>
              <a:sym typeface="Calibri"/>
            </a:endParaRPr>
          </a:p>
        </p:txBody>
      </p:sp>
      <p:sp>
        <p:nvSpPr>
          <p:cNvPr id="244" name="Google Shape;244;p9"/>
          <p:cNvSpPr/>
          <p:nvPr/>
        </p:nvSpPr>
        <p:spPr>
          <a:xfrm>
            <a:off x="5784668" y="2400300"/>
            <a:ext cx="5257800" cy="25146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None/>
            </a:pPr>
            <a:r>
              <a:rPr lang="el-GR" sz="1670">
                <a:solidFill>
                  <a:srgbClr val="1F2933"/>
                </a:solidFill>
                <a:latin typeface="Arial"/>
                <a:ea typeface="Arial"/>
                <a:cs typeface="Arial"/>
                <a:sym typeface="Arial"/>
              </a:rPr>
              <a:t>Πώς επικοινωνούμε online και offline</a:t>
            </a:r>
            <a:endParaRPr sz="1670">
              <a:solidFill>
                <a:schemeClr val="dk1"/>
              </a:solidFill>
              <a:latin typeface="Calibri"/>
              <a:ea typeface="Calibri"/>
              <a:cs typeface="Calibri"/>
              <a:sym typeface="Calibri"/>
            </a:endParaRPr>
          </a:p>
          <a:p>
            <a:pPr indent="0" lvl="0" marL="0" marR="0" rtl="0" algn="l">
              <a:spcBef>
                <a:spcPts val="0"/>
              </a:spcBef>
              <a:spcAft>
                <a:spcPts val="0"/>
              </a:spcAft>
              <a:buNone/>
            </a:pPr>
            <a:r>
              <a:rPr lang="el-GR" sz="1670">
                <a:solidFill>
                  <a:srgbClr val="1F2933"/>
                </a:solidFill>
                <a:latin typeface="Arial"/>
                <a:ea typeface="Arial"/>
                <a:cs typeface="Arial"/>
                <a:sym typeface="Arial"/>
              </a:rPr>
              <a:t>Πώς προστατεύουμε την ιδιωτικότητα και την αξιοπρέπεια στα αποδυτήρια</a:t>
            </a:r>
            <a:endParaRPr sz="1670">
              <a:solidFill>
                <a:schemeClr val="dk1"/>
              </a:solidFill>
              <a:latin typeface="Calibri"/>
              <a:ea typeface="Calibri"/>
              <a:cs typeface="Calibri"/>
              <a:sym typeface="Calibri"/>
            </a:endParaRPr>
          </a:p>
          <a:p>
            <a:pPr indent="0" lvl="0" marL="0" marR="0" rtl="0" algn="l">
              <a:spcBef>
                <a:spcPts val="0"/>
              </a:spcBef>
              <a:spcAft>
                <a:spcPts val="0"/>
              </a:spcAft>
              <a:buNone/>
            </a:pPr>
            <a:r>
              <a:rPr lang="el-GR" sz="1670">
                <a:solidFill>
                  <a:srgbClr val="1F2933"/>
                </a:solidFill>
                <a:latin typeface="Arial"/>
                <a:ea typeface="Arial"/>
                <a:cs typeface="Arial"/>
                <a:sym typeface="Arial"/>
              </a:rPr>
              <a:t>Πώς αποφεύγουμε σεξιστικές ή σεξουαλικοποιημένες πρακτικές</a:t>
            </a:r>
            <a:endParaRPr sz="1670">
              <a:solidFill>
                <a:schemeClr val="dk1"/>
              </a:solidFill>
              <a:latin typeface="Calibri"/>
              <a:ea typeface="Calibri"/>
              <a:cs typeface="Calibri"/>
              <a:sym typeface="Calibri"/>
            </a:endParaRPr>
          </a:p>
          <a:p>
            <a:pPr indent="0" lvl="0" marL="0" marR="0" rtl="0" algn="l">
              <a:spcBef>
                <a:spcPts val="0"/>
              </a:spcBef>
              <a:spcAft>
                <a:spcPts val="0"/>
              </a:spcAft>
              <a:buNone/>
            </a:pPr>
            <a:r>
              <a:rPr lang="el-GR" sz="1670">
                <a:solidFill>
                  <a:srgbClr val="1F2933"/>
                </a:solidFill>
                <a:latin typeface="Arial"/>
                <a:ea typeface="Arial"/>
                <a:cs typeface="Arial"/>
                <a:sym typeface="Arial"/>
              </a:rPr>
              <a:t>Πώς οι παλαιότεροι αθλητές αποτελούν πρότυπο για τα νέα μέλη</a:t>
            </a:r>
            <a:endParaRPr sz="1670">
              <a:solidFill>
                <a:schemeClr val="dk1"/>
              </a:solidFill>
              <a:latin typeface="Calibri"/>
              <a:ea typeface="Calibri"/>
              <a:cs typeface="Calibri"/>
              <a:sym typeface="Calibri"/>
            </a:endParaRPr>
          </a:p>
          <a:p>
            <a:pPr indent="0" lvl="0" marL="0" marR="0" rtl="0" algn="l">
              <a:spcBef>
                <a:spcPts val="0"/>
              </a:spcBef>
              <a:spcAft>
                <a:spcPts val="0"/>
              </a:spcAft>
              <a:buNone/>
            </a:pPr>
            <a:r>
              <a:rPr lang="el-GR" sz="1670">
                <a:solidFill>
                  <a:srgbClr val="1F2933"/>
                </a:solidFill>
                <a:latin typeface="Arial"/>
                <a:ea typeface="Arial"/>
                <a:cs typeface="Arial"/>
                <a:sym typeface="Arial"/>
              </a:rPr>
              <a:t>Πότε επανεξετάζουμε τις προσδοκίες: ταξίδια, τουρνουά, εορτασμοί</a:t>
            </a:r>
            <a:endParaRPr sz="1670">
              <a:solidFill>
                <a:schemeClr val="dk1"/>
              </a:solidFill>
              <a:latin typeface="Calibri"/>
              <a:ea typeface="Calibri"/>
              <a:cs typeface="Calibri"/>
              <a:sym typeface="Calibri"/>
            </a:endParaRPr>
          </a:p>
        </p:txBody>
      </p:sp>
      <p:sp>
        <p:nvSpPr>
          <p:cNvPr id="245" name="Google Shape;245;p9"/>
          <p:cNvSpPr/>
          <p:nvPr/>
        </p:nvSpPr>
        <p:spPr>
          <a:xfrm>
            <a:off x="5440680" y="5084064"/>
            <a:ext cx="525780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76455"/>
              </a:buClr>
              <a:buSzPts val="1700"/>
              <a:buFont typeface="Calibri"/>
              <a:buNone/>
            </a:pPr>
            <a:r>
              <a:rPr b="1" lang="el-GR" sz="1700">
                <a:solidFill>
                  <a:srgbClr val="B76455"/>
                </a:solidFill>
                <a:latin typeface="Calibri"/>
                <a:ea typeface="Calibri"/>
                <a:cs typeface="Calibri"/>
                <a:sym typeface="Calibri"/>
              </a:rPr>
              <a:t>Μίνι εργασία: πρόσθεσε ένα πρότυπο συμπεριφοράς που χρειάζεται περισσότερο η ομάδα σου.</a:t>
            </a:r>
            <a:endParaRPr sz="1700">
              <a:solidFill>
                <a:schemeClr val="dk1"/>
              </a:solidFill>
              <a:latin typeface="Calibri"/>
              <a:ea typeface="Calibri"/>
              <a:cs typeface="Calibri"/>
              <a:sym typeface="Calibri"/>
            </a:endParaRPr>
          </a:p>
        </p:txBody>
      </p:sp>
      <p:pic>
        <p:nvPicPr>
          <p:cNvPr descr="Δημιουργημένη εικόνα" id="246" name="Google Shape;246;p9"/>
          <p:cNvPicPr preferRelativeResize="0"/>
          <p:nvPr/>
        </p:nvPicPr>
        <p:blipFill rotWithShape="1">
          <a:blip r:embed="rId3">
            <a:alphaModFix/>
          </a:blip>
          <a:srcRect b="0" l="0" r="0" t="0"/>
          <a:stretch/>
        </p:blipFill>
        <p:spPr>
          <a:xfrm>
            <a:off x="502920" y="1453896"/>
            <a:ext cx="4937760" cy="3767328"/>
          </a:xfrm>
          <a:prstGeom prst="rect">
            <a:avLst/>
          </a:prstGeom>
          <a:noFill/>
          <a:ln>
            <a:noFill/>
          </a:ln>
        </p:spPr>
      </p:pic>
      <p:pic>
        <p:nvPicPr>
          <p:cNvPr id="247" name="Google Shape;247;p9"/>
          <p:cNvPicPr preferRelativeResize="0"/>
          <p:nvPr/>
        </p:nvPicPr>
        <p:blipFill rotWithShape="1">
          <a:blip r:embed="rId4">
            <a:alphaModFix/>
          </a:blip>
          <a:srcRect b="0" l="0" r="0" t="0"/>
          <a:stretch/>
        </p:blipFill>
        <p:spPr>
          <a:xfrm>
            <a:off x="-71021" y="6156960"/>
            <a:ext cx="12192000" cy="701040"/>
          </a:xfrm>
          <a:prstGeom prst="rect">
            <a:avLst/>
          </a:prstGeom>
          <a:noFill/>
          <a:ln>
            <a:noFill/>
          </a:ln>
        </p:spPr>
      </p:pic>
      <p:sp>
        <p:nvSpPr>
          <p:cNvPr id="248" name="Google Shape;248;p9"/>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0"/>
          <p:cNvSpPr/>
          <p:nvPr/>
        </p:nvSpPr>
        <p:spPr>
          <a:xfrm>
            <a:off x="777249" y="391850"/>
            <a:ext cx="10521300" cy="493800"/>
          </a:xfrm>
          <a:prstGeom prst="rect">
            <a:avLst/>
          </a:prstGeom>
          <a:noFill/>
          <a:ln>
            <a:noFill/>
          </a:ln>
        </p:spPr>
        <p:txBody>
          <a:bodyPr anchorCtr="0" anchor="ctr" bIns="250" lIns="250" spcFirstLastPara="1" rIns="250" wrap="square" tIns="250">
            <a:normAutofit/>
          </a:bodyPr>
          <a:lstStyle/>
          <a:p>
            <a:pPr indent="0" lvl="0" marL="0" marR="0" rtl="0" algn="l">
              <a:lnSpc>
                <a:spcPct val="80000"/>
              </a:lnSpc>
              <a:spcBef>
                <a:spcPts val="0"/>
              </a:spcBef>
              <a:spcAft>
                <a:spcPts val="0"/>
              </a:spcAft>
              <a:buClr>
                <a:srgbClr val="1F2933"/>
              </a:buClr>
              <a:buSzPts val="2402"/>
              <a:buFont typeface="Play"/>
              <a:buNone/>
            </a:pPr>
            <a:r>
              <a:rPr b="1" lang="el-GR" sz="2403">
                <a:solidFill>
                  <a:srgbClr val="1F2933"/>
                </a:solidFill>
                <a:latin typeface="Play"/>
                <a:ea typeface="Play"/>
                <a:cs typeface="Play"/>
                <a:sym typeface="Play"/>
              </a:rPr>
              <a:t>Το επαγγελματικό προσωπικό μπορεί να δημιουργήσει προστασία μέσω επαγγελματισμού</a:t>
            </a:r>
            <a:endParaRPr sz="2403">
              <a:solidFill>
                <a:schemeClr val="dk1"/>
              </a:solidFill>
              <a:latin typeface="Calibri"/>
              <a:ea typeface="Calibri"/>
              <a:cs typeface="Calibri"/>
              <a:sym typeface="Calibri"/>
            </a:endParaRPr>
          </a:p>
        </p:txBody>
      </p:sp>
      <p:sp>
        <p:nvSpPr>
          <p:cNvPr id="255" name="Google Shape;255;p10"/>
          <p:cNvSpPr/>
          <p:nvPr/>
        </p:nvSpPr>
        <p:spPr>
          <a:xfrm>
            <a:off x="777240" y="961734"/>
            <a:ext cx="5806440" cy="237744"/>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Η εξειδίκευση, η εξουσία και η εμπιστοσύνη πρέπει να διαχειρίζονται προσεκτικά.</a:t>
            </a:r>
            <a:endParaRPr sz="1280">
              <a:solidFill>
                <a:schemeClr val="dk1"/>
              </a:solidFill>
              <a:latin typeface="Calibri"/>
              <a:ea typeface="Calibri"/>
              <a:cs typeface="Calibri"/>
              <a:sym typeface="Calibri"/>
            </a:endParaRPr>
          </a:p>
        </p:txBody>
      </p:sp>
      <p:sp>
        <p:nvSpPr>
          <p:cNvPr id="256" name="Google Shape;256;p10"/>
          <p:cNvSpPr/>
          <p:nvPr/>
        </p:nvSpPr>
        <p:spPr>
          <a:xfrm>
            <a:off x="777240" y="1389888"/>
            <a:ext cx="5394960" cy="32004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None/>
            </a:pPr>
            <a:r>
              <a:rPr lang="el-GR" sz="1850">
                <a:solidFill>
                  <a:srgbClr val="1F2933"/>
                </a:solidFill>
                <a:latin typeface="Arial"/>
                <a:ea typeface="Arial"/>
                <a:cs typeface="Arial"/>
                <a:sym typeface="Arial"/>
              </a:rPr>
              <a:t>Κράτα τις αλληλεπιδράσεις αναγκαίες για τον επαγγελματικό ρόλο</a:t>
            </a:r>
            <a:endParaRPr sz="1850">
              <a:solidFill>
                <a:schemeClr val="dk1"/>
              </a:solidFill>
              <a:latin typeface="Calibri"/>
              <a:ea typeface="Calibri"/>
              <a:cs typeface="Calibri"/>
              <a:sym typeface="Calibri"/>
            </a:endParaRPr>
          </a:p>
          <a:p>
            <a:pPr indent="0" lvl="0" marL="0" marR="0" rtl="0" algn="l">
              <a:spcBef>
                <a:spcPts val="0"/>
              </a:spcBef>
              <a:spcAft>
                <a:spcPts val="0"/>
              </a:spcAft>
              <a:buNone/>
            </a:pPr>
            <a:r>
              <a:rPr lang="el-GR" sz="1850">
                <a:solidFill>
                  <a:srgbClr val="1F2933"/>
                </a:solidFill>
                <a:latin typeface="Arial"/>
                <a:ea typeface="Arial"/>
                <a:cs typeface="Arial"/>
                <a:sym typeface="Arial"/>
              </a:rPr>
              <a:t>Να είσαι διαφανής, σεβαστικός και αναλογικός</a:t>
            </a:r>
            <a:endParaRPr sz="1850">
              <a:solidFill>
                <a:schemeClr val="dk1"/>
              </a:solidFill>
              <a:latin typeface="Calibri"/>
              <a:ea typeface="Calibri"/>
              <a:cs typeface="Calibri"/>
              <a:sym typeface="Calibri"/>
            </a:endParaRPr>
          </a:p>
          <a:p>
            <a:pPr indent="0" lvl="0" marL="0" marR="0" rtl="0" algn="l">
              <a:spcBef>
                <a:spcPts val="0"/>
              </a:spcBef>
              <a:spcAft>
                <a:spcPts val="0"/>
              </a:spcAft>
              <a:buNone/>
            </a:pPr>
            <a:r>
              <a:rPr lang="el-GR" sz="1850">
                <a:solidFill>
                  <a:srgbClr val="1F2933"/>
                </a:solidFill>
                <a:latin typeface="Arial"/>
                <a:ea typeface="Arial"/>
                <a:cs typeface="Arial"/>
                <a:sym typeface="Arial"/>
              </a:rPr>
              <a:t>Απόφυγε σεξουαλικοποιημένα σχόλια ή παρεμβατικές προσωπικές ερωτήσεις</a:t>
            </a:r>
            <a:endParaRPr sz="1850">
              <a:solidFill>
                <a:schemeClr val="dk1"/>
              </a:solidFill>
              <a:latin typeface="Calibri"/>
              <a:ea typeface="Calibri"/>
              <a:cs typeface="Calibri"/>
              <a:sym typeface="Calibri"/>
            </a:endParaRPr>
          </a:p>
          <a:p>
            <a:pPr indent="0" lvl="0" marL="0" marR="0" rtl="0" algn="l">
              <a:spcBef>
                <a:spcPts val="0"/>
              </a:spcBef>
              <a:spcAft>
                <a:spcPts val="0"/>
              </a:spcAft>
              <a:buNone/>
            </a:pPr>
            <a:r>
              <a:rPr lang="el-GR" sz="1850">
                <a:solidFill>
                  <a:srgbClr val="1F2933"/>
                </a:solidFill>
                <a:latin typeface="Arial"/>
                <a:ea typeface="Arial"/>
                <a:cs typeface="Arial"/>
                <a:sym typeface="Arial"/>
              </a:rPr>
              <a:t>Απόφυγε περιττή μυστικότητα, ευνοιοκρατία και εξάρτηση</a:t>
            </a:r>
            <a:endParaRPr sz="1850">
              <a:solidFill>
                <a:schemeClr val="dk1"/>
              </a:solidFill>
              <a:latin typeface="Calibri"/>
              <a:ea typeface="Calibri"/>
              <a:cs typeface="Calibri"/>
              <a:sym typeface="Calibri"/>
            </a:endParaRPr>
          </a:p>
          <a:p>
            <a:pPr indent="0" lvl="0" marL="0" marR="0" rtl="0" algn="l">
              <a:spcBef>
                <a:spcPts val="0"/>
              </a:spcBef>
              <a:spcAft>
                <a:spcPts val="0"/>
              </a:spcAft>
              <a:buNone/>
            </a:pPr>
            <a:r>
              <a:rPr lang="el-GR" sz="1850">
                <a:solidFill>
                  <a:srgbClr val="1F2933"/>
                </a:solidFill>
                <a:latin typeface="Arial"/>
                <a:ea typeface="Arial"/>
                <a:cs typeface="Arial"/>
                <a:sym typeface="Arial"/>
              </a:rPr>
              <a:t>Χρησιμοποίησε την εξουσία για να στηρίξεις την αυτονομία του αθλητή</a:t>
            </a:r>
            <a:endParaRPr sz="1850">
              <a:solidFill>
                <a:schemeClr val="dk1"/>
              </a:solidFill>
              <a:latin typeface="Calibri"/>
              <a:ea typeface="Calibri"/>
              <a:cs typeface="Calibri"/>
              <a:sym typeface="Calibri"/>
            </a:endParaRPr>
          </a:p>
        </p:txBody>
      </p:sp>
      <p:sp>
        <p:nvSpPr>
          <p:cNvPr id="257" name="Google Shape;257;p10"/>
          <p:cNvSpPr/>
          <p:nvPr/>
        </p:nvSpPr>
        <p:spPr>
          <a:xfrm>
            <a:off x="868680" y="5257800"/>
            <a:ext cx="5120640" cy="566928"/>
          </a:xfrm>
          <a:prstGeom prst="roundRect">
            <a:avLst>
              <a:gd fmla="val 12903" name="adj"/>
            </a:avLst>
          </a:prstGeom>
          <a:solidFill>
            <a:srgbClr val="0F5D64"/>
          </a:solidFill>
          <a:ln cap="flat" cmpd="sng" w="12700">
            <a:solidFill>
              <a:srgbClr val="0F5D6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p10"/>
          <p:cNvSpPr/>
          <p:nvPr/>
        </p:nvSpPr>
        <p:spPr>
          <a:xfrm>
            <a:off x="1069848" y="5376672"/>
            <a:ext cx="4718304" cy="365760"/>
          </a:xfrm>
          <a:prstGeom prst="rect">
            <a:avLst/>
          </a:prstGeom>
          <a:noFill/>
          <a:ln>
            <a:noFill/>
          </a:ln>
        </p:spPr>
        <p:txBody>
          <a:bodyPr anchorCtr="0" anchor="ctr" bIns="250" lIns="250" spcFirstLastPara="1" rIns="250" wrap="square" tIns="250">
            <a:normAutofit/>
          </a:bodyPr>
          <a:lstStyle/>
          <a:p>
            <a:pPr indent="0" lvl="0" marL="0" marR="0" rtl="0" algn="ctr">
              <a:spcBef>
                <a:spcPts val="0"/>
              </a:spcBef>
              <a:spcAft>
                <a:spcPts val="0"/>
              </a:spcAft>
              <a:buClr>
                <a:srgbClr val="FFFFFF"/>
              </a:buClr>
              <a:buSzPts val="1700"/>
              <a:buFont typeface="Calibri"/>
              <a:buNone/>
            </a:pPr>
            <a:r>
              <a:rPr b="1" lang="el-GR" sz="1700">
                <a:solidFill>
                  <a:srgbClr val="FFFFFF"/>
                </a:solidFill>
                <a:latin typeface="Calibri"/>
                <a:ea typeface="Calibri"/>
                <a:cs typeface="Calibri"/>
                <a:sym typeface="Calibri"/>
              </a:rPr>
              <a:t>Τα επαγγελματικά όρια προστατεύουν τους αθλητές και το επαγγελματικό προσωπικό.</a:t>
            </a:r>
            <a:endParaRPr sz="1700">
              <a:solidFill>
                <a:schemeClr val="dk1"/>
              </a:solidFill>
              <a:latin typeface="Calibri"/>
              <a:ea typeface="Calibri"/>
              <a:cs typeface="Calibri"/>
              <a:sym typeface="Calibri"/>
            </a:endParaRPr>
          </a:p>
        </p:txBody>
      </p:sp>
      <p:pic>
        <p:nvPicPr>
          <p:cNvPr descr="Δημιουργημένη εικόνα" id="259" name="Google Shape;259;p10"/>
          <p:cNvPicPr preferRelativeResize="0"/>
          <p:nvPr/>
        </p:nvPicPr>
        <p:blipFill rotWithShape="1">
          <a:blip r:embed="rId3">
            <a:alphaModFix/>
          </a:blip>
          <a:srcRect b="0" l="0" r="0" t="0"/>
          <a:stretch/>
        </p:blipFill>
        <p:spPr>
          <a:xfrm>
            <a:off x="6294120" y="1188720"/>
            <a:ext cx="5530018" cy="4369650"/>
          </a:xfrm>
          <a:prstGeom prst="rect">
            <a:avLst/>
          </a:prstGeom>
          <a:noFill/>
          <a:ln>
            <a:noFill/>
          </a:ln>
        </p:spPr>
      </p:pic>
      <p:pic>
        <p:nvPicPr>
          <p:cNvPr id="260" name="Google Shape;260;p10"/>
          <p:cNvPicPr preferRelativeResize="0"/>
          <p:nvPr/>
        </p:nvPicPr>
        <p:blipFill rotWithShape="1">
          <a:blip r:embed="rId4">
            <a:alphaModFix/>
          </a:blip>
          <a:srcRect b="0" l="0" r="0" t="0"/>
          <a:stretch/>
        </p:blipFill>
        <p:spPr>
          <a:xfrm>
            <a:off x="-106680" y="6176935"/>
            <a:ext cx="12192000" cy="701040"/>
          </a:xfrm>
          <a:prstGeom prst="rect">
            <a:avLst/>
          </a:prstGeom>
          <a:noFill/>
          <a:ln>
            <a:noFill/>
          </a:ln>
        </p:spPr>
      </p:pic>
      <p:sp>
        <p:nvSpPr>
          <p:cNvPr id="261" name="Google Shape;261;p10"/>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1"/>
          <p:cNvSpPr/>
          <p:nvPr/>
        </p:nvSpPr>
        <p:spPr>
          <a:xfrm>
            <a:off x="771931" y="402325"/>
            <a:ext cx="9829800" cy="493800"/>
          </a:xfrm>
          <a:prstGeom prst="rect">
            <a:avLst/>
          </a:prstGeom>
          <a:noFill/>
          <a:ln>
            <a:noFill/>
          </a:ln>
        </p:spPr>
        <p:txBody>
          <a:bodyPr anchorCtr="0" anchor="ctr" bIns="250" lIns="250" spcFirstLastPara="1" rIns="250" wrap="square" tIns="250">
            <a:normAutofit/>
          </a:bodyPr>
          <a:lstStyle/>
          <a:p>
            <a:pPr indent="0" lvl="0" marL="0" marR="0" rtl="0" algn="l">
              <a:lnSpc>
                <a:spcPct val="80000"/>
              </a:lnSpc>
              <a:spcBef>
                <a:spcPts val="0"/>
              </a:spcBef>
              <a:spcAft>
                <a:spcPts val="0"/>
              </a:spcAft>
              <a:buClr>
                <a:srgbClr val="1F2933"/>
              </a:buClr>
              <a:buSzPts val="2402"/>
              <a:buFont typeface="Play"/>
              <a:buNone/>
            </a:pPr>
            <a:r>
              <a:rPr b="1" lang="el-GR" sz="2403">
                <a:solidFill>
                  <a:srgbClr val="1F2933"/>
                </a:solidFill>
                <a:latin typeface="Play"/>
                <a:ea typeface="Play"/>
                <a:cs typeface="Play"/>
                <a:sym typeface="Play"/>
              </a:rPr>
              <a:t>Πρακτικές ορίων για συνηθισμένες αθλητικές καταστάσεις</a:t>
            </a:r>
            <a:endParaRPr sz="2403">
              <a:solidFill>
                <a:schemeClr val="dk1"/>
              </a:solidFill>
              <a:latin typeface="Calibri"/>
              <a:ea typeface="Calibri"/>
              <a:cs typeface="Calibri"/>
              <a:sym typeface="Calibri"/>
            </a:endParaRPr>
          </a:p>
        </p:txBody>
      </p:sp>
      <p:sp>
        <p:nvSpPr>
          <p:cNvPr id="268" name="Google Shape;268;p11"/>
          <p:cNvSpPr/>
          <p:nvPr/>
        </p:nvSpPr>
        <p:spPr>
          <a:xfrm>
            <a:off x="771913" y="950976"/>
            <a:ext cx="5806440" cy="237744"/>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Πρόληψη της ασάφειας πριν γίνει επικίνδυνη.</a:t>
            </a:r>
            <a:endParaRPr sz="1280">
              <a:solidFill>
                <a:schemeClr val="dk1"/>
              </a:solidFill>
              <a:latin typeface="Calibri"/>
              <a:ea typeface="Calibri"/>
              <a:cs typeface="Calibri"/>
              <a:sym typeface="Calibri"/>
            </a:endParaRPr>
          </a:p>
        </p:txBody>
      </p:sp>
      <p:sp>
        <p:nvSpPr>
          <p:cNvPr id="269" name="Google Shape;269;p11"/>
          <p:cNvSpPr/>
          <p:nvPr/>
        </p:nvSpPr>
        <p:spPr>
          <a:xfrm>
            <a:off x="868680" y="1234440"/>
            <a:ext cx="10378440" cy="658368"/>
          </a:xfrm>
          <a:prstGeom prst="roundRect">
            <a:avLst>
              <a:gd fmla="val 5556"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 name="Google Shape;270;p11"/>
          <p:cNvSpPr/>
          <p:nvPr/>
        </p:nvSpPr>
        <p:spPr>
          <a:xfrm>
            <a:off x="1143000" y="1417320"/>
            <a:ext cx="25603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60"/>
              <a:buFont typeface="Calibri"/>
              <a:buNone/>
            </a:pPr>
            <a:r>
              <a:rPr b="1" lang="el-GR" sz="1660">
                <a:solidFill>
                  <a:srgbClr val="0F5D64"/>
                </a:solidFill>
                <a:latin typeface="Calibri"/>
                <a:ea typeface="Calibri"/>
                <a:cs typeface="Calibri"/>
                <a:sym typeface="Calibri"/>
              </a:rPr>
              <a:t>Σωματική επαφή</a:t>
            </a:r>
            <a:endParaRPr sz="1660">
              <a:solidFill>
                <a:schemeClr val="dk1"/>
              </a:solidFill>
              <a:latin typeface="Calibri"/>
              <a:ea typeface="Calibri"/>
              <a:cs typeface="Calibri"/>
              <a:sym typeface="Calibri"/>
            </a:endParaRPr>
          </a:p>
        </p:txBody>
      </p:sp>
      <p:sp>
        <p:nvSpPr>
          <p:cNvPr id="271" name="Google Shape;271;p11"/>
          <p:cNvSpPr/>
          <p:nvPr/>
        </p:nvSpPr>
        <p:spPr>
          <a:xfrm>
            <a:off x="3886200" y="1417320"/>
            <a:ext cx="694944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560"/>
              <a:buFont typeface="Calibri"/>
              <a:buNone/>
            </a:pPr>
            <a:r>
              <a:rPr lang="el-GR" sz="1560">
                <a:solidFill>
                  <a:srgbClr val="1F2933"/>
                </a:solidFill>
                <a:latin typeface="Calibri"/>
                <a:ea typeface="Calibri"/>
                <a:cs typeface="Calibri"/>
                <a:sym typeface="Calibri"/>
              </a:rPr>
              <a:t>Σαφής επαγγελματικός σκοπός· εξήγηση τι θα συμβεί και γιατί</a:t>
            </a:r>
            <a:endParaRPr sz="1560">
              <a:solidFill>
                <a:schemeClr val="dk1"/>
              </a:solidFill>
              <a:latin typeface="Calibri"/>
              <a:ea typeface="Calibri"/>
              <a:cs typeface="Calibri"/>
              <a:sym typeface="Calibri"/>
            </a:endParaRPr>
          </a:p>
        </p:txBody>
      </p:sp>
      <p:sp>
        <p:nvSpPr>
          <p:cNvPr id="272" name="Google Shape;272;p11"/>
          <p:cNvSpPr/>
          <p:nvPr/>
        </p:nvSpPr>
        <p:spPr>
          <a:xfrm>
            <a:off x="868680" y="2002536"/>
            <a:ext cx="10378440" cy="658368"/>
          </a:xfrm>
          <a:prstGeom prst="roundRect">
            <a:avLst>
              <a:gd fmla="val 5556" name="adj"/>
            </a:avLst>
          </a:prstGeom>
          <a:solidFill>
            <a:srgbClr val="F3E7D6"/>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 name="Google Shape;273;p11"/>
          <p:cNvSpPr/>
          <p:nvPr/>
        </p:nvSpPr>
        <p:spPr>
          <a:xfrm>
            <a:off x="1143000" y="2185416"/>
            <a:ext cx="25603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60"/>
              <a:buFont typeface="Calibri"/>
              <a:buNone/>
            </a:pPr>
            <a:r>
              <a:rPr b="1" lang="el-GR" sz="1660">
                <a:solidFill>
                  <a:srgbClr val="0F5D64"/>
                </a:solidFill>
                <a:latin typeface="Calibri"/>
                <a:ea typeface="Calibri"/>
                <a:cs typeface="Calibri"/>
                <a:sym typeface="Calibri"/>
              </a:rPr>
              <a:t>Ατομικές συνεδρίες</a:t>
            </a:r>
            <a:endParaRPr sz="1660">
              <a:solidFill>
                <a:schemeClr val="dk1"/>
              </a:solidFill>
              <a:latin typeface="Calibri"/>
              <a:ea typeface="Calibri"/>
              <a:cs typeface="Calibri"/>
              <a:sym typeface="Calibri"/>
            </a:endParaRPr>
          </a:p>
        </p:txBody>
      </p:sp>
      <p:sp>
        <p:nvSpPr>
          <p:cNvPr id="274" name="Google Shape;274;p11"/>
          <p:cNvSpPr/>
          <p:nvPr/>
        </p:nvSpPr>
        <p:spPr>
          <a:xfrm>
            <a:off x="3886200" y="2185416"/>
            <a:ext cx="694944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560"/>
              <a:buFont typeface="Calibri"/>
              <a:buNone/>
            </a:pPr>
            <a:r>
              <a:rPr lang="el-GR" sz="1560">
                <a:solidFill>
                  <a:srgbClr val="1F2933"/>
                </a:solidFill>
                <a:latin typeface="Calibri"/>
                <a:ea typeface="Calibri"/>
                <a:cs typeface="Calibri"/>
                <a:sym typeface="Calibri"/>
              </a:rPr>
              <a:t>Προστασία εμπιστευτικότητας χωρίς περιττή απομόνωση</a:t>
            </a:r>
            <a:endParaRPr sz="1560">
              <a:solidFill>
                <a:schemeClr val="dk1"/>
              </a:solidFill>
              <a:latin typeface="Calibri"/>
              <a:ea typeface="Calibri"/>
              <a:cs typeface="Calibri"/>
              <a:sym typeface="Calibri"/>
            </a:endParaRPr>
          </a:p>
        </p:txBody>
      </p:sp>
      <p:sp>
        <p:nvSpPr>
          <p:cNvPr id="275" name="Google Shape;275;p11"/>
          <p:cNvSpPr/>
          <p:nvPr/>
        </p:nvSpPr>
        <p:spPr>
          <a:xfrm>
            <a:off x="868680" y="2770632"/>
            <a:ext cx="10378440" cy="658368"/>
          </a:xfrm>
          <a:prstGeom prst="roundRect">
            <a:avLst>
              <a:gd fmla="val 5556"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 name="Google Shape;276;p11"/>
          <p:cNvSpPr/>
          <p:nvPr/>
        </p:nvSpPr>
        <p:spPr>
          <a:xfrm>
            <a:off x="1143000" y="2953512"/>
            <a:ext cx="25603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60"/>
              <a:buFont typeface="Calibri"/>
              <a:buNone/>
            </a:pPr>
            <a:r>
              <a:rPr b="1" lang="el-GR" sz="1660">
                <a:solidFill>
                  <a:srgbClr val="0F5D64"/>
                </a:solidFill>
                <a:latin typeface="Calibri"/>
                <a:ea typeface="Calibri"/>
                <a:cs typeface="Calibri"/>
                <a:sym typeface="Calibri"/>
              </a:rPr>
              <a:t>Ψηφιακή επικοινωνία</a:t>
            </a:r>
            <a:endParaRPr sz="1660">
              <a:solidFill>
                <a:schemeClr val="dk1"/>
              </a:solidFill>
              <a:latin typeface="Calibri"/>
              <a:ea typeface="Calibri"/>
              <a:cs typeface="Calibri"/>
              <a:sym typeface="Calibri"/>
            </a:endParaRPr>
          </a:p>
        </p:txBody>
      </p:sp>
      <p:sp>
        <p:nvSpPr>
          <p:cNvPr id="277" name="Google Shape;277;p11"/>
          <p:cNvSpPr/>
          <p:nvPr/>
        </p:nvSpPr>
        <p:spPr>
          <a:xfrm>
            <a:off x="3886200" y="2953512"/>
            <a:ext cx="694944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560"/>
              <a:buFont typeface="Calibri"/>
              <a:buNone/>
            </a:pPr>
            <a:r>
              <a:rPr lang="el-GR" sz="1560">
                <a:solidFill>
                  <a:srgbClr val="1F2933"/>
                </a:solidFill>
                <a:latin typeface="Calibri"/>
                <a:ea typeface="Calibri"/>
                <a:cs typeface="Calibri"/>
                <a:sym typeface="Calibri"/>
              </a:rPr>
              <a:t>Κατάλληλο κανάλι, περιεχόμενο, χρονισμός και συχνότητα</a:t>
            </a:r>
            <a:endParaRPr sz="1560">
              <a:solidFill>
                <a:schemeClr val="dk1"/>
              </a:solidFill>
              <a:latin typeface="Calibri"/>
              <a:ea typeface="Calibri"/>
              <a:cs typeface="Calibri"/>
              <a:sym typeface="Calibri"/>
            </a:endParaRPr>
          </a:p>
        </p:txBody>
      </p:sp>
      <p:sp>
        <p:nvSpPr>
          <p:cNvPr id="278" name="Google Shape;278;p11"/>
          <p:cNvSpPr/>
          <p:nvPr/>
        </p:nvSpPr>
        <p:spPr>
          <a:xfrm>
            <a:off x="868680" y="3538728"/>
            <a:ext cx="10378440" cy="658368"/>
          </a:xfrm>
          <a:prstGeom prst="roundRect">
            <a:avLst>
              <a:gd fmla="val 5556" name="adj"/>
            </a:avLst>
          </a:prstGeom>
          <a:solidFill>
            <a:srgbClr val="F3E7D6"/>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p11"/>
          <p:cNvSpPr/>
          <p:nvPr/>
        </p:nvSpPr>
        <p:spPr>
          <a:xfrm>
            <a:off x="1143000" y="3721608"/>
            <a:ext cx="25603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60"/>
              <a:buFont typeface="Calibri"/>
              <a:buNone/>
            </a:pPr>
            <a:r>
              <a:rPr b="1" lang="el-GR" sz="1660">
                <a:solidFill>
                  <a:srgbClr val="0F5D64"/>
                </a:solidFill>
                <a:latin typeface="Calibri"/>
                <a:ea typeface="Calibri"/>
                <a:cs typeface="Calibri"/>
                <a:sym typeface="Calibri"/>
              </a:rPr>
              <a:t>Ταξίδια και διαμονή</a:t>
            </a:r>
            <a:endParaRPr sz="1660">
              <a:solidFill>
                <a:schemeClr val="dk1"/>
              </a:solidFill>
              <a:latin typeface="Calibri"/>
              <a:ea typeface="Calibri"/>
              <a:cs typeface="Calibri"/>
              <a:sym typeface="Calibri"/>
            </a:endParaRPr>
          </a:p>
        </p:txBody>
      </p:sp>
      <p:sp>
        <p:nvSpPr>
          <p:cNvPr id="280" name="Google Shape;280;p11"/>
          <p:cNvSpPr/>
          <p:nvPr/>
        </p:nvSpPr>
        <p:spPr>
          <a:xfrm>
            <a:off x="3886200" y="3721608"/>
            <a:ext cx="694944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560"/>
              <a:buFont typeface="Calibri"/>
              <a:buNone/>
            </a:pPr>
            <a:r>
              <a:rPr lang="el-GR" sz="1560">
                <a:solidFill>
                  <a:srgbClr val="1F2933"/>
                </a:solidFill>
                <a:latin typeface="Calibri"/>
                <a:ea typeface="Calibri"/>
                <a:cs typeface="Calibri"/>
                <a:sym typeface="Calibri"/>
              </a:rPr>
              <a:t>Διατήρηση ιδιωτικότητας και επαγγελματικών ρόλων</a:t>
            </a:r>
            <a:endParaRPr sz="1560">
              <a:solidFill>
                <a:schemeClr val="dk1"/>
              </a:solidFill>
              <a:latin typeface="Calibri"/>
              <a:ea typeface="Calibri"/>
              <a:cs typeface="Calibri"/>
              <a:sym typeface="Calibri"/>
            </a:endParaRPr>
          </a:p>
        </p:txBody>
      </p:sp>
      <p:sp>
        <p:nvSpPr>
          <p:cNvPr id="281" name="Google Shape;281;p11"/>
          <p:cNvSpPr/>
          <p:nvPr/>
        </p:nvSpPr>
        <p:spPr>
          <a:xfrm>
            <a:off x="868680" y="4306824"/>
            <a:ext cx="10378440" cy="658368"/>
          </a:xfrm>
          <a:prstGeom prst="roundRect">
            <a:avLst>
              <a:gd fmla="val 5556"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11"/>
          <p:cNvSpPr/>
          <p:nvPr/>
        </p:nvSpPr>
        <p:spPr>
          <a:xfrm>
            <a:off x="1143000" y="4489704"/>
            <a:ext cx="25603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60"/>
              <a:buFont typeface="Calibri"/>
              <a:buNone/>
            </a:pPr>
            <a:r>
              <a:rPr b="1" lang="el-GR" sz="1660">
                <a:solidFill>
                  <a:srgbClr val="0F5D64"/>
                </a:solidFill>
                <a:latin typeface="Calibri"/>
                <a:ea typeface="Calibri"/>
                <a:cs typeface="Calibri"/>
                <a:sym typeface="Calibri"/>
              </a:rPr>
              <a:t>Επιλογή/θεραπεία</a:t>
            </a:r>
            <a:endParaRPr sz="1660">
              <a:solidFill>
                <a:schemeClr val="dk1"/>
              </a:solidFill>
              <a:latin typeface="Calibri"/>
              <a:ea typeface="Calibri"/>
              <a:cs typeface="Calibri"/>
              <a:sym typeface="Calibri"/>
            </a:endParaRPr>
          </a:p>
        </p:txBody>
      </p:sp>
      <p:sp>
        <p:nvSpPr>
          <p:cNvPr id="283" name="Google Shape;283;p11"/>
          <p:cNvSpPr/>
          <p:nvPr/>
        </p:nvSpPr>
        <p:spPr>
          <a:xfrm>
            <a:off x="3886200" y="4489704"/>
            <a:ext cx="694944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560"/>
              <a:buFont typeface="Calibri"/>
              <a:buNone/>
            </a:pPr>
            <a:r>
              <a:rPr lang="el-GR" sz="1560">
                <a:solidFill>
                  <a:srgbClr val="1F2933"/>
                </a:solidFill>
                <a:latin typeface="Calibri"/>
                <a:ea typeface="Calibri"/>
                <a:cs typeface="Calibri"/>
                <a:sym typeface="Calibri"/>
              </a:rPr>
              <a:t>Χρήση σαφών κριτηρίων, όχι προσωπικής οικειότητας</a:t>
            </a:r>
            <a:endParaRPr sz="1560">
              <a:solidFill>
                <a:schemeClr val="dk1"/>
              </a:solidFill>
              <a:latin typeface="Calibri"/>
              <a:ea typeface="Calibri"/>
              <a:cs typeface="Calibri"/>
              <a:sym typeface="Calibri"/>
            </a:endParaRPr>
          </a:p>
        </p:txBody>
      </p:sp>
      <p:sp>
        <p:nvSpPr>
          <p:cNvPr id="284" name="Google Shape;284;p11"/>
          <p:cNvSpPr/>
          <p:nvPr/>
        </p:nvSpPr>
        <p:spPr>
          <a:xfrm>
            <a:off x="1097280" y="5559552"/>
            <a:ext cx="982980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76455"/>
              </a:buClr>
              <a:buSzPts val="1750"/>
              <a:buFont typeface="Calibri"/>
              <a:buNone/>
            </a:pPr>
            <a:r>
              <a:rPr i="1" lang="el-GR" sz="1750">
                <a:solidFill>
                  <a:srgbClr val="B76455"/>
                </a:solidFill>
                <a:latin typeface="Calibri"/>
                <a:ea typeface="Calibri"/>
                <a:cs typeface="Calibri"/>
                <a:sym typeface="Calibri"/>
              </a:rPr>
              <a:t>Προβληματισμός: Ποιες από αυτές τις καταστάσεις είναι πιο ασαφείς στο δικό σου άθλημα;</a:t>
            </a:r>
            <a:endParaRPr sz="1750">
              <a:solidFill>
                <a:schemeClr val="dk1"/>
              </a:solidFill>
              <a:latin typeface="Calibri"/>
              <a:ea typeface="Calibri"/>
              <a:cs typeface="Calibri"/>
              <a:sym typeface="Calibri"/>
            </a:endParaRPr>
          </a:p>
        </p:txBody>
      </p:sp>
      <p:pic>
        <p:nvPicPr>
          <p:cNvPr id="285" name="Google Shape;285;p11"/>
          <p:cNvPicPr preferRelativeResize="0"/>
          <p:nvPr/>
        </p:nvPicPr>
        <p:blipFill rotWithShape="1">
          <a:blip r:embed="rId3">
            <a:alphaModFix/>
          </a:blip>
          <a:srcRect b="0" l="0" r="0" t="0"/>
          <a:stretch/>
        </p:blipFill>
        <p:spPr>
          <a:xfrm>
            <a:off x="-83820" y="6156960"/>
            <a:ext cx="12192000" cy="701040"/>
          </a:xfrm>
          <a:prstGeom prst="rect">
            <a:avLst/>
          </a:prstGeom>
          <a:noFill/>
          <a:ln>
            <a:noFill/>
          </a:ln>
        </p:spPr>
      </p:pic>
      <p:sp>
        <p:nvSpPr>
          <p:cNvPr id="286" name="Google Shape;286;p11"/>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2"/>
          <p:cNvSpPr/>
          <p:nvPr/>
        </p:nvSpPr>
        <p:spPr>
          <a:xfrm>
            <a:off x="777255" y="374900"/>
            <a:ext cx="10086300" cy="493800"/>
          </a:xfrm>
          <a:prstGeom prst="rect">
            <a:avLst/>
          </a:prstGeom>
          <a:noFill/>
          <a:ln>
            <a:noFill/>
          </a:ln>
        </p:spPr>
        <p:txBody>
          <a:bodyPr anchorCtr="0" anchor="ctr" bIns="250" lIns="250" spcFirstLastPara="1" rIns="250" wrap="square" tIns="250">
            <a:normAutofit/>
          </a:bodyPr>
          <a:lstStyle/>
          <a:p>
            <a:pPr indent="0" lvl="0" marL="0" marR="0" rtl="0" algn="l">
              <a:lnSpc>
                <a:spcPct val="80000"/>
              </a:lnSpc>
              <a:spcBef>
                <a:spcPts val="0"/>
              </a:spcBef>
              <a:spcAft>
                <a:spcPts val="0"/>
              </a:spcAft>
              <a:buClr>
                <a:srgbClr val="1F2933"/>
              </a:buClr>
              <a:buSzPts val="2170"/>
              <a:buFont typeface="Play"/>
              <a:buNone/>
            </a:pPr>
            <a:r>
              <a:rPr b="1" lang="el-GR" sz="2170">
                <a:solidFill>
                  <a:srgbClr val="1F2933"/>
                </a:solidFill>
                <a:latin typeface="Play"/>
                <a:ea typeface="Play"/>
                <a:cs typeface="Play"/>
                <a:sym typeface="Play"/>
              </a:rPr>
              <a:t>Οι οργανισμοί πρέπει να ενσωματώσουν την πρόληψη στο σύστημα</a:t>
            </a:r>
            <a:endParaRPr sz="2170">
              <a:solidFill>
                <a:schemeClr val="dk1"/>
              </a:solidFill>
              <a:latin typeface="Calibri"/>
              <a:ea typeface="Calibri"/>
              <a:cs typeface="Calibri"/>
              <a:sym typeface="Calibri"/>
            </a:endParaRPr>
          </a:p>
        </p:txBody>
      </p:sp>
      <p:sp>
        <p:nvSpPr>
          <p:cNvPr id="293" name="Google Shape;293;p12"/>
          <p:cNvSpPr/>
          <p:nvPr/>
        </p:nvSpPr>
        <p:spPr>
          <a:xfrm>
            <a:off x="777240" y="967844"/>
            <a:ext cx="5806440" cy="237744"/>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Η πρόληψη δεν μπορεί να εξαρτάται μόνο από την καλή συμπεριφορά των ατόμων.</a:t>
            </a:r>
            <a:endParaRPr sz="1280">
              <a:solidFill>
                <a:schemeClr val="dk1"/>
              </a:solidFill>
              <a:latin typeface="Calibri"/>
              <a:ea typeface="Calibri"/>
              <a:cs typeface="Calibri"/>
              <a:sym typeface="Calibri"/>
            </a:endParaRPr>
          </a:p>
        </p:txBody>
      </p:sp>
      <p:sp>
        <p:nvSpPr>
          <p:cNvPr id="294" name="Google Shape;294;p12"/>
          <p:cNvSpPr/>
          <p:nvPr/>
        </p:nvSpPr>
        <p:spPr>
          <a:xfrm>
            <a:off x="777240" y="1417320"/>
            <a:ext cx="5349240" cy="356616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None/>
            </a:pPr>
            <a:r>
              <a:rPr lang="el-GR" sz="1800">
                <a:solidFill>
                  <a:srgbClr val="1F2933"/>
                </a:solidFill>
                <a:latin typeface="Arial"/>
                <a:ea typeface="Arial"/>
                <a:cs typeface="Arial"/>
                <a:sym typeface="Arial"/>
              </a:rPr>
              <a:t>Όρισε την αποδεκτή συμπεριφορά με πρακτικούς όρους</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Επικοινώνησε τις προσδοκίες κατά την ένταξη</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Επανεξέτασε τα πρότυπα τακτικά — όχι μόνο μία φορά</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Εφάρμοσε τις προσδοκίες με συνέπεια σε αθλητές, προπονητές, επαγγελματικό προσωπικό, εθελοντές και διοικητικά στελέχη</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rgbClr val="1F2933"/>
                </a:solidFill>
                <a:latin typeface="Arial"/>
                <a:ea typeface="Arial"/>
                <a:cs typeface="Arial"/>
                <a:sym typeface="Arial"/>
              </a:rPr>
              <a:t>Επανεξέτασε αν οι οργανωτικές πρακτικές διευκολύνουν τη σεβαστική συμπεριφορά</a:t>
            </a:r>
            <a:endParaRPr sz="1800">
              <a:solidFill>
                <a:schemeClr val="dk1"/>
              </a:solidFill>
              <a:latin typeface="Calibri"/>
              <a:ea typeface="Calibri"/>
              <a:cs typeface="Calibri"/>
              <a:sym typeface="Calibri"/>
            </a:endParaRPr>
          </a:p>
        </p:txBody>
      </p:sp>
      <p:sp>
        <p:nvSpPr>
          <p:cNvPr id="295" name="Google Shape;295;p12"/>
          <p:cNvSpPr/>
          <p:nvPr/>
        </p:nvSpPr>
        <p:spPr>
          <a:xfrm>
            <a:off x="868680" y="5394960"/>
            <a:ext cx="5257800" cy="594360"/>
          </a:xfrm>
          <a:prstGeom prst="roundRect">
            <a:avLst>
              <a:gd fmla="val 12308" name="adj"/>
            </a:avLst>
          </a:prstGeom>
          <a:solidFill>
            <a:srgbClr val="0F5D64"/>
          </a:solidFill>
          <a:ln cap="flat" cmpd="sng" w="12700">
            <a:solidFill>
              <a:srgbClr val="0F5D6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12"/>
          <p:cNvSpPr/>
          <p:nvPr/>
        </p:nvSpPr>
        <p:spPr>
          <a:xfrm>
            <a:off x="1069848" y="5513832"/>
            <a:ext cx="4855464" cy="393192"/>
          </a:xfrm>
          <a:prstGeom prst="rect">
            <a:avLst/>
          </a:prstGeom>
          <a:noFill/>
          <a:ln>
            <a:noFill/>
          </a:ln>
        </p:spPr>
        <p:txBody>
          <a:bodyPr anchorCtr="0" anchor="ctr" bIns="250" lIns="250" spcFirstLastPara="1" rIns="250" wrap="square" tIns="250">
            <a:normAutofit/>
          </a:bodyPr>
          <a:lstStyle/>
          <a:p>
            <a:pPr indent="0" lvl="0" marL="0" marR="0" rtl="0" algn="ctr">
              <a:lnSpc>
                <a:spcPct val="90000"/>
              </a:lnSpc>
              <a:spcBef>
                <a:spcPts val="0"/>
              </a:spcBef>
              <a:spcAft>
                <a:spcPts val="0"/>
              </a:spcAft>
              <a:buClr>
                <a:srgbClr val="FFFFFF"/>
              </a:buClr>
              <a:buSzPts val="1445"/>
              <a:buFont typeface="Calibri"/>
              <a:buNone/>
            </a:pPr>
            <a:r>
              <a:rPr b="1" lang="el-GR" sz="1445">
                <a:solidFill>
                  <a:srgbClr val="FFFFFF"/>
                </a:solidFill>
                <a:latin typeface="Calibri"/>
                <a:ea typeface="Calibri"/>
                <a:cs typeface="Calibri"/>
                <a:sym typeface="Calibri"/>
              </a:rPr>
              <a:t>Ερώτημα συστήματος: Κάνει ο οργανισμός μας την ασφαλή συμπεριφορά την αναμενόμενη επιλογή;</a:t>
            </a:r>
            <a:endParaRPr sz="1445">
              <a:solidFill>
                <a:schemeClr val="dk1"/>
              </a:solidFill>
              <a:latin typeface="Calibri"/>
              <a:ea typeface="Calibri"/>
              <a:cs typeface="Calibri"/>
              <a:sym typeface="Calibri"/>
            </a:endParaRPr>
          </a:p>
        </p:txBody>
      </p:sp>
      <p:pic>
        <p:nvPicPr>
          <p:cNvPr descr="Δημιουργημένη εικόνα" id="297" name="Google Shape;297;p12"/>
          <p:cNvPicPr preferRelativeResize="0"/>
          <p:nvPr/>
        </p:nvPicPr>
        <p:blipFill rotWithShape="1">
          <a:blip r:embed="rId3">
            <a:alphaModFix/>
          </a:blip>
          <a:srcRect b="0" l="0" r="0" t="0"/>
          <a:stretch/>
        </p:blipFill>
        <p:spPr>
          <a:xfrm>
            <a:off x="6238265" y="1417320"/>
            <a:ext cx="5690292" cy="3404721"/>
          </a:xfrm>
          <a:prstGeom prst="rect">
            <a:avLst/>
          </a:prstGeom>
          <a:noFill/>
          <a:ln>
            <a:noFill/>
          </a:ln>
        </p:spPr>
      </p:pic>
      <p:pic>
        <p:nvPicPr>
          <p:cNvPr id="298" name="Google Shape;298;p12"/>
          <p:cNvPicPr preferRelativeResize="0"/>
          <p:nvPr/>
        </p:nvPicPr>
        <p:blipFill rotWithShape="1">
          <a:blip r:embed="rId4">
            <a:alphaModFix/>
          </a:blip>
          <a:srcRect b="0" l="0" r="0" t="0"/>
          <a:stretch/>
        </p:blipFill>
        <p:spPr>
          <a:xfrm>
            <a:off x="-79899" y="6156960"/>
            <a:ext cx="12192000" cy="701040"/>
          </a:xfrm>
          <a:prstGeom prst="rect">
            <a:avLst/>
          </a:prstGeom>
          <a:noFill/>
          <a:ln>
            <a:noFill/>
          </a:ln>
        </p:spPr>
      </p:pic>
      <p:sp>
        <p:nvSpPr>
          <p:cNvPr id="299" name="Google Shape;299;p12"/>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3"/>
          <p:cNvSpPr/>
          <p:nvPr/>
        </p:nvSpPr>
        <p:spPr>
          <a:xfrm>
            <a:off x="777250" y="384050"/>
            <a:ext cx="9875400" cy="493800"/>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1F2933"/>
              </a:buClr>
              <a:buSzPts val="3100"/>
              <a:buFont typeface="Play"/>
              <a:buNone/>
            </a:pPr>
            <a:r>
              <a:rPr b="1" lang="el-GR" sz="3100">
                <a:solidFill>
                  <a:srgbClr val="1F2933"/>
                </a:solidFill>
                <a:latin typeface="Play"/>
                <a:ea typeface="Play"/>
                <a:cs typeface="Play"/>
                <a:sym typeface="Play"/>
              </a:rPr>
              <a:t>Επανασχεδίασε καταστάσεις υψηλότερου κινδύνου</a:t>
            </a:r>
            <a:endParaRPr sz="3100">
              <a:solidFill>
                <a:schemeClr val="dk1"/>
              </a:solidFill>
              <a:latin typeface="Calibri"/>
              <a:ea typeface="Calibri"/>
              <a:cs typeface="Calibri"/>
              <a:sym typeface="Calibri"/>
            </a:endParaRPr>
          </a:p>
        </p:txBody>
      </p:sp>
      <p:sp>
        <p:nvSpPr>
          <p:cNvPr id="306" name="Google Shape;306;p13"/>
          <p:cNvSpPr/>
          <p:nvPr/>
        </p:nvSpPr>
        <p:spPr>
          <a:xfrm>
            <a:off x="777240" y="950088"/>
            <a:ext cx="5806440" cy="237744"/>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Ο στόχος δεν είναι να εξαλειφθεί η ιδιωτικότητα, αλλά να προστατευτούν η αξιοπρέπεια και τα όρια.</a:t>
            </a:r>
            <a:endParaRPr sz="1280">
              <a:solidFill>
                <a:schemeClr val="dk1"/>
              </a:solidFill>
              <a:latin typeface="Calibri"/>
              <a:ea typeface="Calibri"/>
              <a:cs typeface="Calibri"/>
              <a:sym typeface="Calibri"/>
            </a:endParaRPr>
          </a:p>
        </p:txBody>
      </p:sp>
      <p:sp>
        <p:nvSpPr>
          <p:cNvPr id="307" name="Google Shape;307;p13"/>
          <p:cNvSpPr/>
          <p:nvPr/>
        </p:nvSpPr>
        <p:spPr>
          <a:xfrm>
            <a:off x="777240" y="1325880"/>
            <a:ext cx="4892040" cy="1005840"/>
          </a:xfrm>
          <a:prstGeom prst="roundRect">
            <a:avLst>
              <a:gd fmla="val 5455"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p13"/>
          <p:cNvSpPr/>
          <p:nvPr/>
        </p:nvSpPr>
        <p:spPr>
          <a:xfrm>
            <a:off x="987552" y="1481328"/>
            <a:ext cx="44805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50"/>
              <a:buFont typeface="Calibri"/>
              <a:buNone/>
            </a:pPr>
            <a:r>
              <a:rPr b="1" lang="el-GR" sz="1650">
                <a:solidFill>
                  <a:srgbClr val="0F5D64"/>
                </a:solidFill>
                <a:latin typeface="Calibri"/>
                <a:ea typeface="Calibri"/>
                <a:cs typeface="Calibri"/>
                <a:sym typeface="Calibri"/>
              </a:rPr>
              <a:t>Ατομικές συναντήσεις</a:t>
            </a:r>
            <a:endParaRPr sz="1650">
              <a:solidFill>
                <a:schemeClr val="dk1"/>
              </a:solidFill>
              <a:latin typeface="Calibri"/>
              <a:ea typeface="Calibri"/>
              <a:cs typeface="Calibri"/>
              <a:sym typeface="Calibri"/>
            </a:endParaRPr>
          </a:p>
        </p:txBody>
      </p:sp>
      <p:sp>
        <p:nvSpPr>
          <p:cNvPr id="309" name="Google Shape;309;p13"/>
          <p:cNvSpPr/>
          <p:nvPr/>
        </p:nvSpPr>
        <p:spPr>
          <a:xfrm>
            <a:off x="987552" y="1837944"/>
            <a:ext cx="448056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430"/>
              <a:buFont typeface="Calibri"/>
              <a:buNone/>
            </a:pPr>
            <a:r>
              <a:rPr lang="el-GR" sz="1430">
                <a:solidFill>
                  <a:srgbClr val="1F2933"/>
                </a:solidFill>
                <a:latin typeface="Calibri"/>
                <a:ea typeface="Calibri"/>
                <a:cs typeface="Calibri"/>
                <a:sym typeface="Calibri"/>
              </a:rPr>
              <a:t>κατάλληλοι και διαφανείς χώροι</a:t>
            </a:r>
            <a:endParaRPr sz="1430">
              <a:solidFill>
                <a:schemeClr val="dk1"/>
              </a:solidFill>
              <a:latin typeface="Calibri"/>
              <a:ea typeface="Calibri"/>
              <a:cs typeface="Calibri"/>
              <a:sym typeface="Calibri"/>
            </a:endParaRPr>
          </a:p>
        </p:txBody>
      </p:sp>
      <p:sp>
        <p:nvSpPr>
          <p:cNvPr id="310" name="Google Shape;310;p13"/>
          <p:cNvSpPr/>
          <p:nvPr/>
        </p:nvSpPr>
        <p:spPr>
          <a:xfrm>
            <a:off x="6309360" y="1325880"/>
            <a:ext cx="4892040" cy="1005840"/>
          </a:xfrm>
          <a:prstGeom prst="roundRect">
            <a:avLst>
              <a:gd fmla="val 5455" name="adj"/>
            </a:avLst>
          </a:prstGeom>
          <a:solidFill>
            <a:srgbClr val="F3E7D6"/>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 name="Google Shape;311;p13"/>
          <p:cNvSpPr/>
          <p:nvPr/>
        </p:nvSpPr>
        <p:spPr>
          <a:xfrm>
            <a:off x="6519672" y="1481328"/>
            <a:ext cx="44805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50"/>
              <a:buFont typeface="Calibri"/>
              <a:buNone/>
            </a:pPr>
            <a:r>
              <a:rPr b="1" lang="el-GR" sz="1650">
                <a:solidFill>
                  <a:srgbClr val="0F5D64"/>
                </a:solidFill>
                <a:latin typeface="Calibri"/>
                <a:ea typeface="Calibri"/>
                <a:cs typeface="Calibri"/>
                <a:sym typeface="Calibri"/>
              </a:rPr>
              <a:t>Χώροι θεραπείας</a:t>
            </a:r>
            <a:endParaRPr sz="1650">
              <a:solidFill>
                <a:schemeClr val="dk1"/>
              </a:solidFill>
              <a:latin typeface="Calibri"/>
              <a:ea typeface="Calibri"/>
              <a:cs typeface="Calibri"/>
              <a:sym typeface="Calibri"/>
            </a:endParaRPr>
          </a:p>
        </p:txBody>
      </p:sp>
      <p:sp>
        <p:nvSpPr>
          <p:cNvPr id="312" name="Google Shape;312;p13"/>
          <p:cNvSpPr/>
          <p:nvPr/>
        </p:nvSpPr>
        <p:spPr>
          <a:xfrm>
            <a:off x="6519672" y="1837944"/>
            <a:ext cx="448056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430"/>
              <a:buFont typeface="Calibri"/>
              <a:buNone/>
            </a:pPr>
            <a:r>
              <a:rPr lang="el-GR" sz="1430">
                <a:solidFill>
                  <a:srgbClr val="1F2933"/>
                </a:solidFill>
                <a:latin typeface="Calibri"/>
                <a:ea typeface="Calibri"/>
                <a:cs typeface="Calibri"/>
                <a:sym typeface="Calibri"/>
              </a:rPr>
              <a:t>εμπιστευτικότητα χωρίς περιττή απομόνωση</a:t>
            </a:r>
            <a:endParaRPr sz="1430">
              <a:solidFill>
                <a:schemeClr val="dk1"/>
              </a:solidFill>
              <a:latin typeface="Calibri"/>
              <a:ea typeface="Calibri"/>
              <a:cs typeface="Calibri"/>
              <a:sym typeface="Calibri"/>
            </a:endParaRPr>
          </a:p>
        </p:txBody>
      </p:sp>
      <p:sp>
        <p:nvSpPr>
          <p:cNvPr id="313" name="Google Shape;313;p13"/>
          <p:cNvSpPr/>
          <p:nvPr/>
        </p:nvSpPr>
        <p:spPr>
          <a:xfrm>
            <a:off x="777240" y="2651760"/>
            <a:ext cx="4892040" cy="1005840"/>
          </a:xfrm>
          <a:prstGeom prst="roundRect">
            <a:avLst>
              <a:gd fmla="val 5455"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4" name="Google Shape;314;p13"/>
          <p:cNvSpPr/>
          <p:nvPr/>
        </p:nvSpPr>
        <p:spPr>
          <a:xfrm>
            <a:off x="987552" y="2807208"/>
            <a:ext cx="44805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50"/>
              <a:buFont typeface="Calibri"/>
              <a:buNone/>
            </a:pPr>
            <a:r>
              <a:rPr b="1" lang="el-GR" sz="1650">
                <a:solidFill>
                  <a:srgbClr val="0F5D64"/>
                </a:solidFill>
                <a:latin typeface="Calibri"/>
                <a:ea typeface="Calibri"/>
                <a:cs typeface="Calibri"/>
                <a:sym typeface="Calibri"/>
              </a:rPr>
              <a:t>Χώροι αλλαγής</a:t>
            </a:r>
            <a:endParaRPr sz="1650">
              <a:solidFill>
                <a:schemeClr val="dk1"/>
              </a:solidFill>
              <a:latin typeface="Calibri"/>
              <a:ea typeface="Calibri"/>
              <a:cs typeface="Calibri"/>
              <a:sym typeface="Calibri"/>
            </a:endParaRPr>
          </a:p>
        </p:txBody>
      </p:sp>
      <p:sp>
        <p:nvSpPr>
          <p:cNvPr id="315" name="Google Shape;315;p13"/>
          <p:cNvSpPr/>
          <p:nvPr/>
        </p:nvSpPr>
        <p:spPr>
          <a:xfrm>
            <a:off x="987552" y="3163824"/>
            <a:ext cx="448056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430"/>
              <a:buFont typeface="Calibri"/>
              <a:buNone/>
            </a:pPr>
            <a:r>
              <a:rPr lang="el-GR" sz="1430">
                <a:solidFill>
                  <a:srgbClr val="1F2933"/>
                </a:solidFill>
                <a:latin typeface="Calibri"/>
                <a:ea typeface="Calibri"/>
                <a:cs typeface="Calibri"/>
                <a:sym typeface="Calibri"/>
              </a:rPr>
              <a:t>σαφείς κανόνες πρόσβασης και ιδιωτικότητας</a:t>
            </a:r>
            <a:endParaRPr sz="1430">
              <a:solidFill>
                <a:schemeClr val="dk1"/>
              </a:solidFill>
              <a:latin typeface="Calibri"/>
              <a:ea typeface="Calibri"/>
              <a:cs typeface="Calibri"/>
              <a:sym typeface="Calibri"/>
            </a:endParaRPr>
          </a:p>
        </p:txBody>
      </p:sp>
      <p:sp>
        <p:nvSpPr>
          <p:cNvPr id="316" name="Google Shape;316;p13"/>
          <p:cNvSpPr/>
          <p:nvPr/>
        </p:nvSpPr>
        <p:spPr>
          <a:xfrm>
            <a:off x="6309360" y="2651760"/>
            <a:ext cx="4892040" cy="1005840"/>
          </a:xfrm>
          <a:prstGeom prst="roundRect">
            <a:avLst>
              <a:gd fmla="val 5455" name="adj"/>
            </a:avLst>
          </a:prstGeom>
          <a:solidFill>
            <a:srgbClr val="F3E7D6"/>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 name="Google Shape;317;p13"/>
          <p:cNvSpPr/>
          <p:nvPr/>
        </p:nvSpPr>
        <p:spPr>
          <a:xfrm>
            <a:off x="6519672" y="2807208"/>
            <a:ext cx="44805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50"/>
              <a:buFont typeface="Calibri"/>
              <a:buNone/>
            </a:pPr>
            <a:r>
              <a:rPr b="1" lang="el-GR" sz="1650">
                <a:solidFill>
                  <a:srgbClr val="0F5D64"/>
                </a:solidFill>
                <a:latin typeface="Calibri"/>
                <a:ea typeface="Calibri"/>
                <a:cs typeface="Calibri"/>
                <a:sym typeface="Calibri"/>
              </a:rPr>
              <a:t>Ταξίδια</a:t>
            </a:r>
            <a:endParaRPr sz="1650">
              <a:solidFill>
                <a:schemeClr val="dk1"/>
              </a:solidFill>
              <a:latin typeface="Calibri"/>
              <a:ea typeface="Calibri"/>
              <a:cs typeface="Calibri"/>
              <a:sym typeface="Calibri"/>
            </a:endParaRPr>
          </a:p>
        </p:txBody>
      </p:sp>
      <p:sp>
        <p:nvSpPr>
          <p:cNvPr id="318" name="Google Shape;318;p13"/>
          <p:cNvSpPr/>
          <p:nvPr/>
        </p:nvSpPr>
        <p:spPr>
          <a:xfrm>
            <a:off x="6519672" y="3163824"/>
            <a:ext cx="448056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430"/>
              <a:buFont typeface="Calibri"/>
              <a:buNone/>
            </a:pPr>
            <a:r>
              <a:rPr lang="el-GR" sz="1430">
                <a:solidFill>
                  <a:srgbClr val="1F2933"/>
                </a:solidFill>
                <a:latin typeface="Calibri"/>
                <a:ea typeface="Calibri"/>
                <a:cs typeface="Calibri"/>
                <a:sym typeface="Calibri"/>
              </a:rPr>
              <a:t>διαμονή που διατηρεί ρόλους και ιδιωτικότητα</a:t>
            </a:r>
            <a:endParaRPr sz="1430">
              <a:solidFill>
                <a:schemeClr val="dk1"/>
              </a:solidFill>
              <a:latin typeface="Calibri"/>
              <a:ea typeface="Calibri"/>
              <a:cs typeface="Calibri"/>
              <a:sym typeface="Calibri"/>
            </a:endParaRPr>
          </a:p>
        </p:txBody>
      </p:sp>
      <p:sp>
        <p:nvSpPr>
          <p:cNvPr id="319" name="Google Shape;319;p13"/>
          <p:cNvSpPr/>
          <p:nvPr/>
        </p:nvSpPr>
        <p:spPr>
          <a:xfrm>
            <a:off x="777240" y="3977640"/>
            <a:ext cx="4892040" cy="1005840"/>
          </a:xfrm>
          <a:prstGeom prst="roundRect">
            <a:avLst>
              <a:gd fmla="val 5455" name="adj"/>
            </a:avLst>
          </a:prstGeom>
          <a:solidFill>
            <a:srgbClr val="FFFFFF"/>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0" name="Google Shape;320;p13"/>
          <p:cNvSpPr/>
          <p:nvPr/>
        </p:nvSpPr>
        <p:spPr>
          <a:xfrm>
            <a:off x="987552" y="4133088"/>
            <a:ext cx="44805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50"/>
              <a:buFont typeface="Calibri"/>
              <a:buNone/>
            </a:pPr>
            <a:r>
              <a:rPr b="1" lang="el-GR" sz="1650">
                <a:solidFill>
                  <a:srgbClr val="0F5D64"/>
                </a:solidFill>
                <a:latin typeface="Calibri"/>
                <a:ea typeface="Calibri"/>
                <a:cs typeface="Calibri"/>
                <a:sym typeface="Calibri"/>
              </a:rPr>
              <a:t>Φωτογραφίες και βιντεοσκόπηση</a:t>
            </a:r>
            <a:endParaRPr sz="1650">
              <a:solidFill>
                <a:schemeClr val="dk1"/>
              </a:solidFill>
              <a:latin typeface="Calibri"/>
              <a:ea typeface="Calibri"/>
              <a:cs typeface="Calibri"/>
              <a:sym typeface="Calibri"/>
            </a:endParaRPr>
          </a:p>
        </p:txBody>
      </p:sp>
      <p:sp>
        <p:nvSpPr>
          <p:cNvPr id="321" name="Google Shape;321;p13"/>
          <p:cNvSpPr/>
          <p:nvPr/>
        </p:nvSpPr>
        <p:spPr>
          <a:xfrm>
            <a:off x="987552" y="4489704"/>
            <a:ext cx="448056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430"/>
              <a:buFont typeface="Calibri"/>
              <a:buNone/>
            </a:pPr>
            <a:r>
              <a:rPr lang="el-GR" sz="1430">
                <a:solidFill>
                  <a:srgbClr val="1F2933"/>
                </a:solidFill>
                <a:latin typeface="Calibri"/>
                <a:ea typeface="Calibri"/>
                <a:cs typeface="Calibri"/>
                <a:sym typeface="Calibri"/>
              </a:rPr>
              <a:t>άδεια, σκοπός και ασφαλής αποθήκευση</a:t>
            </a:r>
            <a:endParaRPr sz="1430">
              <a:solidFill>
                <a:schemeClr val="dk1"/>
              </a:solidFill>
              <a:latin typeface="Calibri"/>
              <a:ea typeface="Calibri"/>
              <a:cs typeface="Calibri"/>
              <a:sym typeface="Calibri"/>
            </a:endParaRPr>
          </a:p>
        </p:txBody>
      </p:sp>
      <p:sp>
        <p:nvSpPr>
          <p:cNvPr id="322" name="Google Shape;322;p13"/>
          <p:cNvSpPr/>
          <p:nvPr/>
        </p:nvSpPr>
        <p:spPr>
          <a:xfrm>
            <a:off x="6309360" y="3977640"/>
            <a:ext cx="4892040" cy="1005840"/>
          </a:xfrm>
          <a:prstGeom prst="roundRect">
            <a:avLst>
              <a:gd fmla="val 5455" name="adj"/>
            </a:avLst>
          </a:prstGeom>
          <a:solidFill>
            <a:srgbClr val="F3E7D6"/>
          </a:solidFill>
          <a:ln cap="flat" cmpd="sng" w="12700">
            <a:solidFill>
              <a:srgbClr val="EEDFC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3" name="Google Shape;323;p13"/>
          <p:cNvSpPr/>
          <p:nvPr/>
        </p:nvSpPr>
        <p:spPr>
          <a:xfrm>
            <a:off x="6519672" y="4133088"/>
            <a:ext cx="44805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5D64"/>
              </a:buClr>
              <a:buSzPts val="1650"/>
              <a:buFont typeface="Calibri"/>
              <a:buNone/>
            </a:pPr>
            <a:r>
              <a:rPr b="1" lang="el-GR" sz="1650">
                <a:solidFill>
                  <a:srgbClr val="0F5D64"/>
                </a:solidFill>
                <a:latin typeface="Calibri"/>
                <a:ea typeface="Calibri"/>
                <a:cs typeface="Calibri"/>
                <a:sym typeface="Calibri"/>
              </a:rPr>
              <a:t>Ιδιωτικά μηνύματα</a:t>
            </a:r>
            <a:endParaRPr sz="1650">
              <a:solidFill>
                <a:schemeClr val="dk1"/>
              </a:solidFill>
              <a:latin typeface="Calibri"/>
              <a:ea typeface="Calibri"/>
              <a:cs typeface="Calibri"/>
              <a:sym typeface="Calibri"/>
            </a:endParaRPr>
          </a:p>
        </p:txBody>
      </p:sp>
      <p:sp>
        <p:nvSpPr>
          <p:cNvPr id="324" name="Google Shape;324;p13"/>
          <p:cNvSpPr/>
          <p:nvPr/>
        </p:nvSpPr>
        <p:spPr>
          <a:xfrm>
            <a:off x="6519672" y="4489704"/>
            <a:ext cx="4480560" cy="256032"/>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1F2933"/>
              </a:buClr>
              <a:buSzPts val="1430"/>
              <a:buFont typeface="Calibri"/>
              <a:buNone/>
            </a:pPr>
            <a:r>
              <a:rPr lang="el-GR" sz="1430">
                <a:solidFill>
                  <a:srgbClr val="1F2933"/>
                </a:solidFill>
                <a:latin typeface="Calibri"/>
                <a:ea typeface="Calibri"/>
                <a:cs typeface="Calibri"/>
                <a:sym typeface="Calibri"/>
              </a:rPr>
              <a:t>σαφείς κανόνες για το περιεχόμενο, τον χρονισμό και τα κανάλια</a:t>
            </a:r>
            <a:endParaRPr sz="1430">
              <a:solidFill>
                <a:schemeClr val="dk1"/>
              </a:solidFill>
              <a:latin typeface="Calibri"/>
              <a:ea typeface="Calibri"/>
              <a:cs typeface="Calibri"/>
              <a:sym typeface="Calibri"/>
            </a:endParaRPr>
          </a:p>
        </p:txBody>
      </p:sp>
      <p:sp>
        <p:nvSpPr>
          <p:cNvPr id="325" name="Google Shape;325;p13"/>
          <p:cNvSpPr/>
          <p:nvPr/>
        </p:nvSpPr>
        <p:spPr>
          <a:xfrm>
            <a:off x="1143000" y="5715000"/>
            <a:ext cx="987552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76455"/>
              </a:buClr>
              <a:buSzPts val="1650"/>
              <a:buFont typeface="Calibri"/>
              <a:buNone/>
            </a:pPr>
            <a:r>
              <a:rPr i="1" lang="el-GR" sz="1650">
                <a:solidFill>
                  <a:srgbClr val="B76455"/>
                </a:solidFill>
                <a:latin typeface="Calibri"/>
                <a:ea typeface="Calibri"/>
                <a:cs typeface="Calibri"/>
                <a:sym typeface="Calibri"/>
              </a:rPr>
              <a:t>Διάλεξε μία κατάσταση και επανασχεδίασέ την με γνώμονα τον σεβασμό, την αυτονομία και τα όρια.</a:t>
            </a:r>
            <a:endParaRPr sz="1650">
              <a:solidFill>
                <a:schemeClr val="dk1"/>
              </a:solidFill>
              <a:latin typeface="Calibri"/>
              <a:ea typeface="Calibri"/>
              <a:cs typeface="Calibri"/>
              <a:sym typeface="Calibri"/>
            </a:endParaRPr>
          </a:p>
        </p:txBody>
      </p:sp>
      <p:pic>
        <p:nvPicPr>
          <p:cNvPr id="326" name="Google Shape;326;p13"/>
          <p:cNvPicPr preferRelativeResize="0"/>
          <p:nvPr/>
        </p:nvPicPr>
        <p:blipFill rotWithShape="1">
          <a:blip r:embed="rId3">
            <a:alphaModFix/>
          </a:blip>
          <a:srcRect b="0" l="0" r="0" t="0"/>
          <a:stretch/>
        </p:blipFill>
        <p:spPr>
          <a:xfrm>
            <a:off x="-88776" y="6156960"/>
            <a:ext cx="12192000" cy="701040"/>
          </a:xfrm>
          <a:prstGeom prst="rect">
            <a:avLst/>
          </a:prstGeom>
          <a:noFill/>
          <a:ln>
            <a:noFill/>
          </a:ln>
        </p:spPr>
      </p:pic>
      <p:sp>
        <p:nvSpPr>
          <p:cNvPr id="327" name="Google Shape;327;p13"/>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14"/>
          <p:cNvSpPr/>
          <p:nvPr/>
        </p:nvSpPr>
        <p:spPr>
          <a:xfrm>
            <a:off x="502920" y="6601968"/>
            <a:ext cx="73152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50"/>
              <a:buFont typeface="Arial"/>
              <a:buNone/>
            </a:pPr>
            <a:r>
              <a:rPr lang="el-GR" sz="850">
                <a:solidFill>
                  <a:srgbClr val="FFFFFF"/>
                </a:solidFill>
                <a:latin typeface="Arial"/>
                <a:ea typeface="Arial"/>
                <a:cs typeface="Arial"/>
                <a:sym typeface="Arial"/>
              </a:rPr>
              <a:t>7. Θετική κουλτούρα πρόληψης</a:t>
            </a:r>
            <a:endParaRPr sz="850">
              <a:solidFill>
                <a:schemeClr val="dk1"/>
              </a:solidFill>
              <a:latin typeface="Calibri"/>
              <a:ea typeface="Calibri"/>
              <a:cs typeface="Calibri"/>
              <a:sym typeface="Calibri"/>
            </a:endParaRPr>
          </a:p>
        </p:txBody>
      </p:sp>
      <p:sp>
        <p:nvSpPr>
          <p:cNvPr id="334" name="Google Shape;334;p14"/>
          <p:cNvSpPr/>
          <p:nvPr/>
        </p:nvSpPr>
        <p:spPr>
          <a:xfrm>
            <a:off x="731520" y="382983"/>
            <a:ext cx="6675120" cy="493776"/>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1F2933"/>
              </a:buClr>
              <a:buSzPts val="3100"/>
              <a:buFont typeface="Play"/>
              <a:buNone/>
            </a:pPr>
            <a:r>
              <a:rPr b="1" lang="el-GR" sz="3100">
                <a:solidFill>
                  <a:srgbClr val="1F2933"/>
                </a:solidFill>
                <a:latin typeface="Play"/>
                <a:ea typeface="Play"/>
                <a:cs typeface="Play"/>
                <a:sym typeface="Play"/>
              </a:rPr>
              <a:t>Χτίσε αυτό που θέλεις να βλέπεις</a:t>
            </a:r>
            <a:endParaRPr sz="3100">
              <a:solidFill>
                <a:schemeClr val="dk1"/>
              </a:solidFill>
              <a:latin typeface="Calibri"/>
              <a:ea typeface="Calibri"/>
              <a:cs typeface="Calibri"/>
              <a:sym typeface="Calibri"/>
            </a:endParaRPr>
          </a:p>
        </p:txBody>
      </p:sp>
      <p:sp>
        <p:nvSpPr>
          <p:cNvPr id="335" name="Google Shape;335;p14"/>
          <p:cNvSpPr/>
          <p:nvPr/>
        </p:nvSpPr>
        <p:spPr>
          <a:xfrm>
            <a:off x="731520" y="941211"/>
            <a:ext cx="5806440" cy="237744"/>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F5D64"/>
              </a:buClr>
              <a:buSzPts val="1280"/>
              <a:buFont typeface="Arial"/>
              <a:buNone/>
            </a:pPr>
            <a:r>
              <a:rPr lang="el-GR" sz="1280">
                <a:solidFill>
                  <a:srgbClr val="0F5D64"/>
                </a:solidFill>
                <a:latin typeface="Arial"/>
                <a:ea typeface="Arial"/>
                <a:cs typeface="Arial"/>
                <a:sym typeface="Arial"/>
              </a:rPr>
              <a:t>Μια θετική κουλτούρα πρόληψης προωθεί ενεργά προστατευτικές νόρμες.</a:t>
            </a:r>
            <a:endParaRPr sz="1280">
              <a:solidFill>
                <a:schemeClr val="dk1"/>
              </a:solidFill>
              <a:latin typeface="Calibri"/>
              <a:ea typeface="Calibri"/>
              <a:cs typeface="Calibri"/>
              <a:sym typeface="Calibri"/>
            </a:endParaRPr>
          </a:p>
        </p:txBody>
      </p:sp>
      <p:sp>
        <p:nvSpPr>
          <p:cNvPr id="336" name="Google Shape;336;p14"/>
          <p:cNvSpPr/>
          <p:nvPr/>
        </p:nvSpPr>
        <p:spPr>
          <a:xfrm>
            <a:off x="594360" y="1417320"/>
            <a:ext cx="2011680" cy="3108960"/>
          </a:xfrm>
          <a:prstGeom prst="roundRect">
            <a:avLst>
              <a:gd fmla="val 3636" name="adj"/>
            </a:avLst>
          </a:prstGeom>
          <a:solidFill>
            <a:srgbClr val="0F5D64"/>
          </a:solidFill>
          <a:ln cap="flat" cmpd="sng" w="12700">
            <a:solidFill>
              <a:srgbClr val="0F5D6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7" name="Google Shape;337;p14"/>
          <p:cNvSpPr/>
          <p:nvPr/>
        </p:nvSpPr>
        <p:spPr>
          <a:xfrm>
            <a:off x="731520" y="1810512"/>
            <a:ext cx="1737360" cy="475488"/>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FFFFF"/>
              </a:buClr>
              <a:buSzPts val="1750"/>
              <a:buFont typeface="Calibri"/>
              <a:buNone/>
            </a:pPr>
            <a:r>
              <a:rPr b="1" lang="el-GR" sz="1750">
                <a:solidFill>
                  <a:srgbClr val="FFFFFF"/>
                </a:solidFill>
                <a:latin typeface="Calibri"/>
                <a:ea typeface="Calibri"/>
                <a:cs typeface="Calibri"/>
                <a:sym typeface="Calibri"/>
              </a:rPr>
              <a:t>ΣΕΒΑΣΜΟΣ</a:t>
            </a:r>
            <a:endParaRPr sz="1750">
              <a:solidFill>
                <a:schemeClr val="dk1"/>
              </a:solidFill>
              <a:latin typeface="Calibri"/>
              <a:ea typeface="Calibri"/>
              <a:cs typeface="Calibri"/>
              <a:sym typeface="Calibri"/>
            </a:endParaRPr>
          </a:p>
        </p:txBody>
      </p:sp>
      <p:sp>
        <p:nvSpPr>
          <p:cNvPr id="338" name="Google Shape;338;p14"/>
          <p:cNvSpPr/>
          <p:nvPr/>
        </p:nvSpPr>
        <p:spPr>
          <a:xfrm>
            <a:off x="795528" y="2578608"/>
            <a:ext cx="1609344" cy="960120"/>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FFFFFF"/>
              </a:buClr>
              <a:buSzPts val="1450"/>
              <a:buFont typeface="Calibri"/>
              <a:buNone/>
            </a:pPr>
            <a:r>
              <a:rPr lang="el-GR" sz="1450">
                <a:solidFill>
                  <a:srgbClr val="FFFFFF"/>
                </a:solidFill>
                <a:latin typeface="Calibri"/>
                <a:ea typeface="Calibri"/>
                <a:cs typeface="Calibri"/>
                <a:sym typeface="Calibri"/>
              </a:rPr>
              <a:t>αξιοπρέπεια στις καθημερινές αλληλεπιδράσεις</a:t>
            </a:r>
            <a:endParaRPr sz="1450">
              <a:solidFill>
                <a:schemeClr val="dk1"/>
              </a:solidFill>
              <a:latin typeface="Calibri"/>
              <a:ea typeface="Calibri"/>
              <a:cs typeface="Calibri"/>
              <a:sym typeface="Calibri"/>
            </a:endParaRPr>
          </a:p>
        </p:txBody>
      </p:sp>
      <p:sp>
        <p:nvSpPr>
          <p:cNvPr id="339" name="Google Shape;339;p14"/>
          <p:cNvSpPr/>
          <p:nvPr/>
        </p:nvSpPr>
        <p:spPr>
          <a:xfrm>
            <a:off x="2926080" y="1417320"/>
            <a:ext cx="2011680" cy="3108960"/>
          </a:xfrm>
          <a:prstGeom prst="roundRect">
            <a:avLst>
              <a:gd fmla="val 3636" name="adj"/>
            </a:avLst>
          </a:prstGeom>
          <a:solidFill>
            <a:srgbClr val="B76455"/>
          </a:solidFill>
          <a:ln cap="flat" cmpd="sng" w="12700">
            <a:solidFill>
              <a:srgbClr val="B7645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14"/>
          <p:cNvSpPr/>
          <p:nvPr/>
        </p:nvSpPr>
        <p:spPr>
          <a:xfrm>
            <a:off x="3063240" y="1810512"/>
            <a:ext cx="1737360" cy="475488"/>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FFFFF"/>
              </a:buClr>
              <a:buSzPts val="1750"/>
              <a:buFont typeface="Calibri"/>
              <a:buNone/>
            </a:pPr>
            <a:r>
              <a:rPr b="1" lang="el-GR" sz="1750">
                <a:solidFill>
                  <a:srgbClr val="FFFFFF"/>
                </a:solidFill>
                <a:latin typeface="Calibri"/>
                <a:ea typeface="Calibri"/>
                <a:cs typeface="Calibri"/>
                <a:sym typeface="Calibri"/>
              </a:rPr>
              <a:t>ΙΣΟΤΗΤΑ</a:t>
            </a:r>
            <a:endParaRPr sz="1750">
              <a:solidFill>
                <a:schemeClr val="dk1"/>
              </a:solidFill>
              <a:latin typeface="Calibri"/>
              <a:ea typeface="Calibri"/>
              <a:cs typeface="Calibri"/>
              <a:sym typeface="Calibri"/>
            </a:endParaRPr>
          </a:p>
        </p:txBody>
      </p:sp>
      <p:sp>
        <p:nvSpPr>
          <p:cNvPr id="341" name="Google Shape;341;p14"/>
          <p:cNvSpPr/>
          <p:nvPr/>
        </p:nvSpPr>
        <p:spPr>
          <a:xfrm>
            <a:off x="3127248" y="2578608"/>
            <a:ext cx="1609344" cy="960120"/>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FFFFFF"/>
              </a:buClr>
              <a:buSzPts val="1450"/>
              <a:buFont typeface="Calibri"/>
              <a:buNone/>
            </a:pPr>
            <a:r>
              <a:rPr lang="el-GR" sz="1450">
                <a:solidFill>
                  <a:srgbClr val="FFFFFF"/>
                </a:solidFill>
                <a:latin typeface="Calibri"/>
                <a:ea typeface="Calibri"/>
                <a:cs typeface="Calibri"/>
                <a:sym typeface="Calibri"/>
              </a:rPr>
              <a:t>δίκαιη μεταχείριση και ευκαιρίες</a:t>
            </a:r>
            <a:endParaRPr sz="1450">
              <a:solidFill>
                <a:schemeClr val="dk1"/>
              </a:solidFill>
              <a:latin typeface="Calibri"/>
              <a:ea typeface="Calibri"/>
              <a:cs typeface="Calibri"/>
              <a:sym typeface="Calibri"/>
            </a:endParaRPr>
          </a:p>
        </p:txBody>
      </p:sp>
      <p:sp>
        <p:nvSpPr>
          <p:cNvPr id="342" name="Google Shape;342;p14"/>
          <p:cNvSpPr/>
          <p:nvPr/>
        </p:nvSpPr>
        <p:spPr>
          <a:xfrm>
            <a:off x="5257800" y="1417320"/>
            <a:ext cx="2011680" cy="3108960"/>
          </a:xfrm>
          <a:prstGeom prst="roundRect">
            <a:avLst>
              <a:gd fmla="val 3636" name="adj"/>
            </a:avLst>
          </a:prstGeom>
          <a:solidFill>
            <a:srgbClr val="0F5D64"/>
          </a:solidFill>
          <a:ln cap="flat" cmpd="sng" w="12700">
            <a:solidFill>
              <a:srgbClr val="0F5D6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14"/>
          <p:cNvSpPr/>
          <p:nvPr/>
        </p:nvSpPr>
        <p:spPr>
          <a:xfrm>
            <a:off x="5394960" y="1810512"/>
            <a:ext cx="1737360" cy="475488"/>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FFFFF"/>
              </a:buClr>
              <a:buSzPts val="1750"/>
              <a:buFont typeface="Calibri"/>
              <a:buNone/>
            </a:pPr>
            <a:r>
              <a:rPr b="1" lang="el-GR" sz="1750">
                <a:solidFill>
                  <a:srgbClr val="FFFFFF"/>
                </a:solidFill>
                <a:latin typeface="Calibri"/>
                <a:ea typeface="Calibri"/>
                <a:cs typeface="Calibri"/>
                <a:sym typeface="Calibri"/>
              </a:rPr>
              <a:t>ΑΥΤΟΝΟΜΙΑ</a:t>
            </a:r>
            <a:endParaRPr sz="1750">
              <a:solidFill>
                <a:schemeClr val="dk1"/>
              </a:solidFill>
              <a:latin typeface="Calibri"/>
              <a:ea typeface="Calibri"/>
              <a:cs typeface="Calibri"/>
              <a:sym typeface="Calibri"/>
            </a:endParaRPr>
          </a:p>
        </p:txBody>
      </p:sp>
      <p:sp>
        <p:nvSpPr>
          <p:cNvPr id="344" name="Google Shape;344;p14"/>
          <p:cNvSpPr/>
          <p:nvPr/>
        </p:nvSpPr>
        <p:spPr>
          <a:xfrm>
            <a:off x="5458968" y="2578608"/>
            <a:ext cx="1609344" cy="960120"/>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FFFFFF"/>
              </a:buClr>
              <a:buSzPts val="1450"/>
              <a:buFont typeface="Calibri"/>
              <a:buNone/>
            </a:pPr>
            <a:r>
              <a:rPr lang="el-GR" sz="1450">
                <a:solidFill>
                  <a:srgbClr val="FFFFFF"/>
                </a:solidFill>
                <a:latin typeface="Calibri"/>
                <a:ea typeface="Calibri"/>
                <a:cs typeface="Calibri"/>
                <a:sym typeface="Calibri"/>
              </a:rPr>
              <a:t>φωνή, επιλογή και προσωπικά όρια</a:t>
            </a:r>
            <a:endParaRPr sz="1450">
              <a:solidFill>
                <a:schemeClr val="dk1"/>
              </a:solidFill>
              <a:latin typeface="Calibri"/>
              <a:ea typeface="Calibri"/>
              <a:cs typeface="Calibri"/>
              <a:sym typeface="Calibri"/>
            </a:endParaRPr>
          </a:p>
        </p:txBody>
      </p:sp>
      <p:sp>
        <p:nvSpPr>
          <p:cNvPr id="345" name="Google Shape;345;p14"/>
          <p:cNvSpPr/>
          <p:nvPr/>
        </p:nvSpPr>
        <p:spPr>
          <a:xfrm>
            <a:off x="7589520" y="1417320"/>
            <a:ext cx="2011680" cy="3108960"/>
          </a:xfrm>
          <a:prstGeom prst="roundRect">
            <a:avLst>
              <a:gd fmla="val 3636" name="adj"/>
            </a:avLst>
          </a:prstGeom>
          <a:solidFill>
            <a:srgbClr val="B76455"/>
          </a:solidFill>
          <a:ln cap="flat" cmpd="sng" w="12700">
            <a:solidFill>
              <a:srgbClr val="B7645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 name="Google Shape;346;p14"/>
          <p:cNvSpPr/>
          <p:nvPr/>
        </p:nvSpPr>
        <p:spPr>
          <a:xfrm>
            <a:off x="7726680" y="1810512"/>
            <a:ext cx="1737360" cy="475488"/>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FFFFF"/>
              </a:buClr>
              <a:buSzPts val="1750"/>
              <a:buFont typeface="Calibri"/>
              <a:buNone/>
            </a:pPr>
            <a:r>
              <a:rPr b="1" lang="el-GR" sz="1750">
                <a:solidFill>
                  <a:srgbClr val="FFFFFF"/>
                </a:solidFill>
                <a:latin typeface="Calibri"/>
                <a:ea typeface="Calibri"/>
                <a:cs typeface="Calibri"/>
                <a:sym typeface="Calibri"/>
              </a:rPr>
              <a:t>ΟΡΙΑ</a:t>
            </a:r>
            <a:endParaRPr sz="1750">
              <a:solidFill>
                <a:schemeClr val="dk1"/>
              </a:solidFill>
              <a:latin typeface="Calibri"/>
              <a:ea typeface="Calibri"/>
              <a:cs typeface="Calibri"/>
              <a:sym typeface="Calibri"/>
            </a:endParaRPr>
          </a:p>
        </p:txBody>
      </p:sp>
      <p:sp>
        <p:nvSpPr>
          <p:cNvPr id="347" name="Google Shape;347;p14"/>
          <p:cNvSpPr/>
          <p:nvPr/>
        </p:nvSpPr>
        <p:spPr>
          <a:xfrm>
            <a:off x="7790688" y="2578608"/>
            <a:ext cx="1609344" cy="960120"/>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FFFFFF"/>
              </a:buClr>
              <a:buSzPts val="1450"/>
              <a:buFont typeface="Calibri"/>
              <a:buNone/>
            </a:pPr>
            <a:r>
              <a:rPr lang="el-GR" sz="1450">
                <a:solidFill>
                  <a:srgbClr val="FFFFFF"/>
                </a:solidFill>
                <a:latin typeface="Calibri"/>
                <a:ea typeface="Calibri"/>
                <a:cs typeface="Calibri"/>
                <a:sym typeface="Calibri"/>
              </a:rPr>
              <a:t>σαφείς ρόλοι και ασφαλείς πρακτικές</a:t>
            </a:r>
            <a:endParaRPr sz="1450">
              <a:solidFill>
                <a:schemeClr val="dk1"/>
              </a:solidFill>
              <a:latin typeface="Calibri"/>
              <a:ea typeface="Calibri"/>
              <a:cs typeface="Calibri"/>
              <a:sym typeface="Calibri"/>
            </a:endParaRPr>
          </a:p>
        </p:txBody>
      </p:sp>
      <p:sp>
        <p:nvSpPr>
          <p:cNvPr id="348" name="Google Shape;348;p14"/>
          <p:cNvSpPr/>
          <p:nvPr/>
        </p:nvSpPr>
        <p:spPr>
          <a:xfrm>
            <a:off x="9921240" y="1417320"/>
            <a:ext cx="2011680" cy="3108960"/>
          </a:xfrm>
          <a:prstGeom prst="roundRect">
            <a:avLst>
              <a:gd fmla="val 3636" name="adj"/>
            </a:avLst>
          </a:prstGeom>
          <a:solidFill>
            <a:srgbClr val="0F5D64"/>
          </a:solidFill>
          <a:ln cap="flat" cmpd="sng" w="12700">
            <a:solidFill>
              <a:srgbClr val="0F5D6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 name="Google Shape;349;p14"/>
          <p:cNvSpPr/>
          <p:nvPr/>
        </p:nvSpPr>
        <p:spPr>
          <a:xfrm>
            <a:off x="10058400" y="1810512"/>
            <a:ext cx="1737360" cy="475488"/>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FFFFF"/>
              </a:buClr>
              <a:buSzPts val="1750"/>
              <a:buFont typeface="Calibri"/>
              <a:buNone/>
            </a:pPr>
            <a:r>
              <a:rPr b="1" lang="el-GR" sz="1750">
                <a:solidFill>
                  <a:srgbClr val="FFFFFF"/>
                </a:solidFill>
                <a:latin typeface="Calibri"/>
                <a:ea typeface="Calibri"/>
                <a:cs typeface="Calibri"/>
                <a:sym typeface="Calibri"/>
              </a:rPr>
              <a:t>ΑΣΦΑΛΕΙΑ</a:t>
            </a:r>
            <a:endParaRPr sz="1750">
              <a:solidFill>
                <a:schemeClr val="dk1"/>
              </a:solidFill>
              <a:latin typeface="Calibri"/>
              <a:ea typeface="Calibri"/>
              <a:cs typeface="Calibri"/>
              <a:sym typeface="Calibri"/>
            </a:endParaRPr>
          </a:p>
        </p:txBody>
      </p:sp>
      <p:sp>
        <p:nvSpPr>
          <p:cNvPr id="350" name="Google Shape;350;p14"/>
          <p:cNvSpPr/>
          <p:nvPr/>
        </p:nvSpPr>
        <p:spPr>
          <a:xfrm>
            <a:off x="10122408" y="2578608"/>
            <a:ext cx="1609344" cy="960120"/>
          </a:xfrm>
          <a:prstGeom prst="rect">
            <a:avLst/>
          </a:prstGeom>
          <a:noFill/>
          <a:ln>
            <a:noFill/>
          </a:ln>
        </p:spPr>
        <p:txBody>
          <a:bodyPr anchorCtr="0" anchor="ctr" bIns="375" lIns="375" spcFirstLastPara="1" rIns="375" wrap="square" tIns="375">
            <a:normAutofit/>
          </a:bodyPr>
          <a:lstStyle/>
          <a:p>
            <a:pPr indent="0" lvl="0" marL="0" marR="0" rtl="0" algn="ctr">
              <a:spcBef>
                <a:spcPts val="0"/>
              </a:spcBef>
              <a:spcAft>
                <a:spcPts val="0"/>
              </a:spcAft>
              <a:buClr>
                <a:srgbClr val="FFFFFF"/>
              </a:buClr>
              <a:buSzPts val="1450"/>
              <a:buFont typeface="Calibri"/>
              <a:buNone/>
            </a:pPr>
            <a:r>
              <a:rPr lang="el-GR" sz="1450">
                <a:solidFill>
                  <a:srgbClr val="FFFFFF"/>
                </a:solidFill>
                <a:latin typeface="Calibri"/>
                <a:ea typeface="Calibri"/>
                <a:cs typeface="Calibri"/>
                <a:sym typeface="Calibri"/>
              </a:rPr>
              <a:t>ευημερία πάνω από την απόδοση, σε κάθε περίπτωση</a:t>
            </a:r>
            <a:endParaRPr sz="1450">
              <a:solidFill>
                <a:schemeClr val="dk1"/>
              </a:solidFill>
              <a:latin typeface="Calibri"/>
              <a:ea typeface="Calibri"/>
              <a:cs typeface="Calibri"/>
              <a:sym typeface="Calibri"/>
            </a:endParaRPr>
          </a:p>
        </p:txBody>
      </p:sp>
      <p:sp>
        <p:nvSpPr>
          <p:cNvPr id="351" name="Google Shape;351;p14"/>
          <p:cNvSpPr/>
          <p:nvPr/>
        </p:nvSpPr>
        <p:spPr>
          <a:xfrm>
            <a:off x="914400" y="5303520"/>
            <a:ext cx="1028700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933"/>
              </a:buClr>
              <a:buSzPts val="1900"/>
              <a:buFont typeface="Calibri"/>
              <a:buNone/>
            </a:pPr>
            <a:r>
              <a:rPr b="1" lang="el-GR" sz="1900">
                <a:solidFill>
                  <a:srgbClr val="1F2933"/>
                </a:solidFill>
                <a:latin typeface="Calibri"/>
                <a:ea typeface="Calibri"/>
                <a:cs typeface="Calibri"/>
                <a:sym typeface="Calibri"/>
              </a:rPr>
              <a:t>Η ταυτότητα μιας ομάδας διαμορφώνεται από αυτό που επαναλαμβάνει, ανταμείβει και προβάλλει ως πρότυπο.</a:t>
            </a:r>
            <a:endParaRPr sz="1900">
              <a:solidFill>
                <a:schemeClr val="dk1"/>
              </a:solidFill>
              <a:latin typeface="Calibri"/>
              <a:ea typeface="Calibri"/>
              <a:cs typeface="Calibri"/>
              <a:sym typeface="Calibri"/>
            </a:endParaRPr>
          </a:p>
        </p:txBody>
      </p:sp>
      <p:pic>
        <p:nvPicPr>
          <p:cNvPr id="352" name="Google Shape;352;p14"/>
          <p:cNvPicPr preferRelativeResize="0"/>
          <p:nvPr/>
        </p:nvPicPr>
        <p:blipFill rotWithShape="1">
          <a:blip r:embed="rId3">
            <a:alphaModFix/>
          </a:blip>
          <a:srcRect b="0" l="0" r="0" t="0"/>
          <a:stretch/>
        </p:blipFill>
        <p:spPr>
          <a:xfrm>
            <a:off x="-38100" y="6176935"/>
            <a:ext cx="12192000" cy="701040"/>
          </a:xfrm>
          <a:prstGeom prst="rect">
            <a:avLst/>
          </a:prstGeom>
          <a:noFill/>
          <a:ln>
            <a:noFill/>
          </a:ln>
        </p:spPr>
      </p:pic>
      <p:sp>
        <p:nvSpPr>
          <p:cNvPr id="353" name="Google Shape;353;p14"/>
          <p:cNvSpPr/>
          <p:nvPr/>
        </p:nvSpPr>
        <p:spPr>
          <a:xfrm>
            <a:off x="530352" y="384048"/>
            <a:ext cx="146304" cy="566928"/>
          </a:xfrm>
          <a:prstGeom prst="rect">
            <a:avLst/>
          </a:prstGeom>
          <a:solidFill>
            <a:srgbClr val="A64F4F"/>
          </a:solidFill>
          <a:ln cap="flat" cmpd="sng" w="12700">
            <a:solidFill>
              <a:srgbClr val="A64F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p15"/>
          <p:cNvPicPr preferRelativeResize="0"/>
          <p:nvPr/>
        </p:nvPicPr>
        <p:blipFill rotWithShape="1">
          <a:blip r:embed="rId3">
            <a:alphaModFix/>
          </a:blip>
          <a:srcRect b="0" l="0" r="0" t="0"/>
          <a:stretch/>
        </p:blipFill>
        <p:spPr>
          <a:xfrm>
            <a:off x="4691062" y="2227602"/>
            <a:ext cx="2505075" cy="542925"/>
          </a:xfrm>
          <a:prstGeom prst="rect">
            <a:avLst/>
          </a:prstGeom>
          <a:noFill/>
          <a:ln>
            <a:noFill/>
          </a:ln>
        </p:spPr>
      </p:pic>
      <p:sp>
        <p:nvSpPr>
          <p:cNvPr id="359" name="Google Shape;359;p15"/>
          <p:cNvSpPr txBox="1"/>
          <p:nvPr/>
        </p:nvSpPr>
        <p:spPr>
          <a:xfrm>
            <a:off x="3061362" y="3210311"/>
            <a:ext cx="6094520" cy="175432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1800">
                <a:solidFill>
                  <a:schemeClr val="dk1"/>
                </a:solidFill>
                <a:latin typeface="Calibri"/>
                <a:ea typeface="Calibri"/>
                <a:cs typeface="Calibri"/>
                <a:sym typeface="Calibri"/>
              </a:rPr>
              <a:t>Χρηματοδοτείται από την Ευρωπαϊκή Ένωση. Οι απόψεις και οι γνώμες που διατυπώνονται εκφράζουν αποκλειστικά τις απόψεις του συντάκτη/των συντακτών και δεν αντικατοπτρίζουν κατ’ ανάγκη τις απόψεις της Ευρωπαϊκής Ένωσης ή του Ευρωπαϊκού Εκτελεστικού Οργανισμού Εκπαίδευσης και Πολιτισμού (EACEA). Ούτε η Ευρωπαϊκή Ένωση ούτε ο EACEA μπορούν να θεωρηθούν υπεύθυνοι για αυτές.</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Θέμα Office 2013 - 2022">
  <a:themeElements>
    <a:clrScheme name="Θέμα 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2026-08-08T12:19:18Z</dcterms:created>
  <dc:creator>CoViS Project Consortium</dc:creator>
</cp:coreProperties>
</file>