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3bIIANz5gCLR3jIZH6Al9Kkiz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customschemas.google.com/relationships/presentationmetadata" Target="meta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l-G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with the simple message: this module is about recognising concern early, not proving guilt.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Emphasise the distinction between recognition and investigation.</a:t>
            </a:r>
            <a:endParaRPr/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" name="Google Shape;76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" name="Google Shape;98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STER">
  <p:cSld name="MASTER">
    <p:bg>
      <p:bgPr>
        <a:solidFill>
          <a:srgbClr val="FFFFFF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oogle Shape;8;p14"/>
          <p:cNvCxnSpPr/>
          <p:nvPr/>
        </p:nvCxnSpPr>
        <p:spPr>
          <a:xfrm>
            <a:off x="502920" y="6510528"/>
            <a:ext cx="11201400" cy="0"/>
          </a:xfrm>
          <a:prstGeom prst="straightConnector1">
            <a:avLst/>
          </a:prstGeom>
          <a:noFill/>
          <a:ln cap="flat" cmpd="sng" w="12700">
            <a:solidFill>
              <a:srgbClr val="E9E4E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" name="Google Shape;9;p14"/>
          <p:cNvSpPr txBox="1"/>
          <p:nvPr>
            <p:ph idx="12" type="sldNum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idx="12" type="sldNum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a_clean_vector_illustration_style_scene_in_a_soft.png" id="16" name="Google Shape;16;p1"/>
          <p:cNvPicPr preferRelativeResize="0"/>
          <p:nvPr/>
        </p:nvPicPr>
        <p:blipFill rotWithShape="1">
          <a:blip r:embed="rId3">
            <a:alphaModFix/>
          </a:blip>
          <a:srcRect b="0" l="22723" r="22723" t="0"/>
          <a:stretch/>
        </p:blipFill>
        <p:spPr>
          <a:xfrm>
            <a:off x="5541264" y="0"/>
            <a:ext cx="664768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877824" y="652420"/>
            <a:ext cx="164592" cy="713232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1280160" y="672084"/>
            <a:ext cx="4480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400"/>
              <a:buFont typeface="Arial"/>
              <a:buNone/>
            </a:pPr>
            <a:r>
              <a:rPr b="1" lang="el-GR" sz="24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CoViS Ενότητα 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877824" y="1371600"/>
            <a:ext cx="457200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900"/>
              <a:buFont typeface="Arial"/>
              <a:buNone/>
            </a:pPr>
            <a:r>
              <a:rPr b="1" lang="el-GR" sz="39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Αναγνώριση</a:t>
            </a:r>
            <a:endParaRPr sz="3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900"/>
              <a:buFont typeface="Arial"/>
              <a:buNone/>
            </a:pPr>
            <a:r>
              <a:rPr b="1" lang="el-GR" sz="39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της Βίας</a:t>
            </a:r>
            <a:endParaRPr sz="3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900"/>
              <a:buFont typeface="Arial"/>
              <a:buNone/>
            </a:pPr>
            <a:r>
              <a:rPr b="1" lang="el-GR" sz="39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στον Αθλητισμό</a:t>
            </a:r>
            <a:endParaRPr sz="3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914400" y="3611880"/>
            <a:ext cx="4389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757"/>
              <a:buFont typeface="Arial"/>
              <a:buNone/>
            </a:pPr>
            <a:r>
              <a:rPr lang="el-GR" sz="1758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Κατανόηση της σεξουαλικής παρενόχλησης, των παραβιάσεων ορίων, του grooming και της κατάχρησης εξουσίας</a:t>
            </a:r>
            <a:endParaRPr sz="175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 txBox="1"/>
          <p:nvPr>
            <p:ph idx="4294967295" type="sldNum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l-GR" sz="9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780" u="none" cap="none" strike="noStrike">
              <a:solidFill>
                <a:srgbClr val="6F6F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883" y="0"/>
            <a:ext cx="703278" cy="703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" y="6471821"/>
            <a:ext cx="1722268" cy="411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000"/>
              <a:buFont typeface="Arial"/>
              <a:buNone/>
            </a:pPr>
            <a:r>
              <a:rPr b="1" lang="el-GR" sz="30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Γιατί έχει σημασία η αναγνώριση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530356" y="5812509"/>
            <a:ext cx="10332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500"/>
              <a:buFont typeface="Arial"/>
              <a:buNone/>
            </a:pPr>
            <a:r>
              <a:rPr lang="el-GR" sz="1500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Η παρενόχληση συνήθως αναπτύσσεται σταδιακά, όχι ως ένα μεμονωμένο προφανές γεγονός.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mnt/data/a_wide_naturalistic_indoor_sports_facility_gym.png" id="32" name="Google Shape;32;p2"/>
          <p:cNvPicPr preferRelativeResize="0"/>
          <p:nvPr/>
        </p:nvPicPr>
        <p:blipFill rotWithShape="1">
          <a:blip r:embed="rId3">
            <a:alphaModFix/>
          </a:blip>
          <a:srcRect b="0" l="18733" r="18733" t="0"/>
          <a:stretch/>
        </p:blipFill>
        <p:spPr>
          <a:xfrm>
            <a:off x="6537960" y="1234440"/>
            <a:ext cx="5029200" cy="452628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"/>
          <p:cNvSpPr/>
          <p:nvPr/>
        </p:nvSpPr>
        <p:spPr>
          <a:xfrm>
            <a:off x="822960" y="1059466"/>
            <a:ext cx="5257800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700"/>
              <a:buFont typeface="Arial"/>
              <a:buNone/>
            </a:pPr>
            <a:r>
              <a:rPr b="1" lang="el-GR" sz="2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Η αναγνώριση προηγείται της απόδειξης.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914400" y="1664113"/>
            <a:ext cx="5349240" cy="115036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Ο αθλητισμός βασίζεται στην εμπιστοσύνη, την ομαδικότητα, τα ταξίδια, τη σωματική καθοδήγηση και τη στενή συνεργασία.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11111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Τα ίδια αυτά χαρακτηριστικά μπορούν να κάνουν πιο δύσκολο τον εντοπισμό ακατάλληλης συμπεριφοράς.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914400" y="3246120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100"/>
              <a:buFont typeface="Arial"/>
              <a:buNone/>
            </a:pPr>
            <a:r>
              <a:rPr b="1" lang="el-GR" sz="21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1074415" y="3402252"/>
            <a:ext cx="5303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757"/>
              <a:buFont typeface="Arial"/>
              <a:buNone/>
            </a:pPr>
            <a:r>
              <a:rPr lang="el-GR" sz="1758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Παρατηρήστε τι είδατε, ακούσατε ή σας αποκαλύφθηκε.</a:t>
            </a:r>
            <a:endParaRPr sz="175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914400" y="3741674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100"/>
              <a:buFont typeface="Arial"/>
              <a:buNone/>
            </a:pPr>
            <a:r>
              <a:rPr b="1" lang="el-GR" sz="21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1074415" y="3943656"/>
            <a:ext cx="5029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00"/>
              <a:buFont typeface="Arial"/>
              <a:buNone/>
            </a:pPr>
            <a:r>
              <a:rPr lang="el-GR" sz="1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Αναρωτηθείτε γιατί η συμπεριφορά είναι ανασφαλής ή ακατάλληλη.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914400" y="4181602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100"/>
              <a:buFont typeface="Arial"/>
              <a:buNone/>
            </a:pPr>
            <a:r>
              <a:rPr b="1" lang="el-GR" sz="21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1032203" y="4553194"/>
            <a:ext cx="4755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900"/>
              <a:buFont typeface="Arial"/>
              <a:buNone/>
            </a:pPr>
            <a:r>
              <a:rPr lang="el-GR" sz="19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Μην διερευνάτε ή κρίνετε την ενοχή μόνοι σας.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914400" y="4677156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100"/>
              <a:buFont typeface="Arial"/>
              <a:buNone/>
            </a:pPr>
            <a:r>
              <a:rPr b="1" lang="el-GR" sz="21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1032140" y="5016231"/>
            <a:ext cx="4755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900"/>
              <a:buFont typeface="Arial"/>
              <a:buNone/>
            </a:pPr>
            <a:r>
              <a:rPr lang="el-GR" sz="19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Φροντίστε η ανησυχία να μην αγνοηθεί.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000"/>
              <a:buFont typeface="Arial"/>
              <a:buNone/>
            </a:pPr>
            <a:r>
              <a:rPr b="1" lang="el-GR" sz="30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Τι δείχνουν τα στοιχεία του CoViS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500"/>
              <a:buFont typeface="Arial"/>
              <a:buNone/>
            </a:pPr>
            <a:r>
              <a:rPr lang="el-GR" sz="1500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Τα δείγματα ευρημάτων δεν αποτελούν εθνικές εκτιμήσεις επιπολασμού, αλλά δείχνουν σαφείς εκπαιδευτικές ανάγκες.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822960" y="1325880"/>
            <a:ext cx="4983480" cy="932688"/>
          </a:xfrm>
          <a:prstGeom prst="roundRect">
            <a:avLst>
              <a:gd fmla="val 5882" name="adj"/>
            </a:avLst>
          </a:prstGeom>
          <a:solidFill>
            <a:srgbClr val="FBF7F7"/>
          </a:solidFill>
          <a:ln cap="flat" cmpd="sng" w="9525">
            <a:solidFill>
              <a:srgbClr val="FBF7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1078992" y="1490472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700"/>
              <a:buFont typeface="Arial"/>
              <a:buNone/>
            </a:pPr>
            <a:r>
              <a:rPr b="1" lang="el-GR" sz="2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50,0%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2606040" y="1527048"/>
            <a:ext cx="2926080" cy="704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550"/>
              <a:buFont typeface="Arial"/>
              <a:buNone/>
            </a:pPr>
            <a:r>
              <a:rPr b="1" lang="el-GR" sz="15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δήλωσαν έκθεση σε τουλάχιστον μία μορφή σεξουαλικοποιημένης συμπεριφοράς</a:t>
            </a:r>
            <a:endParaRPr sz="15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6309360" y="1325880"/>
            <a:ext cx="4983480" cy="932688"/>
          </a:xfrm>
          <a:prstGeom prst="roundRect">
            <a:avLst>
              <a:gd fmla="val 5882" name="adj"/>
            </a:avLst>
          </a:prstGeom>
          <a:solidFill>
            <a:srgbClr val="F5F5F5"/>
          </a:solidFill>
          <a:ln cap="flat" cmpd="sng" w="9525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6565392" y="1490472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700"/>
              <a:buFont typeface="Arial"/>
              <a:buNone/>
            </a:pPr>
            <a:r>
              <a:rPr b="1" lang="el-GR" sz="2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48,9%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8092440" y="1527048"/>
            <a:ext cx="2926080" cy="704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550"/>
              <a:buFont typeface="Arial"/>
              <a:buNone/>
            </a:pPr>
            <a:r>
              <a:rPr b="1" lang="el-GR" sz="15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δέχθηκαν σχόλια για το σώμα, την εμφάνιση, την οικογενειακή κατάσταση ή τη σεξουαλικότητά τους</a:t>
            </a:r>
            <a:endParaRPr sz="15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822960" y="2542032"/>
            <a:ext cx="4983480" cy="932688"/>
          </a:xfrm>
          <a:prstGeom prst="roundRect">
            <a:avLst>
              <a:gd fmla="val 5882" name="adj"/>
            </a:avLst>
          </a:prstGeom>
          <a:solidFill>
            <a:srgbClr val="F5F5F5"/>
          </a:solidFill>
          <a:ln cap="flat" cmpd="sng" w="9525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1078992" y="2706624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700"/>
              <a:buFont typeface="Arial"/>
              <a:buNone/>
            </a:pPr>
            <a:r>
              <a:rPr b="1" lang="el-GR" sz="2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44,0%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2606040" y="2743200"/>
            <a:ext cx="2926080" cy="704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550"/>
              <a:buFont typeface="Arial"/>
              <a:buNone/>
            </a:pPr>
            <a:r>
              <a:rPr b="1" lang="el-GR" sz="15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δήλωσαν προσβολές ή σχόλια χλευασμού με φυλετικό ή έμφυλο περιεχόμενο</a:t>
            </a:r>
            <a:endParaRPr sz="15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6309360" y="2542032"/>
            <a:ext cx="4983480" cy="932688"/>
          </a:xfrm>
          <a:prstGeom prst="roundRect">
            <a:avLst>
              <a:gd fmla="val 5882" name="adj"/>
            </a:avLst>
          </a:prstGeom>
          <a:solidFill>
            <a:srgbClr val="FBF7F7"/>
          </a:solidFill>
          <a:ln cap="flat" cmpd="sng" w="9525">
            <a:solidFill>
              <a:srgbClr val="FBF7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6565392" y="2706624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700"/>
              <a:buFont typeface="Arial"/>
              <a:buNone/>
            </a:pPr>
            <a:r>
              <a:rPr b="1" lang="el-GR" sz="2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22,3%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8092440" y="2743200"/>
            <a:ext cx="2926080" cy="704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550"/>
              <a:buFont typeface="Arial"/>
              <a:buNone/>
            </a:pPr>
            <a:r>
              <a:rPr b="1" lang="el-GR" sz="15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δήλωσαν ανεπιθύμητη ή ακατάλληλη σωματική επαφή</a:t>
            </a:r>
            <a:endParaRPr sz="15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822960" y="3758184"/>
            <a:ext cx="4983480" cy="932688"/>
          </a:xfrm>
          <a:prstGeom prst="roundRect">
            <a:avLst>
              <a:gd fmla="val 5882" name="adj"/>
            </a:avLst>
          </a:prstGeom>
          <a:solidFill>
            <a:srgbClr val="FBF7F7"/>
          </a:solidFill>
          <a:ln cap="flat" cmpd="sng" w="9525">
            <a:solidFill>
              <a:srgbClr val="FBF7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1078992" y="3922776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700"/>
              <a:buFont typeface="Arial"/>
              <a:buNone/>
            </a:pPr>
            <a:r>
              <a:rPr b="1" lang="el-GR" sz="2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14,7%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2606040" y="3959352"/>
            <a:ext cx="2926080" cy="704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550"/>
              <a:buFont typeface="Arial"/>
              <a:buNone/>
            </a:pPr>
            <a:r>
              <a:rPr b="1" lang="el-GR" sz="15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δήλωσαν σεξουαλικά σχόλια, επιθετικά τηλεφωνήματα ή ανεπιθύμητες φωτογραφίες</a:t>
            </a:r>
            <a:endParaRPr sz="15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6309360" y="3758184"/>
            <a:ext cx="4983480" cy="932688"/>
          </a:xfrm>
          <a:prstGeom prst="roundRect">
            <a:avLst>
              <a:gd fmla="val 5882" name="adj"/>
            </a:avLst>
          </a:prstGeom>
          <a:solidFill>
            <a:srgbClr val="F5F5F5"/>
          </a:solidFill>
          <a:ln cap="flat" cmpd="sng" w="9525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6565392" y="3922776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700"/>
              <a:buFont typeface="Arial"/>
              <a:buNone/>
            </a:pPr>
            <a:r>
              <a:rPr b="1" lang="el-GR" sz="2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12,0%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8092440" y="3959352"/>
            <a:ext cx="2926080" cy="704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550"/>
              <a:buFont typeface="Arial"/>
              <a:buNone/>
            </a:pPr>
            <a:r>
              <a:rPr b="1" lang="el-GR" sz="15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δήλωσαν σεξουαλικό εκβιασμό ή εξαναγκασμό σε σεξουαλική επαφή</a:t>
            </a:r>
            <a:endParaRPr sz="15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1143000" y="5138928"/>
            <a:ext cx="99669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700"/>
              <a:buFont typeface="Arial"/>
              <a:buNone/>
            </a:pPr>
            <a:r>
              <a:rPr b="1" lang="el-GR" sz="17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Το βασικό διδακτικό σημείο: καθημερινά σχόλια, χλευασμός και δοκιμή ορίων 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700"/>
              <a:buFont typeface="Arial"/>
              <a:buNone/>
            </a:pPr>
            <a:r>
              <a:rPr b="1" lang="el-GR" sz="17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μπορεί να είναι τα πρώτα ορατά σημάδια ενός μοτίβου.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603504" y="5982928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77777"/>
              </a:buClr>
              <a:buSzPts val="830"/>
              <a:buFont typeface="Arial"/>
              <a:buNone/>
            </a:pPr>
            <a:r>
              <a:rPr i="1" lang="el-GR" sz="830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Ανάλυση Αναγκών CoViS, 2026 — δείγμα ευρημάτων.</a:t>
            </a:r>
            <a:endParaRPr sz="83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" name="Google Shape;7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8392" y="6158708"/>
            <a:ext cx="12192000" cy="699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000"/>
              <a:buFont typeface="Arial"/>
              <a:buNone/>
            </a:pPr>
            <a:r>
              <a:rPr b="1" lang="el-GR" sz="30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Πώς μπορεί να μοιάζει η παρενόχληση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868680" y="1508760"/>
            <a:ext cx="4983480" cy="1234440"/>
          </a:xfrm>
          <a:prstGeom prst="roundRect">
            <a:avLst>
              <a:gd fmla="val 4444" name="adj"/>
            </a:avLst>
          </a:prstGeom>
          <a:solidFill>
            <a:srgbClr val="FBF7F7"/>
          </a:solidFill>
          <a:ln cap="flat" cmpd="sng" w="9525">
            <a:solidFill>
              <a:srgbClr val="E3DC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1124712" y="1691640"/>
            <a:ext cx="1508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700"/>
              <a:buFont typeface="Arial"/>
              <a:buNone/>
            </a:pPr>
            <a:r>
              <a:rPr b="1" lang="el-GR" sz="1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ΛΕΚΤΙΚΗ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1124712" y="2039112"/>
            <a:ext cx="4480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750"/>
              <a:buFont typeface="Arial"/>
              <a:buNone/>
            </a:pPr>
            <a:r>
              <a:rPr lang="el-GR" sz="17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«Ωραίο σώμα. Βγαίνεις με κανέναν;»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750"/>
              <a:buFont typeface="Arial"/>
              <a:buNone/>
            </a:pPr>
            <a:r>
              <a:rPr lang="el-GR" sz="17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Επανάληψη μετά από δυσφορία.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868680" y="3246120"/>
            <a:ext cx="4983480" cy="1234440"/>
          </a:xfrm>
          <a:prstGeom prst="roundRect">
            <a:avLst>
              <a:gd fmla="val 4444" name="adj"/>
            </a:avLst>
          </a:prstGeom>
          <a:solidFill>
            <a:srgbClr val="F5F5F5"/>
          </a:solidFill>
          <a:ln cap="flat" cmpd="sng" w="9525">
            <a:solidFill>
              <a:srgbClr val="E3DC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1124712" y="3429000"/>
            <a:ext cx="1508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700"/>
              <a:buFont typeface="Arial"/>
              <a:buNone/>
            </a:pPr>
            <a:r>
              <a:rPr b="1" lang="el-GR" sz="1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ΜΗ ΛΕΚΤΙΚΗ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1124712" y="3776472"/>
            <a:ext cx="4480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750"/>
              <a:buFont typeface="Arial"/>
              <a:buNone/>
            </a:pPr>
            <a:r>
              <a:rPr lang="el-GR" sz="17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Επίμονο κοίταγμα, σεξουαλικές χειρονομίες, εμφάνιση εικόνων ή λήψη φωτογραφιών χωρίς άδεια.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6355080" y="1508760"/>
            <a:ext cx="4983480" cy="1234440"/>
          </a:xfrm>
          <a:prstGeom prst="roundRect">
            <a:avLst>
              <a:gd fmla="val 4444" name="adj"/>
            </a:avLst>
          </a:prstGeom>
          <a:solidFill>
            <a:srgbClr val="FBF7F7"/>
          </a:solidFill>
          <a:ln cap="flat" cmpd="sng" w="9525">
            <a:solidFill>
              <a:srgbClr val="E3DC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6611112" y="1691640"/>
            <a:ext cx="1508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700"/>
              <a:buFont typeface="Arial"/>
              <a:buNone/>
            </a:pPr>
            <a:r>
              <a:rPr b="1" lang="el-GR" sz="1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ΣΩΜΑΤΙΚΗ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6611112" y="2039112"/>
            <a:ext cx="4480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750"/>
              <a:buFont typeface="Arial"/>
              <a:buNone/>
            </a:pPr>
            <a:r>
              <a:rPr lang="el-GR" sz="17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Ο αθλητής κάνει πίσω, αλλά το άτομο πλησιάζει ξανά και τον αγγίζει ξανά.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6355080" y="3246120"/>
            <a:ext cx="4983480" cy="1234440"/>
          </a:xfrm>
          <a:prstGeom prst="roundRect">
            <a:avLst>
              <a:gd fmla="val 4444" name="adj"/>
            </a:avLst>
          </a:prstGeom>
          <a:solidFill>
            <a:srgbClr val="F5F5F5"/>
          </a:solidFill>
          <a:ln cap="flat" cmpd="sng" w="9525">
            <a:solidFill>
              <a:srgbClr val="E3DC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6611112" y="3429000"/>
            <a:ext cx="1508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700"/>
              <a:buFont typeface="Arial"/>
              <a:buNone/>
            </a:pPr>
            <a:r>
              <a:rPr b="1" lang="el-GR" sz="1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ΨΗΦΙΑΚΗ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6611112" y="3776472"/>
            <a:ext cx="4480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750"/>
              <a:buFont typeface="Arial"/>
              <a:buNone/>
            </a:pPr>
            <a:r>
              <a:rPr lang="el-GR" sz="17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«Στείλε μου μια φωτογραφία. Χρησιμοποίησε μηνύματα που εξαφανίζονται — δεν χρειάζεται να το ξέρει κανείς άλλος.»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1097280" y="4983480"/>
            <a:ext cx="1005840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627"/>
              <a:buFont typeface="Arial"/>
              <a:buNone/>
            </a:pPr>
            <a:r>
              <a:rPr b="1" lang="el-GR" sz="1628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Το νόημα εξαρτάται από το πλαίσιο, την επανάληψη, τη μυστικότητα, την ανισορροπία εξουσίας και τη δυνατότητα του αθλητή να αρνηθεί.</a:t>
            </a:r>
            <a:endParaRPr sz="162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640080" y="5591780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77777"/>
              </a:buClr>
              <a:buSzPts val="830"/>
              <a:buFont typeface="Arial"/>
              <a:buNone/>
            </a:pPr>
            <a:r>
              <a:rPr i="1" lang="el-GR" sz="830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CoViS Ενότητα 1: ενδεικτικά παραδείγματα για εκπαίδευση αναγνώρισης.</a:t>
            </a:r>
            <a:endParaRPr sz="83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087" y="6183966"/>
            <a:ext cx="12192000" cy="699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000"/>
              <a:buFont typeface="Arial"/>
              <a:buNone/>
            </a:pPr>
            <a:r>
              <a:rPr b="1" lang="el-GR" sz="30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Όρια, grooming και κατάχρηση εξουσίας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500"/>
              <a:buFont typeface="Arial"/>
              <a:buNone/>
            </a:pPr>
            <a:r>
              <a:rPr lang="el-GR" sz="1500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Τρεις έννοιες που βοηθούν να εξηγηθεί γιατί οι αθλητές μπορεί να μην αισθάνονται ελεύθεροι να αρνηθούν.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868680" y="1325880"/>
            <a:ext cx="3429000" cy="3703320"/>
          </a:xfrm>
          <a:prstGeom prst="roundRect">
            <a:avLst>
              <a:gd fmla="val 1600" name="adj"/>
            </a:avLst>
          </a:prstGeom>
          <a:solidFill>
            <a:srgbClr val="FBF7F7"/>
          </a:solidFill>
          <a:ln cap="flat" cmpd="sng" w="9525">
            <a:solidFill>
              <a:srgbClr val="E8D7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1143000" y="1600200"/>
            <a:ext cx="27432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405"/>
              <a:buFont typeface="Arial"/>
              <a:buNone/>
            </a:pPr>
            <a:r>
              <a:rPr b="1" lang="el-GR" sz="2405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Παραβίαση</a:t>
            </a:r>
            <a:endParaRPr sz="240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405"/>
              <a:buFont typeface="Arial"/>
              <a:buNone/>
            </a:pPr>
            <a:r>
              <a:rPr b="1" lang="el-GR" sz="2405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ορίων</a:t>
            </a:r>
            <a:endParaRPr sz="240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1143000" y="2487168"/>
            <a:ext cx="27889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50"/>
              <a:buFont typeface="Arial"/>
              <a:buNone/>
            </a:pPr>
            <a:r>
              <a:rPr lang="el-GR" sz="18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Συμπεριφορά που ξεπερνά τα όρια του ρόλου και δημιουργεί κίνδυνο, σύγχυση ή εξάρτηση.</a:t>
            </a:r>
            <a:endParaRPr sz="18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1143000" y="4023360"/>
            <a:ext cx="2788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445"/>
              <a:buFont typeface="Arial"/>
              <a:buNone/>
            </a:pPr>
            <a:r>
              <a:rPr lang="el-GR" sz="1445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Παράδειγμα: επαναλαμβανόμενα προσωπικά μηνύματα χωρίς σαφή αθλητικό σκοπό.</a:t>
            </a:r>
            <a:endParaRPr sz="144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4434840" y="1325880"/>
            <a:ext cx="3429000" cy="3703320"/>
          </a:xfrm>
          <a:prstGeom prst="roundRect">
            <a:avLst>
              <a:gd fmla="val 1600" name="adj"/>
            </a:avLst>
          </a:prstGeom>
          <a:solidFill>
            <a:srgbClr val="F5F5F5"/>
          </a:solidFill>
          <a:ln cap="flat" cmpd="sng" w="9525">
            <a:solidFill>
              <a:srgbClr val="E1E1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5"/>
          <p:cNvSpPr/>
          <p:nvPr/>
        </p:nvSpPr>
        <p:spPr>
          <a:xfrm>
            <a:off x="4709160" y="160020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600"/>
              <a:buFont typeface="Arial"/>
              <a:buNone/>
            </a:pPr>
            <a:r>
              <a:rPr b="1" lang="el-GR" sz="26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Grooming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4709160" y="2304288"/>
            <a:ext cx="2788920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50"/>
              <a:buFont typeface="Arial"/>
              <a:buNone/>
            </a:pPr>
            <a:r>
              <a:rPr lang="el-GR" sz="18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Μια σταδιακή διαδικασία: πρόσβαση και εμπιστοσύνη → ειδική μεταχείριση → απομόνωση → μυστικότητα → δοκιμή ορίων → κλιμάκωση.</a:t>
            </a:r>
            <a:endParaRPr sz="18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4709160" y="4114800"/>
            <a:ext cx="27889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445"/>
              <a:buFont typeface="Arial"/>
              <a:buNone/>
            </a:pPr>
            <a:r>
              <a:rPr lang="el-GR" sz="1445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Η ανησυχία αυξάνεται όταν οι συμπεριφορές σχηματίζουν επαναλαμβανόμενο μοτίβο.</a:t>
            </a:r>
            <a:endParaRPr sz="144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8001000" y="1325880"/>
            <a:ext cx="3429000" cy="3703320"/>
          </a:xfrm>
          <a:prstGeom prst="roundRect">
            <a:avLst>
              <a:gd fmla="val 1600" name="adj"/>
            </a:avLst>
          </a:prstGeom>
          <a:solidFill>
            <a:srgbClr val="FBF7F7"/>
          </a:solidFill>
          <a:ln cap="flat" cmpd="sng" w="9525">
            <a:solidFill>
              <a:srgbClr val="E8D7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8275320" y="1600200"/>
            <a:ext cx="278892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405"/>
              <a:buFont typeface="Arial"/>
              <a:buNone/>
            </a:pPr>
            <a:r>
              <a:rPr b="1" lang="el-GR" sz="2405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Κατάχρηση</a:t>
            </a:r>
            <a:endParaRPr sz="240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405"/>
              <a:buFont typeface="Arial"/>
              <a:buNone/>
            </a:pPr>
            <a:r>
              <a:rPr b="1" lang="el-GR" sz="2405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εξουσίας</a:t>
            </a:r>
            <a:endParaRPr sz="240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8275320" y="2487168"/>
            <a:ext cx="278892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50"/>
              <a:buFont typeface="Arial"/>
              <a:buNone/>
            </a:pPr>
            <a:r>
              <a:rPr lang="el-GR" sz="18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Η εξουσία μπορεί να προέρχεται από την επιλογή, τα ταξίδια, τα συμβόλαια, την ιατρική φροντίδα, τις συνθήκες προπόνησης ή την εξέλιξη της καριέρας.</a:t>
            </a:r>
            <a:endParaRPr sz="18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8275320" y="4069080"/>
            <a:ext cx="2788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700"/>
              <a:buFont typeface="Arial"/>
              <a:buNone/>
            </a:pPr>
            <a:r>
              <a:rPr lang="el-GR" sz="1700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Το βασικό ερώτημα: ήταν ο αθλητής ελεύθερος να πει όχι;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48640" y="5613883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77777"/>
              </a:buClr>
              <a:buSzPts val="830"/>
              <a:buFont typeface="Arial"/>
              <a:buNone/>
            </a:pPr>
            <a:r>
              <a:rPr i="1" lang="el-GR" sz="830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Δήλωση Συναίνεσης ΔΟΕ 2024· Εργαλειοθήκη Προστασίας ΔΟΕ· Ανάλυση Αναγκών CoViS.</a:t>
            </a:r>
            <a:endParaRPr sz="83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8392" y="6155467"/>
            <a:ext cx="12192000" cy="699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000"/>
              <a:buFont typeface="Arial"/>
              <a:buNone/>
            </a:pPr>
            <a:r>
              <a:rPr b="1" lang="el-GR" sz="30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Γιατί μπορεί να είναι δύσκολο να αναγνωριστεί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500"/>
              <a:buFont typeface="Arial"/>
              <a:buNone/>
            </a:pPr>
            <a:r>
              <a:rPr lang="el-GR" sz="1500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Η αθλητική κουλτούρα μπορεί να κανονικοποιήσει συμπεριφορές που θα έπρεπε να αμφισβητούνται.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868680" y="1325880"/>
            <a:ext cx="4754880" cy="3566160"/>
          </a:xfrm>
          <a:prstGeom prst="roundRect">
            <a:avLst>
              <a:gd fmla="val 1538" name="adj"/>
            </a:avLst>
          </a:prstGeom>
          <a:solidFill>
            <a:srgbClr val="F5F5F5"/>
          </a:solidFill>
          <a:ln cap="flat" cmpd="sng" w="9525">
            <a:solidFill>
              <a:srgbClr val="E4E4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1143000" y="1600200"/>
            <a:ext cx="42062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220"/>
              <a:buFont typeface="Arial"/>
              <a:buNone/>
            </a:pPr>
            <a:r>
              <a:rPr b="1" lang="el-GR" sz="222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Ο χλευασμός δεν είναι αβλαβής</a:t>
            </a:r>
            <a:endParaRPr sz="222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220"/>
              <a:buFont typeface="Arial"/>
              <a:buNone/>
            </a:pPr>
            <a:r>
              <a:rPr b="1" lang="el-GR" sz="222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μόνο επειδή ονομάζεται «πείραγμα».</a:t>
            </a:r>
            <a:endParaRPr sz="222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1143000" y="2770632"/>
            <a:ext cx="416052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100"/>
              <a:buFont typeface="Arial"/>
              <a:buNone/>
            </a:pPr>
            <a:r>
              <a:rPr lang="el-GR" sz="2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Παραδείγματα: «Πετάς σαν κορίτσι.»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100"/>
              <a:buFont typeface="Arial"/>
              <a:buNone/>
            </a:pPr>
            <a:r>
              <a:rPr lang="el-GR" sz="2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«Αυτό είναι άθλημα για άντρες.»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100"/>
              <a:buFont typeface="Arial"/>
              <a:buNone/>
            </a:pPr>
            <a:r>
              <a:rPr lang="el-GR" sz="2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«Σταμάτα να είσαι τόσο συναισθηματικός/ή.»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100"/>
              <a:buFont typeface="Arial"/>
              <a:buNone/>
            </a:pPr>
            <a:r>
              <a:rPr lang="el-GR" sz="2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«Ηρέμησε, ήταν μόνο ένα αστείο.»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6035040" y="1325880"/>
            <a:ext cx="5303520" cy="3566160"/>
          </a:xfrm>
          <a:prstGeom prst="roundRect">
            <a:avLst>
              <a:gd fmla="val 1538" name="adj"/>
            </a:avLst>
          </a:prstGeom>
          <a:solidFill>
            <a:srgbClr val="FBF7F7"/>
          </a:solidFill>
          <a:ln cap="flat" cmpd="sng" w="9525">
            <a:solidFill>
              <a:srgbClr val="E8D7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6355080" y="1600200"/>
            <a:ext cx="46634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610"/>
              <a:buFont typeface="Arial"/>
              <a:buNone/>
            </a:pPr>
            <a:r>
              <a:rPr b="1" lang="el-GR" sz="161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Γίνεται ζήτημα προστασίας όταν…</a:t>
            </a:r>
            <a:endParaRPr sz="161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6400800" y="2395728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200"/>
              <a:buFont typeface="Arial"/>
              <a:buNone/>
            </a:pPr>
            <a:r>
              <a:rPr b="1" lang="el-GR" sz="22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6720840" y="2414016"/>
            <a:ext cx="41605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000"/>
              <a:buFont typeface="Arial"/>
              <a:buNone/>
            </a:pPr>
            <a:r>
              <a:rPr lang="el-GR" sz="2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ταπεινώνει ή στοχοποιεί την ταυτότητα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6400800" y="2788920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200"/>
              <a:buFont typeface="Arial"/>
              <a:buNone/>
            </a:pPr>
            <a:r>
              <a:rPr b="1" lang="el-GR" sz="22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6720840" y="2807208"/>
            <a:ext cx="41605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000"/>
              <a:buFont typeface="Arial"/>
              <a:buNone/>
            </a:pPr>
            <a:r>
              <a:rPr lang="el-GR" sz="2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επαναλαμβάνεται ή κλιμακώνεται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6400800" y="3182112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200"/>
              <a:buFont typeface="Arial"/>
              <a:buNone/>
            </a:pPr>
            <a:r>
              <a:rPr b="1" lang="el-GR" sz="22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6720840" y="3200400"/>
            <a:ext cx="41605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000"/>
              <a:buFont typeface="Arial"/>
              <a:buNone/>
            </a:pPr>
            <a:r>
              <a:rPr lang="el-GR" sz="2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χρησιμοποιεί ανισορροπία εξουσίας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6400800" y="3575304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200"/>
              <a:buFont typeface="Arial"/>
              <a:buNone/>
            </a:pPr>
            <a:r>
              <a:rPr b="1" lang="el-GR" sz="22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6720840" y="3593592"/>
            <a:ext cx="41605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000"/>
              <a:buFont typeface="Arial"/>
              <a:buNone/>
            </a:pPr>
            <a:r>
              <a:rPr lang="el-GR" sz="2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συνεχίζεται αφού εκφραστεί δυσφορία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3063240" y="5230368"/>
            <a:ext cx="7452360" cy="749808"/>
          </a:xfrm>
          <a:prstGeom prst="roundRect">
            <a:avLst>
              <a:gd fmla="val 7317" name="adj"/>
            </a:avLst>
          </a:prstGeom>
          <a:solidFill>
            <a:srgbClr val="F5F5F5"/>
          </a:solidFill>
          <a:ln cap="flat" cmpd="sng" w="9525">
            <a:solidFill>
              <a:srgbClr val="F5F5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3319272" y="5394960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700"/>
              <a:buFont typeface="Arial"/>
              <a:buNone/>
            </a:pPr>
            <a:r>
              <a:rPr b="1" lang="el-GR" sz="27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44,0%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4480560" y="5321808"/>
            <a:ext cx="6035040" cy="521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550"/>
              <a:buFont typeface="Arial"/>
              <a:buNone/>
            </a:pPr>
            <a:r>
              <a:rPr b="1" lang="el-GR" sz="15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δήλωσαν προσβολές ή σχόλια χλευασμού με φυλετικό ή έμφυλο περιεχόμενο</a:t>
            </a:r>
            <a:endParaRPr sz="15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609600" y="6053328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77777"/>
              </a:buClr>
              <a:buSzPts val="830"/>
              <a:buFont typeface="Arial"/>
              <a:buNone/>
            </a:pPr>
            <a:r>
              <a:rPr i="1" lang="el-GR" sz="830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Ανάλυση Αναγκών CoViS, 2026· επεξήγηση χλευασμού από την CoViS Ενότητα 1.</a:t>
            </a:r>
            <a:endParaRPr sz="83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0960" y="6157310"/>
            <a:ext cx="12192000" cy="700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4F0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8" name="Google Shape;14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65920" y="0"/>
            <a:ext cx="2926080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/>
          <p:nvPr/>
        </p:nvSpPr>
        <p:spPr>
          <a:xfrm>
            <a:off x="8778240" y="0"/>
            <a:ext cx="975360" cy="6858000"/>
          </a:xfrm>
          <a:prstGeom prst="rect">
            <a:avLst/>
          </a:prstGeom>
          <a:solidFill>
            <a:srgbClr val="F8F4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771" y="570567"/>
            <a:ext cx="9702829" cy="5454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6116825"/>
            <a:ext cx="12192000" cy="700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000"/>
              <a:buFont typeface="Arial"/>
              <a:buNone/>
            </a:pPr>
            <a:r>
              <a:rPr b="1" lang="el-GR" sz="30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Οδηγός Φωτεινού Σηματοδότη CoViS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500"/>
              <a:buFont typeface="Arial"/>
              <a:buNone/>
            </a:pPr>
            <a:r>
              <a:rPr lang="el-GR" sz="1500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Ένα βοήθημα αναγνώρισης — όχι νομική, διαγνωστική ή ερευνητική ταξινόμηση.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8"/>
          <p:cNvSpPr/>
          <p:nvPr/>
        </p:nvSpPr>
        <p:spPr>
          <a:xfrm>
            <a:off x="868680" y="1417320"/>
            <a:ext cx="10469880" cy="960120"/>
          </a:xfrm>
          <a:prstGeom prst="roundRect">
            <a:avLst>
              <a:gd fmla="val 5714" name="adj"/>
            </a:avLst>
          </a:prstGeom>
          <a:solidFill>
            <a:srgbClr val="EAF5EC"/>
          </a:solidFill>
          <a:ln cap="flat" cmpd="sng" w="9525">
            <a:solidFill>
              <a:srgbClr val="EAF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8"/>
          <p:cNvSpPr/>
          <p:nvPr/>
        </p:nvSpPr>
        <p:spPr>
          <a:xfrm>
            <a:off x="1115568" y="1627632"/>
            <a:ext cx="502920" cy="502920"/>
          </a:xfrm>
          <a:prstGeom prst="ellipse">
            <a:avLst/>
          </a:prstGeom>
          <a:solidFill>
            <a:srgbClr val="2E7D32"/>
          </a:solidFill>
          <a:ln cap="flat" cmpd="sng" w="12700">
            <a:solidFill>
              <a:srgbClr val="2E7D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8"/>
          <p:cNvSpPr/>
          <p:nvPr/>
        </p:nvSpPr>
        <p:spPr>
          <a:xfrm>
            <a:off x="1828800" y="15910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900"/>
              <a:buFont typeface="Arial"/>
              <a:buNone/>
            </a:pPr>
            <a:r>
              <a:rPr b="1" lang="el-GR" sz="19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ΠΡΑΣΙΝΟ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3429000" y="1563624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156"/>
              <a:buFont typeface="Arial"/>
              <a:buNone/>
            </a:pPr>
            <a:r>
              <a:rPr b="1" lang="el-GR" sz="1156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Κατάλληλο, επαγγελματικό και διαφανές.</a:t>
            </a:r>
            <a:endParaRPr sz="115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6693408" y="1554480"/>
            <a:ext cx="42062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50"/>
              <a:buFont typeface="Arial"/>
              <a:buNone/>
            </a:pPr>
            <a:r>
              <a:rPr lang="el-GR" sz="16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Σαφής σκοπός. Άδεια. Διαφάνεια. Σεβασμός ορίων.</a:t>
            </a:r>
            <a:endParaRPr sz="16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868680" y="2743200"/>
            <a:ext cx="10469880" cy="960120"/>
          </a:xfrm>
          <a:prstGeom prst="roundRect">
            <a:avLst>
              <a:gd fmla="val 5714" name="adj"/>
            </a:avLst>
          </a:prstGeom>
          <a:solidFill>
            <a:srgbClr val="F8F1E4"/>
          </a:solidFill>
          <a:ln cap="flat" cmpd="sng" w="9525">
            <a:solidFill>
              <a:srgbClr val="F8F1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1115568" y="2953512"/>
            <a:ext cx="502920" cy="502920"/>
          </a:xfrm>
          <a:prstGeom prst="ellipse">
            <a:avLst/>
          </a:prstGeom>
          <a:solidFill>
            <a:srgbClr val="C58B1F"/>
          </a:solidFill>
          <a:ln cap="flat" cmpd="sng" w="12700">
            <a:solidFill>
              <a:srgbClr val="C58B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1828800" y="291693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900"/>
              <a:buFont typeface="Arial"/>
              <a:buNone/>
            </a:pPr>
            <a:r>
              <a:rPr b="1" lang="el-GR" sz="19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ΚΙΤΡΙΝΟ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3429000" y="2889504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850"/>
              <a:buFont typeface="Arial"/>
              <a:buNone/>
            </a:pPr>
            <a:r>
              <a:rPr b="1" lang="el-GR" sz="18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Ζήτημα ορίων.</a:t>
            </a:r>
            <a:endParaRPr sz="18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8"/>
          <p:cNvSpPr/>
          <p:nvPr/>
        </p:nvSpPr>
        <p:spPr>
          <a:xfrm>
            <a:off x="6693408" y="2880360"/>
            <a:ext cx="42062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50"/>
              <a:buFont typeface="Arial"/>
              <a:buNone/>
            </a:pPr>
            <a:r>
              <a:rPr lang="el-GR" sz="16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Μυστικότητα. Ευνοιοκρατία. Ιδιωτικά κανάλια. Κλιμάκωση. Παραγνώριση δυσφορίας.</a:t>
            </a:r>
            <a:endParaRPr sz="16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868680" y="4069080"/>
            <a:ext cx="10469880" cy="960120"/>
          </a:xfrm>
          <a:prstGeom prst="roundRect">
            <a:avLst>
              <a:gd fmla="val 5714" name="adj"/>
            </a:avLst>
          </a:prstGeom>
          <a:solidFill>
            <a:srgbClr val="F8EAEA"/>
          </a:solidFill>
          <a:ln cap="flat" cmpd="sng" w="9525">
            <a:solidFill>
              <a:srgbClr val="F8EA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1115568" y="4279392"/>
            <a:ext cx="502920" cy="502920"/>
          </a:xfrm>
          <a:prstGeom prst="ellipse">
            <a:avLst/>
          </a:prstGeom>
          <a:solidFill>
            <a:srgbClr val="C94C4C"/>
          </a:solidFill>
          <a:ln cap="flat" cmpd="sng" w="12700">
            <a:solidFill>
              <a:srgbClr val="C94C4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1828800" y="424281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900"/>
              <a:buFont typeface="Arial"/>
              <a:buNone/>
            </a:pPr>
            <a:r>
              <a:rPr b="1" lang="el-GR" sz="19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ΚΟΚΚΙΝΟ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3429000" y="4215384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295"/>
              <a:buFont typeface="Arial"/>
              <a:buNone/>
            </a:pPr>
            <a:r>
              <a:rPr b="1" lang="el-GR" sz="129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Απαράδεκτη ή απαγορευμένη συμπεριφορά.</a:t>
            </a:r>
            <a:endParaRPr sz="129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/>
          <p:nvPr/>
        </p:nvSpPr>
        <p:spPr>
          <a:xfrm>
            <a:off x="6693408" y="4206240"/>
            <a:ext cx="42062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50"/>
              <a:buFont typeface="Arial"/>
              <a:buNone/>
            </a:pPr>
            <a:r>
              <a:rPr lang="el-GR" sz="16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Εξαναγκασμός. Απειλές. Σεξουαλικοποιημένη συμπεριφορά. Αντίποινα. Συνέχιση μετά την άρνηση.</a:t>
            </a:r>
            <a:endParaRPr sz="16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1143000" y="5577840"/>
            <a:ext cx="99669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627"/>
              <a:buFont typeface="Arial"/>
              <a:buNone/>
            </a:pPr>
            <a:r>
              <a:rPr b="1" lang="el-GR" sz="1628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Το κίτρινο δεν αποδεικνύει ενοχή. Σημαίνει ότι η κατάσταση χρειάζεται προσοχή και δεν πρέπει να αγνοηθεί.</a:t>
            </a:r>
            <a:endParaRPr sz="162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548640" y="5879592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77777"/>
              </a:buClr>
              <a:buSzPts val="830"/>
              <a:buFont typeface="Arial"/>
              <a:buNone/>
            </a:pPr>
            <a:r>
              <a:rPr i="1" lang="el-GR" sz="830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Εκπαιδευτικό πλαίσιο CoViS βασισμένο στην Ανάλυση Αναγκών CoViS και σε διεθνείς αρχές προστασίας.</a:t>
            </a:r>
            <a:endParaRPr sz="83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0960" y="6123607"/>
            <a:ext cx="12192000" cy="700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000"/>
              <a:buFont typeface="Arial"/>
              <a:buNone/>
            </a:pPr>
            <a:r>
              <a:rPr b="1" lang="el-GR" sz="30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Καταστάσεις που απαιτούν ισχυρότερες διασφαλίσεις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500"/>
              <a:buFont typeface="Arial"/>
              <a:buNone/>
            </a:pPr>
            <a:r>
              <a:rPr lang="el-GR" sz="1500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Υψηλός κίνδυνος δεν σημαίνει απόδειξη — σημαίνει ότι η διαφάνεια και η εποπτεία έχουν μεγαλύτερη σημασία.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868680" y="1417320"/>
            <a:ext cx="411480" cy="41148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254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1435608" y="1325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803"/>
              <a:buFont typeface="Arial"/>
              <a:buNone/>
            </a:pPr>
            <a:r>
              <a:rPr b="1" lang="el-GR" sz="1804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Ταξίδια &amp; διαμονή</a:t>
            </a:r>
            <a:endParaRPr sz="180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1435608" y="1664208"/>
            <a:ext cx="4709160" cy="393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26"/>
              <a:buFont typeface="Arial"/>
              <a:buNone/>
            </a:pPr>
            <a:r>
              <a:rPr lang="el-GR" sz="1526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Οι κανόνες για τη διαμονή, το αλκοόλ, τη μεταφορά και την εποπτεία πρέπει να είναι σαφείς.</a:t>
            </a:r>
            <a:endParaRPr sz="152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6355080" y="1417320"/>
            <a:ext cx="411480" cy="41148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254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6922008" y="1325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803"/>
              <a:buFont typeface="Arial"/>
              <a:buNone/>
            </a:pPr>
            <a:r>
              <a:rPr b="1" lang="el-GR" sz="1804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Ατομική προπόνηση</a:t>
            </a:r>
            <a:endParaRPr sz="180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6922008" y="1664208"/>
            <a:ext cx="4709160" cy="393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50"/>
              <a:buFont typeface="Arial"/>
              <a:buNone/>
            </a:pPr>
            <a:r>
              <a:rPr lang="el-GR" sz="16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Χρησιμοποιήστε ορατές τοποθεσίες και συμφωνημένα ωράρια.</a:t>
            </a:r>
            <a:endParaRPr sz="16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9"/>
          <p:cNvSpPr/>
          <p:nvPr/>
        </p:nvSpPr>
        <p:spPr>
          <a:xfrm>
            <a:off x="868680" y="2624328"/>
            <a:ext cx="411480" cy="41148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254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1435608" y="2532888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803"/>
              <a:buFont typeface="Arial"/>
              <a:buNone/>
            </a:pPr>
            <a:r>
              <a:rPr b="1" lang="el-GR" sz="1804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Ιατρική φροντίδα / φυσικοθεραπεία</a:t>
            </a:r>
            <a:endParaRPr sz="180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1435608" y="2871216"/>
            <a:ext cx="4709160" cy="393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50"/>
              <a:buFont typeface="Arial"/>
              <a:buNone/>
            </a:pPr>
            <a:r>
              <a:rPr lang="el-GR" sz="16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Εξηγήστε τον σκοπό, ζητήστε άδεια, προστατέψτε την ιδιωτικότητα.</a:t>
            </a:r>
            <a:endParaRPr sz="16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6355080" y="2624328"/>
            <a:ext cx="411480" cy="41148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254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6922008" y="2532888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803"/>
              <a:buFont typeface="Arial"/>
              <a:buNone/>
            </a:pPr>
            <a:r>
              <a:rPr b="1" lang="el-GR" sz="1804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Αποδυτήρια</a:t>
            </a:r>
            <a:endParaRPr sz="180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6922008" y="2871216"/>
            <a:ext cx="4709160" cy="393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26"/>
              <a:buFont typeface="Arial"/>
              <a:buNone/>
            </a:pPr>
            <a:r>
              <a:rPr lang="el-GR" sz="1526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Σαφείς κανόνες για την πρόσβαση ενηλίκων, τα κινητά και τη φωτογράφιση.</a:t>
            </a:r>
            <a:endParaRPr sz="152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868680" y="3831336"/>
            <a:ext cx="411480" cy="41148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254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1435608" y="3739896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803"/>
              <a:buFont typeface="Arial"/>
              <a:buNone/>
            </a:pPr>
            <a:r>
              <a:rPr b="1" lang="el-GR" sz="1804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Ιδιωτική μεταφορά</a:t>
            </a:r>
            <a:endParaRPr sz="180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1435608" y="4078224"/>
            <a:ext cx="4709160" cy="393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50"/>
              <a:buFont typeface="Arial"/>
              <a:buNone/>
            </a:pPr>
            <a:r>
              <a:rPr lang="el-GR" sz="16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Αποφύγετε περιττή επαναλαμβανόμενη ιδιωτική μεταφορά.</a:t>
            </a:r>
            <a:endParaRPr sz="16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6355080" y="3831336"/>
            <a:ext cx="411480" cy="41148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254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6922008" y="3739896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803"/>
              <a:buFont typeface="Arial"/>
              <a:buNone/>
            </a:pPr>
            <a:r>
              <a:rPr b="1" lang="el-GR" sz="1804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Ψηφιακή επικοινωνία</a:t>
            </a:r>
            <a:endParaRPr sz="1804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6922008" y="4078224"/>
            <a:ext cx="4709160" cy="393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26"/>
              <a:buFont typeface="Arial"/>
              <a:buNone/>
            </a:pPr>
            <a:r>
              <a:rPr lang="el-GR" sz="1526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Διατηρήστε την επικοινωνία επίσημη, διαφανή και σχετική με τον ρόλο.</a:t>
            </a:r>
            <a:endParaRPr sz="152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1234440" y="5248656"/>
            <a:ext cx="9692640" cy="731520"/>
          </a:xfrm>
          <a:prstGeom prst="roundRect">
            <a:avLst>
              <a:gd fmla="val 7500" name="adj"/>
            </a:avLst>
          </a:prstGeom>
          <a:solidFill>
            <a:srgbClr val="FBF7F7"/>
          </a:solidFill>
          <a:ln cap="flat" cmpd="sng" w="9525">
            <a:solidFill>
              <a:srgbClr val="E8D7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9"/>
          <p:cNvSpPr/>
          <p:nvPr/>
        </p:nvSpPr>
        <p:spPr>
          <a:xfrm>
            <a:off x="1463040" y="5413248"/>
            <a:ext cx="9235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260"/>
              <a:buFont typeface="Arial"/>
              <a:buNone/>
            </a:pPr>
            <a:r>
              <a:rPr b="1" lang="el-GR" sz="126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Το ζήτημα είναι η συμπεριφορά, όχι ο επαγγελματικός τίτλος. Η προστασία αφορά προπονητές, γιατρούς, φυσικοθεραπευτές, στελέχη, εθελοντές, συναθλητές και άλλους.</a:t>
            </a:r>
            <a:endParaRPr sz="126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9"/>
          <p:cNvSpPr/>
          <p:nvPr/>
        </p:nvSpPr>
        <p:spPr>
          <a:xfrm>
            <a:off x="822960" y="6151096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77777"/>
              </a:buClr>
              <a:buSzPts val="830"/>
              <a:buFont typeface="Arial"/>
              <a:buNone/>
            </a:pPr>
            <a:r>
              <a:rPr i="1" lang="el-GR" sz="830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Εργαλειοθήκη Προστασίας ΔΟΕ· καταστάσεις υψηλού κινδύνου CoViS Ενότητα 1.</a:t>
            </a:r>
            <a:endParaRPr sz="83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40" y="6151096"/>
            <a:ext cx="12192000" cy="700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000"/>
              <a:buFont typeface="Arial"/>
              <a:buNone/>
            </a:pPr>
            <a:r>
              <a:rPr b="1" lang="el-GR" sz="30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Ο έλεγχος αναγνώρισης πέντε ερωτήσεων CoViS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500"/>
              <a:buFont typeface="Arial"/>
              <a:buNone/>
            </a:pPr>
            <a:r>
              <a:rPr lang="el-GR" sz="1500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Ένα πρακτικό εργαλείο για ασαφείς καταστάσεις.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868680" y="1325880"/>
            <a:ext cx="5029200" cy="868680"/>
          </a:xfrm>
          <a:prstGeom prst="roundRect">
            <a:avLst>
              <a:gd fmla="val 6316" name="adj"/>
            </a:avLst>
          </a:prstGeom>
          <a:solidFill>
            <a:srgbClr val="FBF7F7"/>
          </a:solidFill>
          <a:ln cap="flat" cmpd="sng" w="9525">
            <a:solidFill>
              <a:srgbClr val="E8D7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1527048" y="1435608"/>
            <a:ext cx="21031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80"/>
              <a:buFont typeface="Arial"/>
              <a:buNone/>
            </a:pPr>
            <a:r>
              <a:rPr b="1" lang="el-GR" sz="148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ΕΠΙΘΥΜΗΤΟ;</a:t>
            </a:r>
            <a:endParaRPr sz="148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1527048" y="1719072"/>
            <a:ext cx="4251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None/>
            </a:pPr>
            <a:r>
              <a:rPr lang="el-GR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Νιώθει άνετα ο αθλητής με αυτό;</a:t>
            </a:r>
            <a:endParaRPr sz="14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6263640" y="1325880"/>
            <a:ext cx="5029200" cy="868680"/>
          </a:xfrm>
          <a:prstGeom prst="roundRect">
            <a:avLst>
              <a:gd fmla="val 6316" name="adj"/>
            </a:avLst>
          </a:prstGeom>
          <a:solidFill>
            <a:srgbClr val="FBF7F7"/>
          </a:solidFill>
          <a:ln cap="flat" cmpd="sng" w="9525">
            <a:solidFill>
              <a:srgbClr val="E8D7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6922008" y="1435608"/>
            <a:ext cx="21031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80"/>
              <a:buFont typeface="Arial"/>
              <a:buNone/>
            </a:pPr>
            <a:r>
              <a:rPr b="1" lang="el-GR" sz="148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ΑΝΑΓΚΑΙΟ;</a:t>
            </a:r>
            <a:endParaRPr sz="148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6922008" y="1719072"/>
            <a:ext cx="4251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None/>
            </a:pPr>
            <a:r>
              <a:rPr lang="el-GR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Υπάρχει σαφής αθλητικός, ιατρικός, εκπαιδευτικός ή λόγος ασφαλείας;</a:t>
            </a:r>
            <a:endParaRPr sz="14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868680" y="2578608"/>
            <a:ext cx="5029200" cy="868680"/>
          </a:xfrm>
          <a:prstGeom prst="roundRect">
            <a:avLst>
              <a:gd fmla="val 6316" name="adj"/>
            </a:avLst>
          </a:prstGeom>
          <a:solidFill>
            <a:srgbClr val="FBF7F7"/>
          </a:solidFill>
          <a:ln cap="flat" cmpd="sng" w="9525">
            <a:solidFill>
              <a:srgbClr val="E8D7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1527048" y="2688336"/>
            <a:ext cx="21031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80"/>
              <a:buFont typeface="Arial"/>
              <a:buNone/>
            </a:pPr>
            <a:r>
              <a:rPr b="1" lang="el-GR" sz="148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ΔΙΑΦΑΝΕΣ;</a:t>
            </a:r>
            <a:endParaRPr sz="148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1527048" y="2971800"/>
            <a:ext cx="4251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None/>
            </a:pPr>
            <a:r>
              <a:rPr lang="el-GR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Θα συνέβαινε με τον ίδιο τρόπο αν ήταν παρόντες άλλοι;</a:t>
            </a:r>
            <a:endParaRPr sz="14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6263640" y="2578608"/>
            <a:ext cx="5029200" cy="868680"/>
          </a:xfrm>
          <a:prstGeom prst="roundRect">
            <a:avLst>
              <a:gd fmla="val 6316" name="adj"/>
            </a:avLst>
          </a:prstGeom>
          <a:solidFill>
            <a:srgbClr val="FBF7F7"/>
          </a:solidFill>
          <a:ln cap="flat" cmpd="sng" w="9525">
            <a:solidFill>
              <a:srgbClr val="E8D7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6922008" y="2688336"/>
            <a:ext cx="21031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80"/>
              <a:buFont typeface="Arial"/>
              <a:buNone/>
            </a:pPr>
            <a:r>
              <a:rPr b="1" lang="el-GR" sz="148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ΕΛΕΥΘΕΡΙΑ ΝΑ ΠΕΙ ΟΧΙ;</a:t>
            </a:r>
            <a:endParaRPr sz="148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6922008" y="2971800"/>
            <a:ext cx="4251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None/>
            </a:pPr>
            <a:r>
              <a:rPr lang="el-GR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Θα μπορούσε η άρνηση να επηρεάσει την επιλογή, τη στήριξη ή την ευκαιρία;</a:t>
            </a:r>
            <a:endParaRPr sz="14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3566160" y="3822192"/>
            <a:ext cx="5029200" cy="868680"/>
          </a:xfrm>
          <a:prstGeom prst="roundRect">
            <a:avLst>
              <a:gd fmla="val 6316" name="adj"/>
            </a:avLst>
          </a:prstGeom>
          <a:solidFill>
            <a:srgbClr val="FBF7F7"/>
          </a:solidFill>
          <a:ln cap="flat" cmpd="sng" w="9525">
            <a:solidFill>
              <a:srgbClr val="E8D7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0"/>
          <p:cNvSpPr/>
          <p:nvPr/>
        </p:nvSpPr>
        <p:spPr>
          <a:xfrm>
            <a:off x="4224528" y="3931920"/>
            <a:ext cx="21031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147"/>
              <a:buFont typeface="Arial"/>
              <a:buNone/>
            </a:pPr>
            <a:r>
              <a:rPr b="1" lang="el-GR" sz="1147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ΜΥΣΤΙΚΟ Ή ΚΛΙΜΑΚΟΥΜΕΝΟ;</a:t>
            </a:r>
            <a:endParaRPr sz="114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4224528" y="4215384"/>
            <a:ext cx="4251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50"/>
              <a:buFont typeface="Arial"/>
              <a:buNone/>
            </a:pPr>
            <a:r>
              <a:rPr lang="el-GR" sz="14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Γίνεται πιο ιδιωτικό, προσωπικό ή έντονο;</a:t>
            </a:r>
            <a:endParaRPr sz="14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0"/>
          <p:cNvSpPr/>
          <p:nvPr/>
        </p:nvSpPr>
        <p:spPr>
          <a:xfrm>
            <a:off x="1325880" y="5321808"/>
            <a:ext cx="9509760" cy="47548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870"/>
              <a:buFont typeface="Arial"/>
              <a:buNone/>
            </a:pPr>
            <a:r>
              <a:rPr b="1" lang="el-GR" sz="187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Αν μία ή περισσότερες απαντήσεις προκαλούν ανησυχία, μην το αγνοήσετε. Δεν χρειάζεστε απόδειξη για να ζητήσετε συμβουλή ή να επικοινωνήσετε ένα ζήτημα προστασίας.</a:t>
            </a:r>
            <a:endParaRPr sz="187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777240" y="6071616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77777"/>
              </a:buClr>
              <a:buSzPts val="830"/>
              <a:buFont typeface="Arial"/>
              <a:buNone/>
            </a:pPr>
            <a:r>
              <a:rPr i="1" lang="el-GR" sz="830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CoViS Ενότητα 1: Έλεγχος αναγνώρισης πέντε ερωτήσεων.</a:t>
            </a:r>
            <a:endParaRPr sz="83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40" y="6169924"/>
            <a:ext cx="12192000" cy="700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000"/>
              <a:buFont typeface="Arial"/>
              <a:buNone/>
            </a:pPr>
            <a:r>
              <a:rPr b="1" lang="el-GR" sz="30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Πρώτη αντίδραση και περαιτέρω πηγές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770"/>
              </a:buClr>
              <a:buSzPts val="1500"/>
              <a:buFont typeface="Arial"/>
              <a:buNone/>
            </a:pPr>
            <a:r>
              <a:rPr lang="el-GR" sz="1500">
                <a:solidFill>
                  <a:srgbClr val="5E6770"/>
                </a:solidFill>
                <a:latin typeface="Arial"/>
                <a:ea typeface="Arial"/>
                <a:cs typeface="Arial"/>
                <a:sym typeface="Arial"/>
              </a:rPr>
              <a:t>Αναγνωρίστε έγκαιρα. Ακούστε προσεκτικά. Χρησιμοποιήστε το κανάλι προστασίας.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868680" y="1353312"/>
            <a:ext cx="52120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312"/>
              <a:buFont typeface="Arial"/>
              <a:buNone/>
            </a:pPr>
            <a:r>
              <a:rPr b="1" lang="el-GR" sz="2313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Πρώτη αντίδραση</a:t>
            </a:r>
            <a:endParaRPr sz="231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960120" y="1874520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100"/>
              <a:buFont typeface="Arial"/>
              <a:buNone/>
            </a:pPr>
            <a:r>
              <a:rPr b="1" lang="el-GR" sz="21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1280160" y="1892808"/>
            <a:ext cx="5074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900"/>
              <a:buFont typeface="Arial"/>
              <a:buNone/>
            </a:pPr>
            <a:r>
              <a:rPr lang="el-GR" sz="19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Πάρτε την ανησυχία στα σοβαρά.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960120" y="2258568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100"/>
              <a:buFont typeface="Arial"/>
              <a:buNone/>
            </a:pPr>
            <a:r>
              <a:rPr b="1" lang="el-GR" sz="21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1280160" y="2276856"/>
            <a:ext cx="5074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900"/>
              <a:buFont typeface="Arial"/>
              <a:buNone/>
            </a:pPr>
            <a:r>
              <a:rPr lang="el-GR" sz="19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Δώστε προτεραιότητα στην άμεση ασφάλεια.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960120" y="2642616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100"/>
              <a:buFont typeface="Arial"/>
              <a:buNone/>
            </a:pPr>
            <a:r>
              <a:rPr b="1" lang="el-GR" sz="21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1280160" y="2660904"/>
            <a:ext cx="5074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900"/>
              <a:buFont typeface="Arial"/>
              <a:buNone/>
            </a:pPr>
            <a:r>
              <a:rPr lang="el-GR" sz="19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Ακούστε χωρίς να κατηγορείτε.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960120" y="3026664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100"/>
              <a:buFont typeface="Arial"/>
              <a:buNone/>
            </a:pPr>
            <a:r>
              <a:rPr b="1" lang="el-GR" sz="21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1280160" y="3044952"/>
            <a:ext cx="5074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900"/>
              <a:buFont typeface="Arial"/>
              <a:buNone/>
            </a:pPr>
            <a:r>
              <a:rPr lang="el-GR" sz="19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Μην διερευνάτε ή αντιμετωπίζετε το πρόσωπο μόνοι σας.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960120" y="3410712"/>
            <a:ext cx="228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100"/>
              <a:buFont typeface="Arial"/>
              <a:buNone/>
            </a:pPr>
            <a:r>
              <a:rPr b="1" lang="el-GR" sz="21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1280160" y="3429000"/>
            <a:ext cx="5074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900"/>
              <a:buFont typeface="Arial"/>
              <a:buNone/>
            </a:pPr>
            <a:r>
              <a:rPr lang="el-GR" sz="19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Χρησιμοποιήστε το καθορισμένο κανάλι προστασίας.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68680" y="4279392"/>
            <a:ext cx="10424160" cy="1298448"/>
          </a:xfrm>
          <a:prstGeom prst="roundRect">
            <a:avLst>
              <a:gd fmla="val 4225" name="adj"/>
            </a:avLst>
          </a:prstGeom>
          <a:solidFill>
            <a:srgbClr val="F5F5F5"/>
          </a:solidFill>
          <a:ln cap="flat" cmpd="sng" w="9525">
            <a:solidFill>
              <a:srgbClr val="E2E2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1115568" y="4389120"/>
            <a:ext cx="4045712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750"/>
              <a:buFont typeface="Arial"/>
              <a:buNone/>
            </a:pPr>
            <a:r>
              <a:rPr b="1" lang="el-GR" sz="17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Πηγές αναφοράς και πρακτικά εργαλεία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1115568" y="4828032"/>
            <a:ext cx="9829800" cy="877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48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Ανάλυση Αναγκών CoViS, 2026  •  Δήλωση Συναίνεσης ΔΟΕ, 2024  •  Δήλωση Συναίνεσης ΔΟΕ, 2016  •  Εργαλειοθήκη Προστασίας ΔΟΕ για Διεθνείς Ομοσπονδίες και Εθνικές Ολυμπιακές Επιτροπές  •  IOC Athlete365 Safe Sport  •  Πόροι του U.S. Center for SafeSport  • UNESCO — Αντιμετώπιση της Βίας κατά Γυναικών και Κοριτσιών στον Αθλητισμό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80"/>
              <a:buFont typeface="Arial"/>
              <a:buNone/>
            </a:pPr>
            <a:r>
              <a:t/>
            </a:r>
            <a:endParaRPr sz="148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_realistic_softly_lit_indoor_counseling_office_l_1.png" id="256" name="Google Shape;25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9400" y="1243584"/>
            <a:ext cx="466344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5532" y="6192821"/>
            <a:ext cx="12192000" cy="700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1062" y="2227602"/>
            <a:ext cx="250507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2"/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Χρηματοδοτείται από την Ευρωπαϊκή Ένωση. Οι απόψεις και οι γνώμες που διατυπώνονται εκφράζουν αποκλειστικά τις απόψεις του συντάκτη/των συντακτών και δεν αντικατοπτρίζουν κατ’ ανάγκη τις απόψεις της Ευρωπαϊκής Ένωσης ή του Ευρωπαϊκού Εκτελεστικού Οργανισμού Εκπαίδευσης και Πολιτισμού (EACEA). Ούτε η Ευρωπαϊκή Ένωση ούτε ο EACEA μπορούν να θεωρηθούν υπεύθυνοι για αυτές.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2026-08-08T12:19:18Z</dcterms:created>
  <dc:creator>CoViS Project Consortium</dc:creator>
</cp:coreProperties>
</file>