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69" r:id="rId2"/>
    <p:sldId id="270" r:id="rId3"/>
    <p:sldId id="271" r:id="rId4"/>
    <p:sldId id="272" r:id="rId5"/>
    <p:sldId id="273" r:id="rId6"/>
    <p:sldId id="274" r:id="rId7"/>
    <p:sldId id="275" r:id="rId8"/>
    <p:sldId id="276" r:id="rId9"/>
    <p:sldId id="277" r:id="rId10"/>
    <p:sldId id="278" r:id="rId11"/>
    <p:sldId id="268"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24"/>
    <p:restoredTop sz="94610"/>
  </p:normalViewPr>
  <p:slideViewPr>
    <p:cSldViewPr snapToGrid="0" snapToObjects="1">
      <p:cViewPr varScale="1">
        <p:scale>
          <a:sx n="108" d="100"/>
          <a:sy n="108" d="100"/>
        </p:scale>
        <p:origin x="3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18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 name="Google Shape;13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3" name="Google Shape;16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1" name="Google Shape;18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9" name="Google Shape;19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4" name="Google Shape;22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8" name="Google Shape;24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6510528"/>
            <a:ext cx="11201400" cy="0"/>
          </a:xfrm>
          <a:prstGeom prst="line">
            <a:avLst/>
          </a:prstGeom>
          <a:noFill/>
          <a:ln w="12700">
            <a:solidFill>
              <a:srgbClr val="E9E4E4"/>
            </a:solidFill>
            <a:prstDash val="solid"/>
          </a:ln>
        </p:spPr>
        <p:txBody>
          <a:bodyPr/>
          <a:lstStyle/>
          <a:p>
            <a:endParaRPr lang="sr-Latn-RS"/>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F6F6F"/>
                </a:solidFill>
                <a:latin typeface="Arial"/>
                <a:ea typeface="Arial"/>
                <a:cs typeface="Arial"/>
              </a:defRPr>
            </a:lvl1pPr>
          </a:lstStyle>
          <a:p>
            <a:pPr algn="l"/>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399462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F6F6F"/>
                </a:solidFill>
                <a:latin typeface="Arial"/>
                <a:ea typeface="Arial"/>
                <a:cs typeface="Aria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descr="supportive_family_sports_conversation.png"/>
          <p:cNvPicPr preferRelativeResize="0"/>
          <p:nvPr/>
        </p:nvPicPr>
        <p:blipFill rotWithShape="1">
          <a:blip r:embed="rId3">
            <a:alphaModFix/>
          </a:blip>
          <a:srcRect/>
          <a:stretch/>
        </p:blipFill>
        <p:spPr>
          <a:xfrm>
            <a:off x="0" y="0"/>
            <a:ext cx="12191695" cy="6858000"/>
          </a:xfrm>
          <a:prstGeom prst="rect">
            <a:avLst/>
          </a:prstGeom>
          <a:noFill/>
          <a:ln>
            <a:noFill/>
          </a:ln>
        </p:spPr>
      </p:pic>
      <p:pic>
        <p:nvPicPr>
          <p:cNvPr id="5" name="Εικόνα 4">
            <a:extLst>
              <a:ext uri="{FF2B5EF4-FFF2-40B4-BE49-F238E27FC236}">
                <a16:creationId xmlns:a16="http://schemas.microsoft.com/office/drawing/2014/main" id="{2AC958D5-DC79-C1EE-690C-8951DD661A19}"/>
              </a:ext>
            </a:extLst>
          </p:cNvPr>
          <p:cNvPicPr>
            <a:picLocks noChangeAspect="1"/>
          </p:cNvPicPr>
          <p:nvPr/>
        </p:nvPicPr>
        <p:blipFill>
          <a:blip r:embed="rId4"/>
          <a:stretch>
            <a:fillRect/>
          </a:stretch>
        </p:blipFill>
        <p:spPr>
          <a:xfrm>
            <a:off x="0" y="-30822"/>
            <a:ext cx="5740309"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6" name="Google Shape;96;p2"/>
          <p:cNvSpPr/>
          <p:nvPr/>
        </p:nvSpPr>
        <p:spPr>
          <a:xfrm>
            <a:off x="767918" y="1225296"/>
            <a:ext cx="10881360" cy="658368"/>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2"/>
          <p:cNvSpPr txBox="1"/>
          <p:nvPr/>
        </p:nvSpPr>
        <p:spPr>
          <a:xfrm>
            <a:off x="886968" y="1344168"/>
            <a:ext cx="10479024" cy="3154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CoViS insight:  </a:t>
            </a:r>
            <a:r>
              <a:rPr lang="en-US" sz="1320" dirty="0">
                <a:solidFill>
                  <a:srgbClr val="141414"/>
                </a:solidFill>
                <a:latin typeface="Arial"/>
                <a:ea typeface="Arial"/>
                <a:cs typeface="Arial"/>
                <a:sym typeface="Arial"/>
              </a:rPr>
              <a:t>In the CoViS sample, reporting and disclosure were split almost exactly in half.</a:t>
            </a:r>
            <a:endParaRPr dirty="0"/>
          </a:p>
        </p:txBody>
      </p:sp>
      <p:sp>
        <p:nvSpPr>
          <p:cNvPr id="98" name="Google Shape;98;p2"/>
          <p:cNvSpPr/>
          <p:nvPr/>
        </p:nvSpPr>
        <p:spPr>
          <a:xfrm>
            <a:off x="777240" y="2148840"/>
            <a:ext cx="2057400" cy="1417320"/>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9" name="Google Shape;99;p2"/>
          <p:cNvSpPr txBox="1"/>
          <p:nvPr/>
        </p:nvSpPr>
        <p:spPr>
          <a:xfrm>
            <a:off x="899282" y="2276856"/>
            <a:ext cx="1813317" cy="8781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300" b="1">
                <a:solidFill>
                  <a:srgbClr val="A64F4F"/>
                </a:solidFill>
                <a:latin typeface="Arial"/>
                <a:ea typeface="Arial"/>
                <a:cs typeface="Arial"/>
                <a:sym typeface="Arial"/>
              </a:rPr>
              <a:t>50%</a:t>
            </a:r>
            <a:endParaRPr/>
          </a:p>
          <a:p>
            <a:pPr marL="0" marR="0" lvl="0" indent="0" algn="ctr" rtl="0">
              <a:spcBef>
                <a:spcPts val="200"/>
              </a:spcBef>
              <a:spcAft>
                <a:spcPts val="0"/>
              </a:spcAft>
              <a:buNone/>
            </a:pPr>
            <a:r>
              <a:rPr lang="en-US" sz="1320">
                <a:solidFill>
                  <a:srgbClr val="141414"/>
                </a:solidFill>
                <a:latin typeface="Arial"/>
                <a:ea typeface="Arial"/>
                <a:cs typeface="Arial"/>
                <a:sym typeface="Arial"/>
              </a:rPr>
              <a:t>reported or disclosed </a:t>
            </a:r>
            <a:endParaRPr sz="1320">
              <a:solidFill>
                <a:srgbClr val="141414"/>
              </a:solidFill>
              <a:latin typeface="Arial"/>
              <a:ea typeface="Arial"/>
              <a:cs typeface="Arial"/>
              <a:sym typeface="Arial"/>
            </a:endParaRPr>
          </a:p>
          <a:p>
            <a:pPr marL="0" marR="0" lvl="0" indent="0" algn="ctr" rtl="0">
              <a:spcBef>
                <a:spcPts val="0"/>
              </a:spcBef>
              <a:spcAft>
                <a:spcPts val="0"/>
              </a:spcAft>
              <a:buNone/>
            </a:pPr>
            <a:r>
              <a:rPr lang="en-US" sz="1320">
                <a:solidFill>
                  <a:srgbClr val="141414"/>
                </a:solidFill>
                <a:latin typeface="Arial"/>
                <a:ea typeface="Arial"/>
                <a:cs typeface="Arial"/>
                <a:sym typeface="Arial"/>
              </a:rPr>
              <a:t>a concern</a:t>
            </a:r>
            <a:endParaRPr/>
          </a:p>
        </p:txBody>
      </p:sp>
      <p:sp>
        <p:nvSpPr>
          <p:cNvPr id="100" name="Google Shape;100;p2"/>
          <p:cNvSpPr/>
          <p:nvPr/>
        </p:nvSpPr>
        <p:spPr>
          <a:xfrm>
            <a:off x="3063240" y="2148840"/>
            <a:ext cx="2057400" cy="1417320"/>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1" name="Google Shape;101;p2"/>
          <p:cNvSpPr txBox="1"/>
          <p:nvPr/>
        </p:nvSpPr>
        <p:spPr>
          <a:xfrm>
            <a:off x="3209544" y="2276856"/>
            <a:ext cx="1764792" cy="11612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300" b="1">
                <a:solidFill>
                  <a:srgbClr val="A64F4F"/>
                </a:solidFill>
                <a:latin typeface="Arial"/>
                <a:ea typeface="Arial"/>
                <a:cs typeface="Arial"/>
                <a:sym typeface="Arial"/>
              </a:rPr>
              <a:t>50%</a:t>
            </a:r>
            <a:endParaRPr/>
          </a:p>
          <a:p>
            <a:pPr marL="0" marR="0" lvl="0" indent="0" algn="ctr" rtl="0">
              <a:spcBef>
                <a:spcPts val="200"/>
              </a:spcBef>
              <a:spcAft>
                <a:spcPts val="0"/>
              </a:spcAft>
              <a:buNone/>
            </a:pPr>
            <a:r>
              <a:rPr lang="en-US" sz="1320">
                <a:solidFill>
                  <a:srgbClr val="141414"/>
                </a:solidFill>
                <a:latin typeface="Arial"/>
                <a:ea typeface="Arial"/>
                <a:cs typeface="Arial"/>
                <a:sym typeface="Arial"/>
              </a:rPr>
              <a:t>did not report or disclose</a:t>
            </a:r>
            <a:endParaRPr/>
          </a:p>
        </p:txBody>
      </p:sp>
      <p:sp>
        <p:nvSpPr>
          <p:cNvPr id="102" name="Google Shape;102;p2"/>
          <p:cNvSpPr/>
          <p:nvPr/>
        </p:nvSpPr>
        <p:spPr>
          <a:xfrm>
            <a:off x="5486400" y="2011680"/>
            <a:ext cx="5577840" cy="1645920"/>
          </a:xfrm>
          <a:prstGeom prst="roundRect">
            <a:avLst>
              <a:gd name="adj" fmla="val 16667"/>
            </a:avLst>
          </a:prstGeom>
          <a:solidFill>
            <a:srgbClr val="EFF7F4"/>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3" name="Google Shape;103;p2"/>
          <p:cNvSpPr txBox="1"/>
          <p:nvPr/>
        </p:nvSpPr>
        <p:spPr>
          <a:xfrm>
            <a:off x="5650992" y="2139696"/>
            <a:ext cx="5248656" cy="138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What this tells us</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A reporting module is essential because many athletes still do not move concerns forward, while those who do often start informally rather than through official channels.</a:t>
            </a:r>
            <a:endParaRPr/>
          </a:p>
        </p:txBody>
      </p:sp>
      <p:sp>
        <p:nvSpPr>
          <p:cNvPr id="104" name="Google Shape;104;p2"/>
          <p:cNvSpPr/>
          <p:nvPr/>
        </p:nvSpPr>
        <p:spPr>
          <a:xfrm>
            <a:off x="777240" y="4069080"/>
            <a:ext cx="3246120" cy="1417320"/>
          </a:xfrm>
          <a:prstGeom prst="roundRect">
            <a:avLst>
              <a:gd name="adj" fmla="val 16667"/>
            </a:avLst>
          </a:prstGeom>
          <a:solidFill>
            <a:srgbClr val="EFF7F4"/>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5" name="Google Shape;105;p2"/>
          <p:cNvSpPr txBox="1"/>
          <p:nvPr/>
        </p:nvSpPr>
        <p:spPr>
          <a:xfrm>
            <a:off x="941832" y="4197096"/>
            <a:ext cx="2916936" cy="1161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74.7%</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Among those who reported, the most common first person told was a teammate.</a:t>
            </a:r>
            <a:endParaRPr/>
          </a:p>
        </p:txBody>
      </p:sp>
      <p:sp>
        <p:nvSpPr>
          <p:cNvPr id="106" name="Google Shape;106;p2"/>
          <p:cNvSpPr/>
          <p:nvPr/>
        </p:nvSpPr>
        <p:spPr>
          <a:xfrm>
            <a:off x="4251960" y="4069080"/>
            <a:ext cx="3246120" cy="1417320"/>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7" name="Google Shape;107;p2"/>
          <p:cNvSpPr txBox="1"/>
          <p:nvPr/>
        </p:nvSpPr>
        <p:spPr>
          <a:xfrm>
            <a:off x="4416552" y="4197096"/>
            <a:ext cx="2916936" cy="1161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16.5%</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Some athletes first told a parent or another family member.</a:t>
            </a:r>
            <a:endParaRPr/>
          </a:p>
        </p:txBody>
      </p:sp>
      <p:sp>
        <p:nvSpPr>
          <p:cNvPr id="108" name="Google Shape;108;p2"/>
          <p:cNvSpPr/>
          <p:nvPr/>
        </p:nvSpPr>
        <p:spPr>
          <a:xfrm>
            <a:off x="7726679" y="4069080"/>
            <a:ext cx="3337560" cy="1417320"/>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9" name="Google Shape;109;p2"/>
          <p:cNvSpPr txBox="1"/>
          <p:nvPr/>
        </p:nvSpPr>
        <p:spPr>
          <a:xfrm>
            <a:off x="7891271" y="4197096"/>
            <a:ext cx="3008376" cy="1161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5.1% coach | 3.8% official</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Formal routes were much less common as a first step.</a:t>
            </a:r>
            <a:endParaRPr/>
          </a:p>
        </p:txBody>
      </p:sp>
      <p:sp>
        <p:nvSpPr>
          <p:cNvPr id="110" name="Google Shape;110;p2"/>
          <p:cNvSpPr txBox="1"/>
          <p:nvPr/>
        </p:nvSpPr>
        <p:spPr>
          <a:xfrm>
            <a:off x="650955" y="5860061"/>
            <a:ext cx="10698480" cy="2194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50" i="1" dirty="0">
                <a:solidFill>
                  <a:srgbClr val="677078"/>
                </a:solidFill>
                <a:latin typeface="Arial"/>
                <a:ea typeface="Arial"/>
                <a:cs typeface="Arial"/>
                <a:sym typeface="Arial"/>
              </a:rPr>
              <a:t>Source: CoViS Needs Analysis reporting findings.</a:t>
            </a:r>
            <a:endParaRPr dirty="0"/>
          </a:p>
        </p:txBody>
      </p:sp>
      <p:sp>
        <p:nvSpPr>
          <p:cNvPr id="3" name="Shape 0">
            <a:extLst>
              <a:ext uri="{FF2B5EF4-FFF2-40B4-BE49-F238E27FC236}">
                <a16:creationId xmlns:a16="http://schemas.microsoft.com/office/drawing/2014/main" id="{BD26D3C5-6B6B-961B-328D-95F84AC08ADD}"/>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5" name="Text 1">
            <a:extLst>
              <a:ext uri="{FF2B5EF4-FFF2-40B4-BE49-F238E27FC236}">
                <a16:creationId xmlns:a16="http://schemas.microsoft.com/office/drawing/2014/main" id="{A5395680-29FA-BAA1-1442-776AF5AD538D}"/>
              </a:ext>
            </a:extLst>
          </p:cNvPr>
          <p:cNvSpPr/>
          <p:nvPr/>
        </p:nvSpPr>
        <p:spPr>
          <a:xfrm>
            <a:off x="822960" y="425196"/>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Why reporting matters</a:t>
            </a:r>
            <a:endParaRPr lang="en-US" sz="3000" dirty="0"/>
          </a:p>
        </p:txBody>
      </p:sp>
      <p:pic>
        <p:nvPicPr>
          <p:cNvPr id="7" name="Εικόνα 6">
            <a:extLst>
              <a:ext uri="{FF2B5EF4-FFF2-40B4-BE49-F238E27FC236}">
                <a16:creationId xmlns:a16="http://schemas.microsoft.com/office/drawing/2014/main" id="{628BA5AE-BB1D-8083-58F0-C487DDFF73C0}"/>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9" name="Εικόνα 8">
            <a:extLst>
              <a:ext uri="{FF2B5EF4-FFF2-40B4-BE49-F238E27FC236}">
                <a16:creationId xmlns:a16="http://schemas.microsoft.com/office/drawing/2014/main" id="{FFCD175F-B58A-EE0A-C50F-5AE4C4966B9C}"/>
              </a:ext>
            </a:extLst>
          </p:cNvPr>
          <p:cNvPicPr>
            <a:picLocks noChangeAspect="1"/>
          </p:cNvPicPr>
          <p:nvPr/>
        </p:nvPicPr>
        <p:blipFill>
          <a:blip r:embed="rId4"/>
          <a:stretch>
            <a:fillRect/>
          </a:stretch>
        </p:blipFill>
        <p:spPr>
          <a:xfrm>
            <a:off x="-62915" y="6156899"/>
            <a:ext cx="701101" cy="7011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9" name="Google Shape;119;p3"/>
          <p:cNvSpPr txBox="1"/>
          <p:nvPr/>
        </p:nvSpPr>
        <p:spPr>
          <a:xfrm>
            <a:off x="731520" y="429679"/>
            <a:ext cx="10241280" cy="8229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900" b="1" dirty="0">
                <a:solidFill>
                  <a:srgbClr val="212A34"/>
                </a:solidFill>
                <a:latin typeface="Arial"/>
                <a:ea typeface="Arial"/>
                <a:cs typeface="Arial"/>
                <a:sym typeface="Arial"/>
              </a:rPr>
              <a:t>Reporting is not the same as proving</a:t>
            </a:r>
            <a:endParaRPr dirty="0"/>
          </a:p>
        </p:txBody>
      </p:sp>
      <p:sp>
        <p:nvSpPr>
          <p:cNvPr id="120" name="Google Shape;120;p3"/>
          <p:cNvSpPr/>
          <p:nvPr/>
        </p:nvSpPr>
        <p:spPr>
          <a:xfrm>
            <a:off x="731520" y="1417320"/>
            <a:ext cx="2560320" cy="1828800"/>
          </a:xfrm>
          <a:prstGeom prst="roundRect">
            <a:avLst>
              <a:gd name="adj" fmla="val 16667"/>
            </a:avLst>
          </a:prstGeom>
          <a:solidFill>
            <a:srgbClr val="EFF7F4"/>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1" name="Google Shape;121;p3"/>
          <p:cNvSpPr txBox="1"/>
          <p:nvPr/>
        </p:nvSpPr>
        <p:spPr>
          <a:xfrm>
            <a:off x="896112" y="1545336"/>
            <a:ext cx="2231136" cy="15727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Disclosure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Telling a trusted person what happened or what is worrying the athlete.</a:t>
            </a:r>
            <a:endParaRPr/>
          </a:p>
        </p:txBody>
      </p:sp>
      <p:sp>
        <p:nvSpPr>
          <p:cNvPr id="122" name="Google Shape;122;p3"/>
          <p:cNvSpPr/>
          <p:nvPr/>
        </p:nvSpPr>
        <p:spPr>
          <a:xfrm>
            <a:off x="3566160" y="1417320"/>
            <a:ext cx="2560320" cy="1828800"/>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 name="Google Shape;123;p3"/>
          <p:cNvSpPr txBox="1"/>
          <p:nvPr/>
        </p:nvSpPr>
        <p:spPr>
          <a:xfrm>
            <a:off x="3730752" y="1545336"/>
            <a:ext cx="2231136" cy="15727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Report</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Passing the concern to a person or body with responsibility to respond, record, refer or escalate.</a:t>
            </a:r>
            <a:endParaRPr/>
          </a:p>
        </p:txBody>
      </p:sp>
      <p:sp>
        <p:nvSpPr>
          <p:cNvPr id="124" name="Google Shape;124;p3"/>
          <p:cNvSpPr/>
          <p:nvPr/>
        </p:nvSpPr>
        <p:spPr>
          <a:xfrm>
            <a:off x="6400800" y="1417320"/>
            <a:ext cx="2560320" cy="1828800"/>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5" name="Google Shape;125;p3"/>
          <p:cNvSpPr txBox="1"/>
          <p:nvPr/>
        </p:nvSpPr>
        <p:spPr>
          <a:xfrm>
            <a:off x="6565392" y="1545336"/>
            <a:ext cx="2231136" cy="15727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Escalation</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Moving the concern to a safer or higher level when the first route is not enough.</a:t>
            </a:r>
            <a:endParaRPr/>
          </a:p>
        </p:txBody>
      </p:sp>
      <p:sp>
        <p:nvSpPr>
          <p:cNvPr id="126" name="Google Shape;126;p3"/>
          <p:cNvSpPr/>
          <p:nvPr/>
        </p:nvSpPr>
        <p:spPr>
          <a:xfrm>
            <a:off x="9235440" y="1417320"/>
            <a:ext cx="2194560" cy="1828800"/>
          </a:xfrm>
          <a:prstGeom prst="roundRect">
            <a:avLst>
              <a:gd name="adj" fmla="val 16667"/>
            </a:avLst>
          </a:prstGeom>
          <a:solidFill>
            <a:srgbClr val="F9F3E7"/>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p3"/>
          <p:cNvSpPr txBox="1"/>
          <p:nvPr/>
        </p:nvSpPr>
        <p:spPr>
          <a:xfrm>
            <a:off x="9400032" y="1545336"/>
            <a:ext cx="1865376" cy="15727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Investigation</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A formal process handled by the appropriate authority.</a:t>
            </a:r>
            <a:endParaRPr/>
          </a:p>
        </p:txBody>
      </p:sp>
      <p:sp>
        <p:nvSpPr>
          <p:cNvPr id="128" name="Google Shape;128;p3"/>
          <p:cNvSpPr/>
          <p:nvPr/>
        </p:nvSpPr>
        <p:spPr>
          <a:xfrm>
            <a:off x="731520" y="3749039"/>
            <a:ext cx="10698480" cy="713232"/>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9" name="Google Shape;129;p3"/>
          <p:cNvSpPr txBox="1"/>
          <p:nvPr/>
        </p:nvSpPr>
        <p:spPr>
          <a:xfrm>
            <a:off x="932688" y="3858767"/>
            <a:ext cx="10296144" cy="5185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Key message: 	</a:t>
            </a:r>
            <a:r>
              <a:rPr lang="en-US" sz="1320" dirty="0">
                <a:solidFill>
                  <a:srgbClr val="141414"/>
                </a:solidFill>
                <a:latin typeface="Arial"/>
                <a:ea typeface="Arial"/>
                <a:cs typeface="Arial"/>
                <a:sym typeface="Arial"/>
              </a:rPr>
              <a:t>The athlete’s job is to speak up, not to prove the case. </a:t>
            </a:r>
          </a:p>
          <a:p>
            <a:pPr marL="0" marR="0" lvl="0" indent="0" algn="l" rtl="0">
              <a:spcBef>
                <a:spcPts val="0"/>
              </a:spcBef>
              <a:spcAft>
                <a:spcPts val="0"/>
              </a:spcAft>
              <a:buNone/>
            </a:pPr>
            <a:r>
              <a:rPr lang="en-US" sz="1320" dirty="0">
                <a:solidFill>
                  <a:srgbClr val="141414"/>
                </a:solidFill>
                <a:latin typeface="Arial"/>
                <a:ea typeface="Arial"/>
                <a:cs typeface="Arial"/>
                <a:sym typeface="Arial"/>
              </a:rPr>
              <a:t>		The trusted person’s job is to listen and help, not to investigate.</a:t>
            </a:r>
            <a:endParaRPr dirty="0"/>
          </a:p>
        </p:txBody>
      </p:sp>
      <p:sp>
        <p:nvSpPr>
          <p:cNvPr id="130" name="Google Shape;130;p3"/>
          <p:cNvSpPr/>
          <p:nvPr/>
        </p:nvSpPr>
        <p:spPr>
          <a:xfrm>
            <a:off x="731520" y="4663440"/>
            <a:ext cx="10698480" cy="987552"/>
          </a:xfrm>
          <a:prstGeom prst="roundRect">
            <a:avLst>
              <a:gd name="adj" fmla="val 16667"/>
            </a:avLst>
          </a:prstGeom>
          <a:solidFill>
            <a:srgbClr val="FFFFFF"/>
          </a:solidFill>
          <a:ln w="12700" cap="flat" cmpd="sng">
            <a:solidFill>
              <a:srgbClr val="FFFFFF"/>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1" name="Google Shape;131;p3"/>
          <p:cNvSpPr txBox="1"/>
          <p:nvPr/>
        </p:nvSpPr>
        <p:spPr>
          <a:xfrm>
            <a:off x="896112" y="4791456"/>
            <a:ext cx="10369296" cy="569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Why this matters</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Many athletes stay silent because they think they must be certain, have evidence, or know exactly what will happen next. </a:t>
            </a:r>
            <a:endParaRPr dirty="0"/>
          </a:p>
        </p:txBody>
      </p:sp>
      <p:pic>
        <p:nvPicPr>
          <p:cNvPr id="3" name="Εικόνα 2">
            <a:extLst>
              <a:ext uri="{FF2B5EF4-FFF2-40B4-BE49-F238E27FC236}">
                <a16:creationId xmlns:a16="http://schemas.microsoft.com/office/drawing/2014/main" id="{C07BD567-9D71-0744-9345-37A99458437C}"/>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5" name="Εικόνα 4">
            <a:extLst>
              <a:ext uri="{FF2B5EF4-FFF2-40B4-BE49-F238E27FC236}">
                <a16:creationId xmlns:a16="http://schemas.microsoft.com/office/drawing/2014/main" id="{0DA6B762-CF93-3562-81C3-1541C557517F}"/>
              </a:ext>
            </a:extLst>
          </p:cNvPr>
          <p:cNvPicPr>
            <a:picLocks noChangeAspect="1"/>
          </p:cNvPicPr>
          <p:nvPr/>
        </p:nvPicPr>
        <p:blipFill>
          <a:blip r:embed="rId4"/>
          <a:stretch>
            <a:fillRect/>
          </a:stretch>
        </p:blipFill>
        <p:spPr>
          <a:xfrm>
            <a:off x="-62915" y="6156899"/>
            <a:ext cx="701101" cy="701101"/>
          </a:xfrm>
          <a:prstGeom prst="rect">
            <a:avLst/>
          </a:prstGeom>
        </p:spPr>
      </p:pic>
      <p:sp>
        <p:nvSpPr>
          <p:cNvPr id="7" name="Shape 0">
            <a:extLst>
              <a:ext uri="{FF2B5EF4-FFF2-40B4-BE49-F238E27FC236}">
                <a16:creationId xmlns:a16="http://schemas.microsoft.com/office/drawing/2014/main" id="{51E4926E-157C-363E-71CA-8153488618C9}"/>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2" name="Google Shape;142;p4"/>
          <p:cNvSpPr txBox="1"/>
          <p:nvPr/>
        </p:nvSpPr>
        <p:spPr>
          <a:xfrm>
            <a:off x="916309" y="412407"/>
            <a:ext cx="5187311" cy="5385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900" b="1" dirty="0">
                <a:solidFill>
                  <a:srgbClr val="212A34"/>
                </a:solidFill>
                <a:latin typeface="Arial"/>
                <a:ea typeface="Arial"/>
                <a:cs typeface="Arial"/>
                <a:sym typeface="Arial"/>
              </a:rPr>
              <a:t>For the athlete</a:t>
            </a:r>
            <a:endParaRPr lang="en-US" dirty="0"/>
          </a:p>
        </p:txBody>
      </p:sp>
      <p:sp>
        <p:nvSpPr>
          <p:cNvPr id="143" name="Google Shape;143;p4"/>
          <p:cNvSpPr/>
          <p:nvPr/>
        </p:nvSpPr>
        <p:spPr>
          <a:xfrm>
            <a:off x="731520" y="1280160"/>
            <a:ext cx="10744200" cy="868680"/>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4" name="Google Shape;144;p4"/>
          <p:cNvSpPr txBox="1"/>
          <p:nvPr/>
        </p:nvSpPr>
        <p:spPr>
          <a:xfrm>
            <a:off x="896112" y="1408176"/>
            <a:ext cx="10415016" cy="6126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The CoViS practical reporting ladder</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These steps are for the athlete in settings where formal safeguarding structures may be weak, unclear or inconsistent.</a:t>
            </a:r>
            <a:endParaRPr/>
          </a:p>
        </p:txBody>
      </p:sp>
      <p:sp>
        <p:nvSpPr>
          <p:cNvPr id="145" name="Google Shape;145;p4"/>
          <p:cNvSpPr/>
          <p:nvPr/>
        </p:nvSpPr>
        <p:spPr>
          <a:xfrm>
            <a:off x="731520" y="2423160"/>
            <a:ext cx="2075688" cy="2514600"/>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6" name="Google Shape;146;p4"/>
          <p:cNvSpPr txBox="1"/>
          <p:nvPr/>
        </p:nvSpPr>
        <p:spPr>
          <a:xfrm>
            <a:off x="896112" y="2551176"/>
            <a:ext cx="1746504" cy="22585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1. Safety first</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If there is immediate danger, prioritise safety.</a:t>
            </a:r>
            <a:endParaRPr/>
          </a:p>
        </p:txBody>
      </p:sp>
      <p:sp>
        <p:nvSpPr>
          <p:cNvPr id="147" name="Google Shape;147;p4"/>
          <p:cNvSpPr/>
          <p:nvPr/>
        </p:nvSpPr>
        <p:spPr>
          <a:xfrm>
            <a:off x="2971800" y="2423160"/>
            <a:ext cx="2075688" cy="2514600"/>
          </a:xfrm>
          <a:prstGeom prst="roundRect">
            <a:avLst>
              <a:gd name="adj" fmla="val 16667"/>
            </a:avLst>
          </a:prstGeom>
          <a:solidFill>
            <a:srgbClr val="EFF7F4"/>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8" name="Google Shape;148;p4"/>
          <p:cNvSpPr txBox="1"/>
          <p:nvPr/>
        </p:nvSpPr>
        <p:spPr>
          <a:xfrm>
            <a:off x="3136392" y="2551176"/>
            <a:ext cx="1746504" cy="22585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2. Tell a safe person</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A teammate, parent, family member or another trusted adult may be the first step.</a:t>
            </a:r>
            <a:endParaRPr/>
          </a:p>
        </p:txBody>
      </p:sp>
      <p:sp>
        <p:nvSpPr>
          <p:cNvPr id="149" name="Google Shape;149;p4"/>
          <p:cNvSpPr/>
          <p:nvPr/>
        </p:nvSpPr>
        <p:spPr>
          <a:xfrm>
            <a:off x="5212080" y="2423160"/>
            <a:ext cx="2075688" cy="2514600"/>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0" name="Google Shape;150;p4"/>
          <p:cNvSpPr txBox="1"/>
          <p:nvPr/>
        </p:nvSpPr>
        <p:spPr>
          <a:xfrm>
            <a:off x="5376672" y="2551176"/>
            <a:ext cx="1746504" cy="22585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3. Do not carry it alone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You do not have to manage the concern by yourself.</a:t>
            </a:r>
            <a:endParaRPr/>
          </a:p>
        </p:txBody>
      </p:sp>
      <p:sp>
        <p:nvSpPr>
          <p:cNvPr id="151" name="Google Shape;151;p4"/>
          <p:cNvSpPr/>
          <p:nvPr/>
        </p:nvSpPr>
        <p:spPr>
          <a:xfrm>
            <a:off x="7452360" y="2423160"/>
            <a:ext cx="2075688" cy="2514600"/>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2" name="Google Shape;152;p4"/>
          <p:cNvSpPr txBox="1"/>
          <p:nvPr/>
        </p:nvSpPr>
        <p:spPr>
          <a:xfrm>
            <a:off x="7616952" y="2551176"/>
            <a:ext cx="1746504" cy="22585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4. Move it up</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Help the concern reach a responsible person or body.</a:t>
            </a:r>
            <a:endParaRPr/>
          </a:p>
        </p:txBody>
      </p:sp>
      <p:sp>
        <p:nvSpPr>
          <p:cNvPr id="153" name="Google Shape;153;p4"/>
          <p:cNvSpPr/>
          <p:nvPr/>
        </p:nvSpPr>
        <p:spPr>
          <a:xfrm>
            <a:off x="9692640" y="2423160"/>
            <a:ext cx="2075688" cy="2514600"/>
          </a:xfrm>
          <a:prstGeom prst="roundRect">
            <a:avLst>
              <a:gd name="adj" fmla="val 16667"/>
            </a:avLst>
          </a:prstGeom>
          <a:solidFill>
            <a:srgbClr val="F9F3E7"/>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4" name="Google Shape;154;p4"/>
          <p:cNvSpPr txBox="1"/>
          <p:nvPr/>
        </p:nvSpPr>
        <p:spPr>
          <a:xfrm>
            <a:off x="9857232" y="2551176"/>
            <a:ext cx="1746504" cy="22585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5. Follow up</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Clarify who now has responsibility and what happens next.</a:t>
            </a:r>
            <a:endParaRPr/>
          </a:p>
        </p:txBody>
      </p:sp>
      <p:pic>
        <p:nvPicPr>
          <p:cNvPr id="3" name="Εικόνα 2">
            <a:extLst>
              <a:ext uri="{FF2B5EF4-FFF2-40B4-BE49-F238E27FC236}">
                <a16:creationId xmlns:a16="http://schemas.microsoft.com/office/drawing/2014/main" id="{AF1C0995-85EE-4590-7321-F9868DE6B021}"/>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5" name="Εικόνα 4">
            <a:extLst>
              <a:ext uri="{FF2B5EF4-FFF2-40B4-BE49-F238E27FC236}">
                <a16:creationId xmlns:a16="http://schemas.microsoft.com/office/drawing/2014/main" id="{C460EC31-29A3-2C1D-D7AE-F637D5A2D179}"/>
              </a:ext>
            </a:extLst>
          </p:cNvPr>
          <p:cNvPicPr>
            <a:picLocks noChangeAspect="1"/>
          </p:cNvPicPr>
          <p:nvPr/>
        </p:nvPicPr>
        <p:blipFill>
          <a:blip r:embed="rId4"/>
          <a:stretch>
            <a:fillRect/>
          </a:stretch>
        </p:blipFill>
        <p:spPr>
          <a:xfrm>
            <a:off x="-62915" y="6156899"/>
            <a:ext cx="701101" cy="701101"/>
          </a:xfrm>
          <a:prstGeom prst="rect">
            <a:avLst/>
          </a:prstGeom>
        </p:spPr>
      </p:pic>
      <p:sp>
        <p:nvSpPr>
          <p:cNvPr id="7" name="Shape 0">
            <a:extLst>
              <a:ext uri="{FF2B5EF4-FFF2-40B4-BE49-F238E27FC236}">
                <a16:creationId xmlns:a16="http://schemas.microsoft.com/office/drawing/2014/main" id="{7F48CE16-ECB2-FE7F-AF4D-326968C79FC8}"/>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6" name="Google Shape;166;p5"/>
          <p:cNvSpPr txBox="1"/>
          <p:nvPr/>
        </p:nvSpPr>
        <p:spPr>
          <a:xfrm>
            <a:off x="896112" y="375141"/>
            <a:ext cx="3646464" cy="5385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900" b="1" dirty="0">
                <a:solidFill>
                  <a:srgbClr val="212A34"/>
                </a:solidFill>
                <a:latin typeface="Arial"/>
                <a:ea typeface="Arial"/>
                <a:cs typeface="Arial"/>
                <a:sym typeface="Arial"/>
              </a:rPr>
              <a:t>For the athlete</a:t>
            </a:r>
            <a:endParaRPr lang="en-US" dirty="0"/>
          </a:p>
        </p:txBody>
      </p:sp>
      <p:sp>
        <p:nvSpPr>
          <p:cNvPr id="167" name="Google Shape;167;p5"/>
          <p:cNvSpPr txBox="1"/>
          <p:nvPr/>
        </p:nvSpPr>
        <p:spPr>
          <a:xfrm>
            <a:off x="841128" y="942620"/>
            <a:ext cx="1024140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rgbClr val="212A34"/>
                </a:solidFill>
                <a:latin typeface="Arial"/>
                <a:ea typeface="Arial"/>
                <a:cs typeface="Arial"/>
                <a:sym typeface="Arial"/>
              </a:rPr>
              <a:t>What information is useful?</a:t>
            </a:r>
            <a:endParaRPr sz="2000" dirty="0"/>
          </a:p>
        </p:txBody>
      </p:sp>
      <p:sp>
        <p:nvSpPr>
          <p:cNvPr id="168" name="Google Shape;168;p5"/>
          <p:cNvSpPr/>
          <p:nvPr/>
        </p:nvSpPr>
        <p:spPr>
          <a:xfrm>
            <a:off x="731520" y="1371600"/>
            <a:ext cx="5212080" cy="4480560"/>
          </a:xfrm>
          <a:prstGeom prst="roundRect">
            <a:avLst>
              <a:gd name="adj" fmla="val 16667"/>
            </a:avLst>
          </a:prstGeom>
          <a:solidFill>
            <a:srgbClr val="EFF7F4"/>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9" name="Google Shape;169;p5"/>
          <p:cNvSpPr txBox="1"/>
          <p:nvPr/>
        </p:nvSpPr>
        <p:spPr>
          <a:xfrm>
            <a:off x="896112" y="1499616"/>
            <a:ext cx="4882896" cy="42245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A first report can be simple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The athlete does not need to produce a detailed formal statement alone. A simple, factual first report is enough to begin.</a:t>
            </a:r>
            <a:endParaRPr/>
          </a:p>
          <a:p>
            <a:pPr marL="0" marR="0" lvl="0" indent="0" algn="l" rtl="0">
              <a:spcBef>
                <a:spcPts val="300"/>
              </a:spcBef>
              <a:spcAft>
                <a:spcPts val="0"/>
              </a:spcAft>
              <a:buNone/>
            </a:pPr>
            <a:r>
              <a:rPr lang="en-US" sz="1320">
                <a:solidFill>
                  <a:srgbClr val="141414"/>
                </a:solidFill>
                <a:latin typeface="Arial"/>
                <a:ea typeface="Arial"/>
                <a:cs typeface="Arial"/>
                <a:sym typeface="Arial"/>
              </a:rPr>
              <a:t>› what happened</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who was involved</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when and where it happened</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whether anyone else saw or heard it</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whether messages, screenshots or notes exist</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whether there is an immediate safety concern</a:t>
            </a:r>
            <a:endParaRPr/>
          </a:p>
        </p:txBody>
      </p:sp>
      <p:sp>
        <p:nvSpPr>
          <p:cNvPr id="170" name="Google Shape;170;p5"/>
          <p:cNvSpPr/>
          <p:nvPr/>
        </p:nvSpPr>
        <p:spPr>
          <a:xfrm>
            <a:off x="6217920" y="1371600"/>
            <a:ext cx="5029200" cy="2011680"/>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1" name="Google Shape;171;p5"/>
          <p:cNvSpPr txBox="1"/>
          <p:nvPr/>
        </p:nvSpPr>
        <p:spPr>
          <a:xfrm>
            <a:off x="6382512" y="1499616"/>
            <a:ext cx="4700016" cy="17556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Important limit</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The athlete does not need to confront the person, search for evidence, persuade witnesses or prove the case before speaking up.</a:t>
            </a:r>
            <a:endParaRPr/>
          </a:p>
        </p:txBody>
      </p:sp>
      <p:sp>
        <p:nvSpPr>
          <p:cNvPr id="172" name="Google Shape;172;p5"/>
          <p:cNvSpPr/>
          <p:nvPr/>
        </p:nvSpPr>
        <p:spPr>
          <a:xfrm>
            <a:off x="6217920" y="3657600"/>
            <a:ext cx="5029200" cy="2148840"/>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3" name="Google Shape;173;p5"/>
          <p:cNvSpPr txBox="1"/>
          <p:nvPr/>
        </p:nvSpPr>
        <p:spPr>
          <a:xfrm>
            <a:off x="6382512" y="3785616"/>
            <a:ext cx="4700016" cy="189280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If the usual route feels unsafe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If the person with power is also the usual reporting contact, the concern should not be routed back through that same person. Another trusted adult, another official, a higher governing body or an external/public route may be needed.</a:t>
            </a:r>
            <a:endParaRPr/>
          </a:p>
        </p:txBody>
      </p:sp>
      <p:pic>
        <p:nvPicPr>
          <p:cNvPr id="3" name="Εικόνα 2">
            <a:extLst>
              <a:ext uri="{FF2B5EF4-FFF2-40B4-BE49-F238E27FC236}">
                <a16:creationId xmlns:a16="http://schemas.microsoft.com/office/drawing/2014/main" id="{C1463041-F7BB-4582-9D83-9EF25ADA1E91}"/>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5" name="Εικόνα 4">
            <a:extLst>
              <a:ext uri="{FF2B5EF4-FFF2-40B4-BE49-F238E27FC236}">
                <a16:creationId xmlns:a16="http://schemas.microsoft.com/office/drawing/2014/main" id="{95B85F8E-EB90-E6D8-8097-9F13A9E5D603}"/>
              </a:ext>
            </a:extLst>
          </p:cNvPr>
          <p:cNvPicPr>
            <a:picLocks noChangeAspect="1"/>
          </p:cNvPicPr>
          <p:nvPr/>
        </p:nvPicPr>
        <p:blipFill>
          <a:blip r:embed="rId4"/>
          <a:stretch>
            <a:fillRect/>
          </a:stretch>
        </p:blipFill>
        <p:spPr>
          <a:xfrm>
            <a:off x="-62915" y="6156899"/>
            <a:ext cx="701101" cy="701101"/>
          </a:xfrm>
          <a:prstGeom prst="rect">
            <a:avLst/>
          </a:prstGeom>
        </p:spPr>
      </p:pic>
      <p:sp>
        <p:nvSpPr>
          <p:cNvPr id="7" name="Shape 0">
            <a:extLst>
              <a:ext uri="{FF2B5EF4-FFF2-40B4-BE49-F238E27FC236}">
                <a16:creationId xmlns:a16="http://schemas.microsoft.com/office/drawing/2014/main" id="{2E745C2F-B0C6-1D39-6BBA-BCD42C6C6E14}"/>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4" name="Google Shape;184;p6"/>
          <p:cNvSpPr txBox="1"/>
          <p:nvPr/>
        </p:nvSpPr>
        <p:spPr>
          <a:xfrm>
            <a:off x="829290" y="422350"/>
            <a:ext cx="5457104" cy="5385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900" b="1" dirty="0">
                <a:solidFill>
                  <a:srgbClr val="212A34"/>
                </a:solidFill>
                <a:latin typeface="Arial"/>
                <a:ea typeface="Arial"/>
                <a:cs typeface="Arial"/>
                <a:sym typeface="Arial"/>
              </a:rPr>
              <a:t>If an athlete tells you</a:t>
            </a:r>
            <a:endParaRPr lang="en-US" dirty="0"/>
          </a:p>
        </p:txBody>
      </p:sp>
      <p:sp>
        <p:nvSpPr>
          <p:cNvPr id="185" name="Google Shape;185;p6"/>
          <p:cNvSpPr/>
          <p:nvPr/>
        </p:nvSpPr>
        <p:spPr>
          <a:xfrm>
            <a:off x="731520" y="1371600"/>
            <a:ext cx="5669280" cy="2551176"/>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6" name="Google Shape;186;p6"/>
          <p:cNvSpPr txBox="1"/>
          <p:nvPr/>
        </p:nvSpPr>
        <p:spPr>
          <a:xfrm>
            <a:off x="946298" y="1728216"/>
            <a:ext cx="5340096" cy="41330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Basic first response</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listen calmly</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thank the athlete for telling you</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focus on immediate safety</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do not investigate the case yourself</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do not promise absolute secrecy</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help the concern reach the next appropriate level</a:t>
            </a:r>
            <a:endParaRPr dirty="0"/>
          </a:p>
        </p:txBody>
      </p:sp>
      <p:sp>
        <p:nvSpPr>
          <p:cNvPr id="187" name="Google Shape;187;p6"/>
          <p:cNvSpPr/>
          <p:nvPr/>
        </p:nvSpPr>
        <p:spPr>
          <a:xfrm>
            <a:off x="6720840" y="1371600"/>
            <a:ext cx="4572000" cy="2148840"/>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8" name="Google Shape;188;p6"/>
          <p:cNvSpPr txBox="1"/>
          <p:nvPr/>
        </p:nvSpPr>
        <p:spPr>
          <a:xfrm>
            <a:off x="6885432" y="1499616"/>
            <a:ext cx="4242816" cy="189280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What not to say</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“Are you sure?”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“Why didn’t you say it earlier?”</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“Maybe it was only a joke.”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“Don’t tell anyone.”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“This could damage the team.”</a:t>
            </a:r>
            <a:endParaRPr/>
          </a:p>
        </p:txBody>
      </p:sp>
      <p:sp>
        <p:nvSpPr>
          <p:cNvPr id="189" name="Google Shape;189;p6"/>
          <p:cNvSpPr/>
          <p:nvPr/>
        </p:nvSpPr>
        <p:spPr>
          <a:xfrm>
            <a:off x="6720840" y="3794760"/>
            <a:ext cx="4572000" cy="1965960"/>
          </a:xfrm>
          <a:prstGeom prst="roundRect">
            <a:avLst>
              <a:gd name="adj" fmla="val 16667"/>
            </a:avLst>
          </a:prstGeom>
          <a:solidFill>
            <a:srgbClr val="EFF7F4"/>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0" name="Google Shape;190;p6"/>
          <p:cNvSpPr txBox="1"/>
          <p:nvPr/>
        </p:nvSpPr>
        <p:spPr>
          <a:xfrm>
            <a:off x="6885432" y="3922776"/>
            <a:ext cx="4242816" cy="17099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Keep the role clear</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The trusted person helps the concern move forward. Detailed trauma-informed case management belongs to the later stage of dealing with the case, not to the athlete’s first disclosure.</a:t>
            </a:r>
            <a:endParaRPr/>
          </a:p>
        </p:txBody>
      </p:sp>
      <p:pic>
        <p:nvPicPr>
          <p:cNvPr id="196" name="Google Shape;196;p6" descr="a_realistic_softly_lit_illustration_composite_sce_1.png"/>
          <p:cNvPicPr preferRelativeResize="0"/>
          <p:nvPr/>
        </p:nvPicPr>
        <p:blipFill rotWithShape="1">
          <a:blip r:embed="rId3">
            <a:alphaModFix/>
          </a:blip>
          <a:srcRect l="32093"/>
          <a:stretch/>
        </p:blipFill>
        <p:spPr>
          <a:xfrm>
            <a:off x="1733543" y="4101873"/>
            <a:ext cx="2909068" cy="2405576"/>
          </a:xfrm>
          <a:prstGeom prst="rect">
            <a:avLst/>
          </a:prstGeom>
          <a:noFill/>
          <a:ln>
            <a:noFill/>
          </a:ln>
        </p:spPr>
      </p:pic>
      <p:pic>
        <p:nvPicPr>
          <p:cNvPr id="3" name="Εικόνα 2">
            <a:extLst>
              <a:ext uri="{FF2B5EF4-FFF2-40B4-BE49-F238E27FC236}">
                <a16:creationId xmlns:a16="http://schemas.microsoft.com/office/drawing/2014/main" id="{2635AE70-7791-06B2-489E-A722CA5AD30B}"/>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5" name="Εικόνα 4">
            <a:extLst>
              <a:ext uri="{FF2B5EF4-FFF2-40B4-BE49-F238E27FC236}">
                <a16:creationId xmlns:a16="http://schemas.microsoft.com/office/drawing/2014/main" id="{3EBEB903-2231-969B-8B8A-8394E1D23A71}"/>
              </a:ext>
            </a:extLst>
          </p:cNvPr>
          <p:cNvPicPr>
            <a:picLocks noChangeAspect="1"/>
          </p:cNvPicPr>
          <p:nvPr/>
        </p:nvPicPr>
        <p:blipFill>
          <a:blip r:embed="rId5"/>
          <a:stretch>
            <a:fillRect/>
          </a:stretch>
        </p:blipFill>
        <p:spPr>
          <a:xfrm>
            <a:off x="-62915" y="6156899"/>
            <a:ext cx="701101" cy="701101"/>
          </a:xfrm>
          <a:prstGeom prst="rect">
            <a:avLst/>
          </a:prstGeom>
        </p:spPr>
      </p:pic>
      <p:sp>
        <p:nvSpPr>
          <p:cNvPr id="7" name="Shape 0">
            <a:extLst>
              <a:ext uri="{FF2B5EF4-FFF2-40B4-BE49-F238E27FC236}">
                <a16:creationId xmlns:a16="http://schemas.microsoft.com/office/drawing/2014/main" id="{8D709E71-9E97-C1B3-D61D-E374C4523B75}"/>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p7"/>
          <p:cNvSpPr txBox="1"/>
          <p:nvPr/>
        </p:nvSpPr>
        <p:spPr>
          <a:xfrm>
            <a:off x="865620" y="412367"/>
            <a:ext cx="6586740" cy="5386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900" b="1" dirty="0">
                <a:solidFill>
                  <a:srgbClr val="212A34"/>
                </a:solidFill>
                <a:latin typeface="Arial"/>
                <a:ea typeface="Arial"/>
                <a:cs typeface="Arial"/>
                <a:sym typeface="Arial"/>
              </a:rPr>
              <a:t>What happens after the report?</a:t>
            </a:r>
          </a:p>
        </p:txBody>
      </p:sp>
      <p:sp>
        <p:nvSpPr>
          <p:cNvPr id="203" name="Google Shape;203;p7"/>
          <p:cNvSpPr/>
          <p:nvPr/>
        </p:nvSpPr>
        <p:spPr>
          <a:xfrm>
            <a:off x="731520" y="1325880"/>
            <a:ext cx="10789920" cy="777240"/>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4" name="Google Shape;204;p7"/>
          <p:cNvSpPr txBox="1"/>
          <p:nvPr/>
        </p:nvSpPr>
        <p:spPr>
          <a:xfrm>
            <a:off x="896112" y="1453896"/>
            <a:ext cx="10460736" cy="52120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Athlete-centred expectation</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After a concern is reported, the athlete should be informed and supported rather than left in silence.</a:t>
            </a:r>
            <a:endParaRPr/>
          </a:p>
        </p:txBody>
      </p:sp>
      <p:sp>
        <p:nvSpPr>
          <p:cNvPr id="205" name="Google Shape;205;p7"/>
          <p:cNvSpPr/>
          <p:nvPr/>
        </p:nvSpPr>
        <p:spPr>
          <a:xfrm>
            <a:off x="731520" y="2423160"/>
            <a:ext cx="2075688" cy="2395728"/>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6" name="Google Shape;206;p7"/>
          <p:cNvSpPr txBox="1"/>
          <p:nvPr/>
        </p:nvSpPr>
        <p:spPr>
          <a:xfrm>
            <a:off x="896112" y="2551176"/>
            <a:ext cx="1746504" cy="21396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1. Receive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A responsible person or body receives the concern.</a:t>
            </a:r>
            <a:endParaRPr/>
          </a:p>
        </p:txBody>
      </p:sp>
      <p:sp>
        <p:nvSpPr>
          <p:cNvPr id="207" name="Google Shape;207;p7"/>
          <p:cNvSpPr/>
          <p:nvPr/>
        </p:nvSpPr>
        <p:spPr>
          <a:xfrm>
            <a:off x="2971800" y="2423160"/>
            <a:ext cx="2075688" cy="2395728"/>
          </a:xfrm>
          <a:prstGeom prst="roundRect">
            <a:avLst>
              <a:gd name="adj" fmla="val 16667"/>
            </a:avLst>
          </a:prstGeom>
          <a:solidFill>
            <a:srgbClr val="EFF7F4"/>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8" name="Google Shape;208;p7"/>
          <p:cNvSpPr txBox="1"/>
          <p:nvPr/>
        </p:nvSpPr>
        <p:spPr>
          <a:xfrm>
            <a:off x="3136392" y="2551176"/>
            <a:ext cx="1746504" cy="21396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2. Protect</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Immediate safety and basic support are considered.</a:t>
            </a:r>
            <a:endParaRPr/>
          </a:p>
        </p:txBody>
      </p:sp>
      <p:sp>
        <p:nvSpPr>
          <p:cNvPr id="209" name="Google Shape;209;p7"/>
          <p:cNvSpPr/>
          <p:nvPr/>
        </p:nvSpPr>
        <p:spPr>
          <a:xfrm>
            <a:off x="5212080" y="2423160"/>
            <a:ext cx="2075688" cy="2395728"/>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0" name="Google Shape;210;p7"/>
          <p:cNvSpPr txBox="1"/>
          <p:nvPr/>
        </p:nvSpPr>
        <p:spPr>
          <a:xfrm>
            <a:off x="5376672" y="2551176"/>
            <a:ext cx="1746504" cy="21396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3. Clarify</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Basic information may be gathered to decide the next step.</a:t>
            </a:r>
            <a:endParaRPr/>
          </a:p>
        </p:txBody>
      </p:sp>
      <p:sp>
        <p:nvSpPr>
          <p:cNvPr id="211" name="Google Shape;211;p7"/>
          <p:cNvSpPr/>
          <p:nvPr/>
        </p:nvSpPr>
        <p:spPr>
          <a:xfrm>
            <a:off x="7452360" y="2423160"/>
            <a:ext cx="2075688" cy="2395728"/>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2" name="Google Shape;212;p7"/>
          <p:cNvSpPr txBox="1"/>
          <p:nvPr/>
        </p:nvSpPr>
        <p:spPr>
          <a:xfrm>
            <a:off x="7616952" y="2551176"/>
            <a:ext cx="1746504" cy="21396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4. Refer / escalate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The case is moved to the appropriate level.</a:t>
            </a:r>
            <a:endParaRPr/>
          </a:p>
        </p:txBody>
      </p:sp>
      <p:sp>
        <p:nvSpPr>
          <p:cNvPr id="213" name="Google Shape;213;p7"/>
          <p:cNvSpPr/>
          <p:nvPr/>
        </p:nvSpPr>
        <p:spPr>
          <a:xfrm>
            <a:off x="9692640" y="2423160"/>
            <a:ext cx="2075688" cy="2395728"/>
          </a:xfrm>
          <a:prstGeom prst="roundRect">
            <a:avLst>
              <a:gd name="adj" fmla="val 16667"/>
            </a:avLst>
          </a:prstGeom>
          <a:solidFill>
            <a:srgbClr val="F9F3E7"/>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4" name="Google Shape;214;p7"/>
          <p:cNvSpPr txBox="1"/>
          <p:nvPr/>
        </p:nvSpPr>
        <p:spPr>
          <a:xfrm>
            <a:off x="9857232" y="2551176"/>
            <a:ext cx="1746504" cy="21396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5. Inform</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The athlete should know what happens next.</a:t>
            </a:r>
            <a:endParaRPr/>
          </a:p>
        </p:txBody>
      </p:sp>
      <p:sp>
        <p:nvSpPr>
          <p:cNvPr id="215" name="Google Shape;215;p7"/>
          <p:cNvSpPr/>
          <p:nvPr/>
        </p:nvSpPr>
        <p:spPr>
          <a:xfrm>
            <a:off x="731520" y="5166359"/>
            <a:ext cx="10789920" cy="872933"/>
          </a:xfrm>
          <a:prstGeom prst="roundRect">
            <a:avLst>
              <a:gd name="adj" fmla="val 16667"/>
            </a:avLst>
          </a:prstGeom>
          <a:solidFill>
            <a:srgbClr val="FFFFFF"/>
          </a:solidFill>
          <a:ln w="12700" cap="flat" cmpd="sng">
            <a:solidFill>
              <a:srgbClr val="FFFFFF"/>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6" name="Google Shape;216;p7"/>
          <p:cNvSpPr txBox="1"/>
          <p:nvPr/>
        </p:nvSpPr>
        <p:spPr>
          <a:xfrm>
            <a:off x="896112" y="5294376"/>
            <a:ext cx="10460736" cy="5698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Important reminder</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The focus is on how to report the concern gets there. Full case management and support are addressed in the CoViS Module 4.</a:t>
            </a:r>
            <a:endParaRPr dirty="0"/>
          </a:p>
        </p:txBody>
      </p:sp>
      <p:pic>
        <p:nvPicPr>
          <p:cNvPr id="3" name="Εικόνα 2">
            <a:extLst>
              <a:ext uri="{FF2B5EF4-FFF2-40B4-BE49-F238E27FC236}">
                <a16:creationId xmlns:a16="http://schemas.microsoft.com/office/drawing/2014/main" id="{2C08D72B-657E-9984-4EDA-C1A31845197D}"/>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5" name="Εικόνα 4">
            <a:extLst>
              <a:ext uri="{FF2B5EF4-FFF2-40B4-BE49-F238E27FC236}">
                <a16:creationId xmlns:a16="http://schemas.microsoft.com/office/drawing/2014/main" id="{C24B4E31-530D-F91F-31C2-8DA983B2D2AE}"/>
              </a:ext>
            </a:extLst>
          </p:cNvPr>
          <p:cNvPicPr>
            <a:picLocks noChangeAspect="1"/>
          </p:cNvPicPr>
          <p:nvPr/>
        </p:nvPicPr>
        <p:blipFill>
          <a:blip r:embed="rId4"/>
          <a:stretch>
            <a:fillRect/>
          </a:stretch>
        </p:blipFill>
        <p:spPr>
          <a:xfrm>
            <a:off x="-62915" y="6156899"/>
            <a:ext cx="701101" cy="701101"/>
          </a:xfrm>
          <a:prstGeom prst="rect">
            <a:avLst/>
          </a:prstGeom>
        </p:spPr>
      </p:pic>
      <p:sp>
        <p:nvSpPr>
          <p:cNvPr id="7" name="Shape 0">
            <a:extLst>
              <a:ext uri="{FF2B5EF4-FFF2-40B4-BE49-F238E27FC236}">
                <a16:creationId xmlns:a16="http://schemas.microsoft.com/office/drawing/2014/main" id="{ABCB9FA4-F399-9857-AD08-17314BE035D9}"/>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30" name="Google Shape;230;p8"/>
          <p:cNvSpPr txBox="1"/>
          <p:nvPr/>
        </p:nvSpPr>
        <p:spPr>
          <a:xfrm>
            <a:off x="777240" y="405221"/>
            <a:ext cx="10332720" cy="8686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900" b="1" dirty="0">
                <a:solidFill>
                  <a:srgbClr val="212A34"/>
                </a:solidFill>
                <a:latin typeface="Arial"/>
                <a:ea typeface="Arial"/>
                <a:cs typeface="Arial"/>
                <a:sym typeface="Arial"/>
              </a:rPr>
              <a:t>Why reporting pathways matter</a:t>
            </a:r>
            <a:endParaRPr dirty="0"/>
          </a:p>
          <a:p>
            <a:pPr marL="0" marR="0" lvl="0" indent="0" algn="l" rtl="0">
              <a:spcBef>
                <a:spcPts val="200"/>
              </a:spcBef>
              <a:spcAft>
                <a:spcPts val="0"/>
              </a:spcAft>
              <a:buNone/>
            </a:pPr>
            <a:r>
              <a:rPr lang="en-US" sz="1500" dirty="0">
                <a:solidFill>
                  <a:srgbClr val="677078"/>
                </a:solidFill>
                <a:latin typeface="Arial"/>
                <a:ea typeface="Arial"/>
                <a:cs typeface="Arial"/>
                <a:sym typeface="Arial"/>
              </a:rPr>
              <a:t>Lesson from the Nassar case</a:t>
            </a:r>
            <a:endParaRPr dirty="0"/>
          </a:p>
        </p:txBody>
      </p:sp>
      <p:sp>
        <p:nvSpPr>
          <p:cNvPr id="231" name="Google Shape;231;p8"/>
          <p:cNvSpPr/>
          <p:nvPr/>
        </p:nvSpPr>
        <p:spPr>
          <a:xfrm>
            <a:off x="777240" y="1394459"/>
            <a:ext cx="10789920" cy="749808"/>
          </a:xfrm>
          <a:prstGeom prst="roundRect">
            <a:avLst>
              <a:gd name="adj" fmla="val 16667"/>
            </a:avLst>
          </a:prstGeom>
          <a:solidFill>
            <a:srgbClr val="F6F7F8"/>
          </a:solidFill>
          <a:ln w="9525"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2" name="Google Shape;232;p8"/>
          <p:cNvSpPr txBox="1"/>
          <p:nvPr/>
        </p:nvSpPr>
        <p:spPr>
          <a:xfrm>
            <a:off x="932688" y="1581912"/>
            <a:ext cx="10378440" cy="3840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40">
                <a:solidFill>
                  <a:srgbClr val="141414"/>
                </a:solidFill>
                <a:latin typeface="Arial"/>
                <a:ea typeface="Arial"/>
                <a:cs typeface="Arial"/>
                <a:sym typeface="Arial"/>
              </a:rPr>
              <a:t>Disclosure to adults and institutions is not enough if concerns are not escalated, acted on with urgency, and connected to protective action.</a:t>
            </a:r>
            <a:endParaRPr/>
          </a:p>
        </p:txBody>
      </p:sp>
      <p:sp>
        <p:nvSpPr>
          <p:cNvPr id="233" name="Google Shape;233;p8"/>
          <p:cNvSpPr/>
          <p:nvPr/>
        </p:nvSpPr>
        <p:spPr>
          <a:xfrm>
            <a:off x="777240" y="2468880"/>
            <a:ext cx="4069080" cy="1051560"/>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4" name="Google Shape;234;p8"/>
          <p:cNvSpPr txBox="1"/>
          <p:nvPr/>
        </p:nvSpPr>
        <p:spPr>
          <a:xfrm>
            <a:off x="941832" y="2505456"/>
            <a:ext cx="3739896" cy="7955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b="1">
                <a:solidFill>
                  <a:srgbClr val="A64F4F"/>
                </a:solidFill>
                <a:latin typeface="Arial"/>
                <a:ea typeface="Arial"/>
                <a:cs typeface="Arial"/>
                <a:sym typeface="Arial"/>
              </a:rPr>
              <a:t>Failure 1</a:t>
            </a:r>
            <a:endParaRPr/>
          </a:p>
          <a:p>
            <a:pPr marL="0" marR="0" lvl="0" indent="0" algn="l" rtl="0">
              <a:spcBef>
                <a:spcPts val="500"/>
              </a:spcBef>
              <a:spcAft>
                <a:spcPts val="0"/>
              </a:spcAft>
              <a:buNone/>
            </a:pPr>
            <a:r>
              <a:rPr lang="en-US" sz="1350">
                <a:solidFill>
                  <a:srgbClr val="141414"/>
                </a:solidFill>
                <a:latin typeface="Arial"/>
                <a:ea typeface="Arial"/>
                <a:cs typeface="Arial"/>
                <a:sym typeface="Arial"/>
              </a:rPr>
              <a:t>Athletes and families raised concerns, but the system did not consistently convert disclosure into effective action.</a:t>
            </a:r>
            <a:endParaRPr/>
          </a:p>
        </p:txBody>
      </p:sp>
      <p:sp>
        <p:nvSpPr>
          <p:cNvPr id="235" name="Google Shape;235;p8"/>
          <p:cNvSpPr/>
          <p:nvPr/>
        </p:nvSpPr>
        <p:spPr>
          <a:xfrm>
            <a:off x="777240" y="3675887"/>
            <a:ext cx="4069080" cy="1371600"/>
          </a:xfrm>
          <a:prstGeom prst="roundRect">
            <a:avLst>
              <a:gd name="adj" fmla="val 16667"/>
            </a:avLst>
          </a:prstGeom>
          <a:solidFill>
            <a:srgbClr val="EFF7F4"/>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6" name="Google Shape;236;p8"/>
          <p:cNvSpPr txBox="1"/>
          <p:nvPr/>
        </p:nvSpPr>
        <p:spPr>
          <a:xfrm>
            <a:off x="941832" y="3753612"/>
            <a:ext cx="3739896" cy="11155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b="1">
                <a:solidFill>
                  <a:srgbClr val="A64F4F"/>
                </a:solidFill>
                <a:latin typeface="Arial"/>
                <a:ea typeface="Arial"/>
                <a:cs typeface="Arial"/>
                <a:sym typeface="Arial"/>
              </a:rPr>
              <a:t>Failure 2</a:t>
            </a:r>
            <a:endParaRPr/>
          </a:p>
          <a:p>
            <a:pPr marL="0" marR="0" lvl="0" indent="0" algn="l" rtl="0">
              <a:spcBef>
                <a:spcPts val="500"/>
              </a:spcBef>
              <a:spcAft>
                <a:spcPts val="0"/>
              </a:spcAft>
              <a:buNone/>
            </a:pPr>
            <a:r>
              <a:rPr lang="en-US" sz="1350">
                <a:solidFill>
                  <a:srgbClr val="141414"/>
                </a:solidFill>
                <a:latin typeface="Arial"/>
                <a:ea typeface="Arial"/>
                <a:cs typeface="Arial"/>
                <a:sym typeface="Arial"/>
              </a:rPr>
              <a:t>The FBI watchdog later found serious mishandling of allegations, including delays, non-compliance and failures in responding to ongoing child sexual abuse.</a:t>
            </a:r>
            <a:endParaRPr/>
          </a:p>
        </p:txBody>
      </p:sp>
      <p:sp>
        <p:nvSpPr>
          <p:cNvPr id="237" name="Google Shape;237;p8"/>
          <p:cNvSpPr/>
          <p:nvPr/>
        </p:nvSpPr>
        <p:spPr>
          <a:xfrm>
            <a:off x="777240" y="5230368"/>
            <a:ext cx="4069080" cy="1053634"/>
          </a:xfrm>
          <a:prstGeom prst="roundRect">
            <a:avLst>
              <a:gd name="adj" fmla="val 16667"/>
            </a:avLst>
          </a:prstGeom>
          <a:solidFill>
            <a:srgbClr val="F9F3E7"/>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8" name="Google Shape;238;p8"/>
          <p:cNvSpPr txBox="1"/>
          <p:nvPr/>
        </p:nvSpPr>
        <p:spPr>
          <a:xfrm>
            <a:off x="941832" y="5234748"/>
            <a:ext cx="3739896" cy="6126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b="1" dirty="0">
                <a:solidFill>
                  <a:srgbClr val="A64F4F"/>
                </a:solidFill>
                <a:latin typeface="Arial"/>
                <a:ea typeface="Arial"/>
                <a:cs typeface="Arial"/>
                <a:sym typeface="Arial"/>
              </a:rPr>
              <a:t>Failure 3</a:t>
            </a:r>
            <a:endParaRPr dirty="0"/>
          </a:p>
          <a:p>
            <a:pPr marL="0" marR="0" lvl="0" indent="0" algn="l" rtl="0">
              <a:spcBef>
                <a:spcPts val="500"/>
              </a:spcBef>
              <a:spcAft>
                <a:spcPts val="0"/>
              </a:spcAft>
              <a:buNone/>
            </a:pPr>
            <a:r>
              <a:rPr lang="en-US" sz="1350" dirty="0">
                <a:solidFill>
                  <a:srgbClr val="141414"/>
                </a:solidFill>
                <a:latin typeface="Arial"/>
                <a:ea typeface="Arial"/>
                <a:cs typeface="Arial"/>
                <a:sym typeface="Arial"/>
              </a:rPr>
              <a:t>Institutions were too slow to grasp the scale of harm and failed to treat survivors with the care and respect they deserved.</a:t>
            </a:r>
            <a:endParaRPr dirty="0"/>
          </a:p>
        </p:txBody>
      </p:sp>
      <p:sp>
        <p:nvSpPr>
          <p:cNvPr id="239" name="Google Shape;239;p8"/>
          <p:cNvSpPr/>
          <p:nvPr/>
        </p:nvSpPr>
        <p:spPr>
          <a:xfrm>
            <a:off x="5074920" y="2423160"/>
            <a:ext cx="6035040" cy="3152615"/>
          </a:xfrm>
          <a:prstGeom prst="roundRect">
            <a:avLst>
              <a:gd name="adj" fmla="val 16667"/>
            </a:avLst>
          </a:prstGeom>
          <a:no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0" name="Google Shape;240;p8"/>
          <p:cNvSpPr/>
          <p:nvPr/>
        </p:nvSpPr>
        <p:spPr>
          <a:xfrm>
            <a:off x="5093830" y="5628043"/>
            <a:ext cx="5943600" cy="621792"/>
          </a:xfrm>
          <a:prstGeom prst="roundRect">
            <a:avLst>
              <a:gd name="adj" fmla="val 16667"/>
            </a:avLst>
          </a:prstGeom>
          <a:solidFill>
            <a:srgbClr val="F8EFEF"/>
          </a:solidFill>
          <a:ln w="9525"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1" name="Google Shape;241;p8"/>
          <p:cNvSpPr txBox="1"/>
          <p:nvPr/>
        </p:nvSpPr>
        <p:spPr>
          <a:xfrm>
            <a:off x="5093830" y="5676768"/>
            <a:ext cx="6110968" cy="4801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60" dirty="0">
                <a:solidFill>
                  <a:srgbClr val="141414"/>
                </a:solidFill>
                <a:latin typeface="Arial"/>
                <a:ea typeface="Arial"/>
                <a:cs typeface="Arial"/>
                <a:sym typeface="Arial"/>
              </a:rPr>
              <a:t>Practical lesson: safe sport needs clear routes, </a:t>
            </a:r>
            <a:endParaRPr sz="1260" dirty="0">
              <a:solidFill>
                <a:srgbClr val="141414"/>
              </a:solidFill>
              <a:latin typeface="Arial"/>
              <a:ea typeface="Arial"/>
              <a:cs typeface="Arial"/>
              <a:sym typeface="Arial"/>
            </a:endParaRPr>
          </a:p>
          <a:p>
            <a:pPr marL="0" marR="0" lvl="0" indent="0" algn="l" rtl="0">
              <a:spcBef>
                <a:spcPts val="0"/>
              </a:spcBef>
              <a:spcAft>
                <a:spcPts val="0"/>
              </a:spcAft>
              <a:buNone/>
            </a:pPr>
            <a:r>
              <a:rPr lang="en-US" sz="1260" dirty="0">
                <a:solidFill>
                  <a:srgbClr val="141414"/>
                </a:solidFill>
                <a:latin typeface="Arial"/>
                <a:ea typeface="Arial"/>
                <a:cs typeface="Arial"/>
                <a:sym typeface="Arial"/>
              </a:rPr>
              <a:t>backup routes and reliable escalation beyond the first adult who hears the concern.</a:t>
            </a:r>
            <a:endParaRPr dirty="0"/>
          </a:p>
        </p:txBody>
      </p:sp>
      <p:sp>
        <p:nvSpPr>
          <p:cNvPr id="242" name="Google Shape;242;p8"/>
          <p:cNvSpPr txBox="1"/>
          <p:nvPr/>
        </p:nvSpPr>
        <p:spPr>
          <a:xfrm>
            <a:off x="1645920" y="6462309"/>
            <a:ext cx="9875520" cy="20116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i="1" dirty="0">
                <a:solidFill>
                  <a:srgbClr val="677078"/>
                </a:solidFill>
                <a:latin typeface="Arial"/>
                <a:ea typeface="Arial"/>
                <a:cs typeface="Arial"/>
                <a:sym typeface="Arial"/>
              </a:rPr>
              <a:t>Sources: U.S. DOJ OIG audit follow-up on FBI handling of hands-on sex offense tips (2024); Michigan State University Nassar-related information.</a:t>
            </a:r>
            <a:endParaRPr dirty="0"/>
          </a:p>
        </p:txBody>
      </p:sp>
      <p:pic>
        <p:nvPicPr>
          <p:cNvPr id="245" name="Google Shape;245;p8" descr="USA Gymnastics Sex Abuse Scandal - Encyclopedia of Indianapolis"/>
          <p:cNvPicPr preferRelativeResize="0"/>
          <p:nvPr/>
        </p:nvPicPr>
        <p:blipFill rotWithShape="1">
          <a:blip r:embed="rId3">
            <a:alphaModFix/>
          </a:blip>
          <a:srcRect/>
          <a:stretch/>
        </p:blipFill>
        <p:spPr>
          <a:xfrm>
            <a:off x="6085564" y="2452549"/>
            <a:ext cx="4127500" cy="3048000"/>
          </a:xfrm>
          <a:prstGeom prst="rect">
            <a:avLst/>
          </a:prstGeom>
          <a:noFill/>
          <a:ln>
            <a:noFill/>
          </a:ln>
        </p:spPr>
      </p:pic>
      <p:pic>
        <p:nvPicPr>
          <p:cNvPr id="3" name="Εικόνα 2">
            <a:extLst>
              <a:ext uri="{FF2B5EF4-FFF2-40B4-BE49-F238E27FC236}">
                <a16:creationId xmlns:a16="http://schemas.microsoft.com/office/drawing/2014/main" id="{04D82560-5102-E71A-F13E-7556F2657B0E}"/>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5" name="Εικόνα 4">
            <a:extLst>
              <a:ext uri="{FF2B5EF4-FFF2-40B4-BE49-F238E27FC236}">
                <a16:creationId xmlns:a16="http://schemas.microsoft.com/office/drawing/2014/main" id="{2A75A93B-D9DB-5D64-99BC-42D30D28A863}"/>
              </a:ext>
            </a:extLst>
          </p:cNvPr>
          <p:cNvPicPr>
            <a:picLocks noChangeAspect="1"/>
          </p:cNvPicPr>
          <p:nvPr/>
        </p:nvPicPr>
        <p:blipFill>
          <a:blip r:embed="rId5"/>
          <a:stretch>
            <a:fillRect/>
          </a:stretch>
        </p:blipFill>
        <p:spPr>
          <a:xfrm>
            <a:off x="-62915" y="6156899"/>
            <a:ext cx="701101" cy="701101"/>
          </a:xfrm>
          <a:prstGeom prst="rect">
            <a:avLst/>
          </a:prstGeom>
        </p:spPr>
      </p:pic>
      <p:sp>
        <p:nvSpPr>
          <p:cNvPr id="7" name="Shape 0">
            <a:extLst>
              <a:ext uri="{FF2B5EF4-FFF2-40B4-BE49-F238E27FC236}">
                <a16:creationId xmlns:a16="http://schemas.microsoft.com/office/drawing/2014/main" id="{0D911E49-D038-2DB9-9714-DBC4E3FF0D4D}"/>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1" name="Google Shape;251;p9"/>
          <p:cNvSpPr txBox="1"/>
          <p:nvPr/>
        </p:nvSpPr>
        <p:spPr>
          <a:xfrm>
            <a:off x="1032439" y="397190"/>
            <a:ext cx="4308434" cy="5385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900" b="1" dirty="0">
                <a:solidFill>
                  <a:srgbClr val="212A34"/>
                </a:solidFill>
                <a:latin typeface="Arial"/>
                <a:ea typeface="Arial"/>
                <a:cs typeface="Arial"/>
                <a:sym typeface="Arial"/>
              </a:rPr>
              <a:t>Barriers and enablers</a:t>
            </a:r>
            <a:endParaRPr lang="en-US" dirty="0"/>
          </a:p>
        </p:txBody>
      </p:sp>
      <p:sp>
        <p:nvSpPr>
          <p:cNvPr id="252" name="Google Shape;252;p9"/>
          <p:cNvSpPr txBox="1"/>
          <p:nvPr/>
        </p:nvSpPr>
        <p:spPr>
          <a:xfrm>
            <a:off x="1032439" y="995227"/>
            <a:ext cx="790170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rgbClr val="212A34"/>
                </a:solidFill>
                <a:latin typeface="Arial"/>
                <a:ea typeface="Arial"/>
                <a:cs typeface="Arial"/>
                <a:sym typeface="Arial"/>
              </a:rPr>
              <a:t>Why people do not report - and what helps</a:t>
            </a:r>
            <a:endParaRPr sz="2000" dirty="0"/>
          </a:p>
        </p:txBody>
      </p:sp>
      <p:sp>
        <p:nvSpPr>
          <p:cNvPr id="253" name="Google Shape;253;p9"/>
          <p:cNvSpPr/>
          <p:nvPr/>
        </p:nvSpPr>
        <p:spPr>
          <a:xfrm>
            <a:off x="731520" y="1571348"/>
            <a:ext cx="5166360" cy="3787934"/>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4" name="Google Shape;254;p9"/>
          <p:cNvSpPr txBox="1"/>
          <p:nvPr/>
        </p:nvSpPr>
        <p:spPr>
          <a:xfrm>
            <a:off x="947574" y="1732788"/>
            <a:ext cx="4837176" cy="42245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a:solidFill>
                  <a:srgbClr val="A64F4F"/>
                </a:solidFill>
                <a:latin typeface="Arial"/>
                <a:ea typeface="Arial"/>
                <a:cs typeface="Arial"/>
                <a:sym typeface="Arial"/>
              </a:rPr>
              <a:t>Common barriers</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fear of not being believed</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fear of retaliation, exclusion or gossip</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uncertainty whether the behaviour is “serious enough”</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loyalty to the team or dependence on powerful people</a:t>
            </a:r>
            <a:endParaRPr/>
          </a:p>
          <a:p>
            <a:pPr marL="0" marR="0" lvl="0" indent="0" algn="l" rtl="0">
              <a:spcBef>
                <a:spcPts val="400"/>
              </a:spcBef>
              <a:spcAft>
                <a:spcPts val="0"/>
              </a:spcAft>
              <a:buNone/>
            </a:pPr>
            <a:r>
              <a:rPr lang="en-US" sz="1320">
                <a:solidFill>
                  <a:srgbClr val="141414"/>
                </a:solidFill>
                <a:latin typeface="Arial"/>
                <a:ea typeface="Arial"/>
                <a:cs typeface="Arial"/>
                <a:sym typeface="Arial"/>
              </a:rPr>
              <a:t>› lack of a clear reporting route</a:t>
            </a:r>
            <a:endParaRPr/>
          </a:p>
        </p:txBody>
      </p:sp>
      <p:sp>
        <p:nvSpPr>
          <p:cNvPr id="255" name="Google Shape;255;p9"/>
          <p:cNvSpPr/>
          <p:nvPr/>
        </p:nvSpPr>
        <p:spPr>
          <a:xfrm>
            <a:off x="6135210" y="1538521"/>
            <a:ext cx="5166360" cy="3820761"/>
          </a:xfrm>
          <a:prstGeom prst="roundRect">
            <a:avLst>
              <a:gd name="adj" fmla="val 16667"/>
            </a:avLst>
          </a:prstGeom>
          <a:solidFill>
            <a:srgbClr val="EFF7F4"/>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6" name="Google Shape;256;p9"/>
          <p:cNvSpPr txBox="1"/>
          <p:nvPr/>
        </p:nvSpPr>
        <p:spPr>
          <a:xfrm>
            <a:off x="6291072" y="1662826"/>
            <a:ext cx="4837176" cy="42245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What helps</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clear information about who to tell</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more than one reporting route</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trusted teammates and adults</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basic confidentiality</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follow-up after disclosure</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clear possibility to go to a higher level</a:t>
            </a:r>
            <a:endParaRPr dirty="0"/>
          </a:p>
        </p:txBody>
      </p:sp>
      <p:sp>
        <p:nvSpPr>
          <p:cNvPr id="257" name="Google Shape;257;p9"/>
          <p:cNvSpPr/>
          <p:nvPr/>
        </p:nvSpPr>
        <p:spPr>
          <a:xfrm>
            <a:off x="731520" y="5588574"/>
            <a:ext cx="10789920" cy="438912"/>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58" name="Google Shape;258;p9"/>
          <p:cNvSpPr txBox="1"/>
          <p:nvPr/>
        </p:nvSpPr>
        <p:spPr>
          <a:xfrm>
            <a:off x="947574" y="5663217"/>
            <a:ext cx="10387584" cy="3154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Bottom line:  </a:t>
            </a:r>
            <a:r>
              <a:rPr lang="en-US" sz="1320" dirty="0">
                <a:solidFill>
                  <a:srgbClr val="141414"/>
                </a:solidFill>
                <a:latin typeface="Arial"/>
                <a:ea typeface="Arial"/>
                <a:cs typeface="Arial"/>
                <a:sym typeface="Arial"/>
              </a:rPr>
              <a:t>Better reporting is not only about athlete courage; it is also about safer systems.</a:t>
            </a:r>
            <a:endParaRPr dirty="0"/>
          </a:p>
        </p:txBody>
      </p:sp>
      <p:pic>
        <p:nvPicPr>
          <p:cNvPr id="3" name="Εικόνα 2">
            <a:extLst>
              <a:ext uri="{FF2B5EF4-FFF2-40B4-BE49-F238E27FC236}">
                <a16:creationId xmlns:a16="http://schemas.microsoft.com/office/drawing/2014/main" id="{8F79DB3B-7099-A150-F936-E2F2E6AF1E1F}"/>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5" name="Εικόνα 4">
            <a:extLst>
              <a:ext uri="{FF2B5EF4-FFF2-40B4-BE49-F238E27FC236}">
                <a16:creationId xmlns:a16="http://schemas.microsoft.com/office/drawing/2014/main" id="{4CA4AED2-35E5-80FA-74F7-9D6AD0B8B20A}"/>
              </a:ext>
            </a:extLst>
          </p:cNvPr>
          <p:cNvPicPr>
            <a:picLocks noChangeAspect="1"/>
          </p:cNvPicPr>
          <p:nvPr/>
        </p:nvPicPr>
        <p:blipFill>
          <a:blip r:embed="rId4"/>
          <a:stretch>
            <a:fillRect/>
          </a:stretch>
        </p:blipFill>
        <p:spPr>
          <a:xfrm>
            <a:off x="-62915" y="6156899"/>
            <a:ext cx="701101" cy="701101"/>
          </a:xfrm>
          <a:prstGeom prst="rect">
            <a:avLst/>
          </a:prstGeom>
        </p:spPr>
      </p:pic>
      <p:sp>
        <p:nvSpPr>
          <p:cNvPr id="7" name="Shape 0">
            <a:extLst>
              <a:ext uri="{FF2B5EF4-FFF2-40B4-BE49-F238E27FC236}">
                <a16:creationId xmlns:a16="http://schemas.microsoft.com/office/drawing/2014/main" id="{E5346DAD-22B4-8929-7678-C2645A342244}"/>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9" name="Google Shape;269;p10"/>
          <p:cNvSpPr txBox="1"/>
          <p:nvPr/>
        </p:nvSpPr>
        <p:spPr>
          <a:xfrm>
            <a:off x="731520" y="398112"/>
            <a:ext cx="6419100" cy="538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900" b="1" dirty="0">
                <a:solidFill>
                  <a:srgbClr val="212A34"/>
                </a:solidFill>
                <a:latin typeface="Arial"/>
                <a:ea typeface="Arial"/>
                <a:cs typeface="Arial"/>
                <a:sym typeface="Arial"/>
              </a:rPr>
              <a:t>For sport </a:t>
            </a:r>
            <a:r>
              <a:rPr lang="en-US" sz="2900" b="1" dirty="0" err="1">
                <a:solidFill>
                  <a:srgbClr val="212A34"/>
                </a:solidFill>
                <a:latin typeface="Arial"/>
                <a:ea typeface="Arial"/>
                <a:cs typeface="Arial"/>
                <a:sym typeface="Arial"/>
              </a:rPr>
              <a:t>organisations</a:t>
            </a:r>
            <a:endParaRPr lang="en-US" dirty="0"/>
          </a:p>
        </p:txBody>
      </p:sp>
      <p:sp>
        <p:nvSpPr>
          <p:cNvPr id="270" name="Google Shape;270;p10"/>
          <p:cNvSpPr txBox="1"/>
          <p:nvPr/>
        </p:nvSpPr>
        <p:spPr>
          <a:xfrm>
            <a:off x="731520" y="913748"/>
            <a:ext cx="1024140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rgbClr val="212A34"/>
                </a:solidFill>
                <a:latin typeface="Arial"/>
                <a:ea typeface="Arial"/>
                <a:cs typeface="Arial"/>
                <a:sym typeface="Arial"/>
              </a:rPr>
              <a:t>What sport organizations should build</a:t>
            </a:r>
            <a:endParaRPr sz="2000" dirty="0"/>
          </a:p>
        </p:txBody>
      </p:sp>
      <p:sp>
        <p:nvSpPr>
          <p:cNvPr id="271" name="Google Shape;271;p10"/>
          <p:cNvSpPr/>
          <p:nvPr/>
        </p:nvSpPr>
        <p:spPr>
          <a:xfrm>
            <a:off x="731520" y="1581912"/>
            <a:ext cx="3657600" cy="4041648"/>
          </a:xfrm>
          <a:prstGeom prst="roundRect">
            <a:avLst>
              <a:gd name="adj" fmla="val 16667"/>
            </a:avLst>
          </a:prstGeom>
          <a:solidFill>
            <a:srgbClr val="F6F7F8"/>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2" name="Google Shape;272;p10"/>
          <p:cNvSpPr txBox="1"/>
          <p:nvPr/>
        </p:nvSpPr>
        <p:spPr>
          <a:xfrm>
            <a:off x="950266" y="1902604"/>
            <a:ext cx="3328416" cy="40416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Minimum features</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a trained safeguarding person or officer</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clear and visible reporting routes</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more than one contact point</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basic confidentiality</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written procedures</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 ability to escalate beyond the club</a:t>
            </a:r>
            <a:endParaRPr dirty="0"/>
          </a:p>
        </p:txBody>
      </p:sp>
      <p:sp>
        <p:nvSpPr>
          <p:cNvPr id="273" name="Google Shape;273;p10"/>
          <p:cNvSpPr/>
          <p:nvPr/>
        </p:nvSpPr>
        <p:spPr>
          <a:xfrm>
            <a:off x="4617720" y="1581912"/>
            <a:ext cx="3246120" cy="4041648"/>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4" name="Google Shape;274;p10"/>
          <p:cNvSpPr txBox="1"/>
          <p:nvPr/>
        </p:nvSpPr>
        <p:spPr>
          <a:xfrm>
            <a:off x="4749952" y="1939727"/>
            <a:ext cx="2916936" cy="11792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CoViS recommendation</a:t>
            </a:r>
            <a:endParaRPr dirty="0"/>
          </a:p>
          <a:p>
            <a:pPr marL="0" marR="0" lvl="0" indent="0" algn="l" rtl="0">
              <a:spcBef>
                <a:spcPts val="400"/>
              </a:spcBef>
              <a:spcAft>
                <a:spcPts val="0"/>
              </a:spcAft>
              <a:buNone/>
            </a:pPr>
            <a:r>
              <a:rPr lang="en-US" sz="1320" dirty="0">
                <a:solidFill>
                  <a:srgbClr val="141414"/>
                </a:solidFill>
                <a:latin typeface="Arial"/>
                <a:ea typeface="Arial"/>
                <a:cs typeface="Arial"/>
                <a:sym typeface="Arial"/>
              </a:rPr>
              <a:t>Clubs and federations should move from informal practice to named, trained and accessible reporting structures.</a:t>
            </a:r>
            <a:endParaRPr dirty="0"/>
          </a:p>
        </p:txBody>
      </p:sp>
      <p:sp>
        <p:nvSpPr>
          <p:cNvPr id="275" name="Google Shape;275;p10"/>
          <p:cNvSpPr/>
          <p:nvPr/>
        </p:nvSpPr>
        <p:spPr>
          <a:xfrm>
            <a:off x="700887" y="5725868"/>
            <a:ext cx="10789920" cy="617964"/>
          </a:xfrm>
          <a:prstGeom prst="roundRect">
            <a:avLst>
              <a:gd name="adj" fmla="val 16667"/>
            </a:avLst>
          </a:prstGeom>
          <a:solidFill>
            <a:srgbClr val="F8EFEF"/>
          </a:solidFill>
          <a:ln w="12700" cap="flat" cmpd="sng">
            <a:solidFill>
              <a:srgbClr val="DDDDDD"/>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76" name="Google Shape;276;p10"/>
          <p:cNvSpPr txBox="1"/>
          <p:nvPr/>
        </p:nvSpPr>
        <p:spPr>
          <a:xfrm>
            <a:off x="932688" y="5837956"/>
            <a:ext cx="10387584" cy="5185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50" b="1" dirty="0">
                <a:solidFill>
                  <a:srgbClr val="A64F4F"/>
                </a:solidFill>
                <a:latin typeface="Arial"/>
                <a:ea typeface="Arial"/>
                <a:cs typeface="Arial"/>
                <a:sym typeface="Arial"/>
              </a:rPr>
              <a:t>Final message: </a:t>
            </a:r>
            <a:r>
              <a:rPr lang="en-US" sz="1320" dirty="0">
                <a:solidFill>
                  <a:srgbClr val="141414"/>
                </a:solidFill>
                <a:latin typeface="Arial"/>
                <a:ea typeface="Arial"/>
                <a:cs typeface="Arial"/>
                <a:sym typeface="Arial"/>
              </a:rPr>
              <a:t>A concern should never depend on one person only. Safe reporting requires routes, backup routes and a system that actually responds.</a:t>
            </a:r>
            <a:endParaRPr dirty="0"/>
          </a:p>
        </p:txBody>
      </p:sp>
      <p:pic>
        <p:nvPicPr>
          <p:cNvPr id="282" name="Google Shape;282;p10"/>
          <p:cNvPicPr preferRelativeResize="0"/>
          <p:nvPr/>
        </p:nvPicPr>
        <p:blipFill rotWithShape="1">
          <a:blip r:embed="rId3">
            <a:alphaModFix/>
          </a:blip>
          <a:srcRect/>
          <a:stretch/>
        </p:blipFill>
        <p:spPr>
          <a:xfrm>
            <a:off x="8138159" y="211718"/>
            <a:ext cx="4011575" cy="5411842"/>
          </a:xfrm>
          <a:prstGeom prst="rect">
            <a:avLst/>
          </a:prstGeom>
          <a:noFill/>
          <a:ln>
            <a:noFill/>
          </a:ln>
        </p:spPr>
      </p:pic>
      <p:pic>
        <p:nvPicPr>
          <p:cNvPr id="3" name="Εικόνα 2">
            <a:extLst>
              <a:ext uri="{FF2B5EF4-FFF2-40B4-BE49-F238E27FC236}">
                <a16:creationId xmlns:a16="http://schemas.microsoft.com/office/drawing/2014/main" id="{110DAF96-2027-3ADC-0842-40551B3EB025}"/>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5" name="Εικόνα 4">
            <a:extLst>
              <a:ext uri="{FF2B5EF4-FFF2-40B4-BE49-F238E27FC236}">
                <a16:creationId xmlns:a16="http://schemas.microsoft.com/office/drawing/2014/main" id="{9CC93414-142A-26ED-6F49-534C3BF92B35}"/>
              </a:ext>
            </a:extLst>
          </p:cNvPr>
          <p:cNvPicPr>
            <a:picLocks noChangeAspect="1"/>
          </p:cNvPicPr>
          <p:nvPr/>
        </p:nvPicPr>
        <p:blipFill>
          <a:blip r:embed="rId5"/>
          <a:stretch>
            <a:fillRect/>
          </a:stretch>
        </p:blipFill>
        <p:spPr>
          <a:xfrm>
            <a:off x="-62915" y="6156899"/>
            <a:ext cx="701101" cy="701101"/>
          </a:xfrm>
          <a:prstGeom prst="rect">
            <a:avLst/>
          </a:prstGeom>
        </p:spPr>
      </p:pic>
      <p:sp>
        <p:nvSpPr>
          <p:cNvPr id="7" name="Shape 0">
            <a:extLst>
              <a:ext uri="{FF2B5EF4-FFF2-40B4-BE49-F238E27FC236}">
                <a16:creationId xmlns:a16="http://schemas.microsoft.com/office/drawing/2014/main" id="{D7DFE369-7EAC-5190-3254-B996E1BF996F}"/>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3BB9527C-F750-A842-AE82-D1F5C2456970}"/>
              </a:ext>
            </a:extLst>
          </p:cNvPr>
          <p:cNvPicPr>
            <a:picLocks noChangeAspect="1"/>
          </p:cNvPicPr>
          <p:nvPr/>
        </p:nvPicPr>
        <p:blipFill>
          <a:blip r:embed="rId2"/>
          <a:stretch>
            <a:fillRect/>
          </a:stretch>
        </p:blipFill>
        <p:spPr>
          <a:xfrm>
            <a:off x="4691062" y="2227602"/>
            <a:ext cx="2505075" cy="542925"/>
          </a:xfrm>
          <a:prstGeom prst="rect">
            <a:avLst/>
          </a:prstGeom>
        </p:spPr>
      </p:pic>
      <p:sp>
        <p:nvSpPr>
          <p:cNvPr id="11" name="TextBox 10">
            <a:extLst>
              <a:ext uri="{FF2B5EF4-FFF2-40B4-BE49-F238E27FC236}">
                <a16:creationId xmlns:a16="http://schemas.microsoft.com/office/drawing/2014/main" id="{60F75253-7E20-9C10-3AE5-7E9B458C02AB}"/>
              </a:ext>
            </a:extLst>
          </p:cNvPr>
          <p:cNvSpPr txBox="1"/>
          <p:nvPr/>
        </p:nvSpPr>
        <p:spPr>
          <a:xfrm>
            <a:off x="3061362" y="3210311"/>
            <a:ext cx="6094520" cy="1754326"/>
          </a:xfrm>
          <a:prstGeom prst="rect">
            <a:avLst/>
          </a:prstGeom>
          <a:noFill/>
        </p:spPr>
        <p:txBody>
          <a:bodyPr wrap="square">
            <a:spAutoFit/>
          </a:bodyPr>
          <a:lstStyle/>
          <a:p>
            <a:pPr algn="just"/>
            <a:r>
              <a:rPr lang="en-US" dirty="0"/>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l-GR" dirty="0"/>
          </a:p>
        </p:txBody>
      </p:sp>
    </p:spTree>
    <p:extLst>
      <p:ext uri="{BB962C8B-B14F-4D97-AF65-F5344CB8AC3E}">
        <p14:creationId xmlns:p14="http://schemas.microsoft.com/office/powerpoint/2010/main" val="2563318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33</TotalTime>
  <Words>1160</Words>
  <Application>Microsoft Office PowerPoint</Application>
  <PresentationFormat>Ευρεία οθόνη</PresentationFormat>
  <Paragraphs>128</Paragraphs>
  <Slides>11</Slides>
  <Notes>10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11</vt:i4>
      </vt:variant>
    </vt:vector>
  </HeadingPairs>
  <TitlesOfParts>
    <vt:vector size="14" baseType="lpstr">
      <vt:lpstr>Arial</vt:lpstr>
      <vt:lpstr>Calibri</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CoViS – Combating Violence in Sport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CoViS Module 1: Recognising Harassment in Sport</dc:title>
  <dc:subject>Module 1: Recognising Harassment in Sport</dc:subject>
  <dc:creator>CoViS Project Consortium</dc:creator>
  <cp:lastModifiedBy>Vasileios Barkoukis</cp:lastModifiedBy>
  <cp:revision>8</cp:revision>
  <dcterms:created xsi:type="dcterms:W3CDTF">2026-08-08T12:19:18Z</dcterms:created>
  <dcterms:modified xsi:type="dcterms:W3CDTF">2026-09-19T15:42:13Z</dcterms:modified>
</cp:coreProperties>
</file>