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1"/>
  </p:sldMasterIdLst>
  <p:notesMasterIdLst>
    <p:notesMasterId r:id="rId14"/>
  </p:notesMasterIdLst>
  <p:sldIdLst>
    <p:sldId id="256" r:id="rId2"/>
    <p:sldId id="270" r:id="rId3"/>
    <p:sldId id="272" r:id="rId4"/>
    <p:sldId id="273" r:id="rId5"/>
    <p:sldId id="274" r:id="rId6"/>
    <p:sldId id="275" r:id="rId7"/>
    <p:sldId id="276" r:id="rId8"/>
    <p:sldId id="277" r:id="rId9"/>
    <p:sldId id="278" r:id="rId10"/>
    <p:sldId id="266" r:id="rId11"/>
    <p:sldId id="279" r:id="rId12"/>
    <p:sldId id="268" r:id="rId13"/>
  </p:sldIdLst>
  <p:sldSz cx="12192000" cy="6858000"/>
  <p:notesSz cx="6858000" cy="12192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E2D0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4"/>
    <p:restoredTop sz="94610"/>
  </p:normalViewPr>
  <p:slideViewPr>
    <p:cSldViewPr snapToGrid="0" snapToObjects="1">
      <p:cViewPr varScale="1">
        <p:scale>
          <a:sx n="98" d="100"/>
          <a:sy n="98" d="100"/>
        </p:scale>
        <p:origin x="102" y="30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simple message: this module is about recognising concern early, not proving guilt.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9D6C32-2305-FCE3-90E9-CBAF5988ECB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D77092AF-6227-6299-0C6E-67EE464F4DE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489574A7-8425-C461-EDBA-4BF33AA297CE}"/>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02162965-18E1-C023-184E-4CC39B2542B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161DB7D-0818-8CEF-56B2-DCC0CAC1B88C}"/>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40379880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B747F43-B3F2-E828-B221-B9A60DE2BFA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7114AC3-982E-868C-BC89-E3D3C2C0A99B}"/>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CD7A6A3-DCE1-1B78-1793-9BFF947A1F8D}"/>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BABE080F-02CF-5BF8-6F10-BE466A3CF9A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A0E8650-5127-FBA2-079E-6D34594FCCF1}"/>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547523424"/>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925ACB-2D12-2F69-F5CC-86408E88400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0FA76BCC-AC3B-D723-F9A9-3CF6CF3734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AF3DE23B-2259-F9DC-BBB6-7517E697B9B4}"/>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CB254554-A814-69BF-C596-CEF2A0BC3F1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8DD652F-036A-1FA9-5AF1-187FF29F9976}"/>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565198469"/>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A396E13-53F2-776D-A7CE-A6FCD32C84B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3CC3098-357D-ECE2-00DB-A2DB9AFFC14A}"/>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FF3F6BF3-3B15-0022-70DB-DF6EFED97464}"/>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C3DF3B27-DF98-CA11-6DB2-930234F3C6B8}"/>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6" name="Θέση υποσέλιδου 5">
            <a:extLst>
              <a:ext uri="{FF2B5EF4-FFF2-40B4-BE49-F238E27FC236}">
                <a16:creationId xmlns:a16="http://schemas.microsoft.com/office/drawing/2014/main" id="{3980637F-E4BA-4FF5-0937-053B9B3D6F0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F2824AC-EDD2-7FE4-99AE-8BDBF9B23AAF}"/>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621581307"/>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41B3FA-C49C-4EBA-281B-5BB4100EBB1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38A6477-E243-8609-4FF2-93FD44ADBF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830657E8-6C1D-931C-D938-0708EA065318}"/>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2C79554F-751C-83E6-4435-D1C6450859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B67EC03-527B-228D-CF77-E1415D0E88E0}"/>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D81DF060-2716-9E1E-FEE4-23F0F6C61083}"/>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8" name="Θέση υποσέλιδου 7">
            <a:extLst>
              <a:ext uri="{FF2B5EF4-FFF2-40B4-BE49-F238E27FC236}">
                <a16:creationId xmlns:a16="http://schemas.microsoft.com/office/drawing/2014/main" id="{64AB89C9-573A-D833-287A-22BBC03BC1D8}"/>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6C08D2D2-DDD0-20CA-34BE-8176061CDE8F}"/>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98478707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B8E89AB-14CE-5C46-4BE1-8BBA7BDCF65E}"/>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EADECA58-5F5E-C0BD-2C65-CE60891BA420}"/>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4" name="Θέση υποσέλιδου 3">
            <a:extLst>
              <a:ext uri="{FF2B5EF4-FFF2-40B4-BE49-F238E27FC236}">
                <a16:creationId xmlns:a16="http://schemas.microsoft.com/office/drawing/2014/main" id="{0E9AA94E-943D-FAAB-4211-46C506A90DC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6AAEFC79-0D53-F586-906F-F2C55EFCD564}"/>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017643678"/>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66B9784-416B-D4AE-C779-C3E9059D7830}"/>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3" name="Θέση υποσέλιδου 2">
            <a:extLst>
              <a:ext uri="{FF2B5EF4-FFF2-40B4-BE49-F238E27FC236}">
                <a16:creationId xmlns:a16="http://schemas.microsoft.com/office/drawing/2014/main" id="{910C89D8-CE10-DA6A-9C7F-DFEFD69E1E1B}"/>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DFD0FBA3-F9FB-2326-425C-3F00122F9F1A}"/>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37389571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4D6ACD0-06A8-09DA-62AC-4B98E6550502}"/>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D871446-6344-CD3D-3F8A-CE6FD629CF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9647A5DA-2FD9-0231-DB1B-11141A68D0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1CB66BC1-97F7-8E0D-6951-A3976938EE10}"/>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6" name="Θέση υποσέλιδου 5">
            <a:extLst>
              <a:ext uri="{FF2B5EF4-FFF2-40B4-BE49-F238E27FC236}">
                <a16:creationId xmlns:a16="http://schemas.microsoft.com/office/drawing/2014/main" id="{46C84F60-AE3B-6402-E30C-0CA72B46D84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CB35FB8-48A4-8E94-7B7C-0D8085EB7CF6}"/>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889029160"/>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55EA82-AD59-73EC-B0FB-A600FC50574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A4C75AA-C0A7-1F97-E254-308CBFA32B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A78053A9-F897-3283-7E69-AC3A06EF22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C4F4A5A-4BEE-4294-82E3-54A9636865B3}"/>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6" name="Θέση υποσέλιδου 5">
            <a:extLst>
              <a:ext uri="{FF2B5EF4-FFF2-40B4-BE49-F238E27FC236}">
                <a16:creationId xmlns:a16="http://schemas.microsoft.com/office/drawing/2014/main" id="{AFDBABFA-FEAE-8341-B967-CD4FCB8C2D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A39874F-456A-BABB-CCAF-20ECB994E4CA}"/>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03041513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7869A12-F744-D134-2EAC-514CCD7600B3}"/>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DE2B8C1-25AC-DF30-7CB5-ABD6319AEB93}"/>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88A6357-7CF7-2B5A-7D17-826C4BE0575C}"/>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5348470E-42BA-5788-0BDA-8717660B127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8C4F666-9029-23F8-116C-ADAEFA66C49B}"/>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22499556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7187307E-6B5C-0786-FB60-7726160ABCD6}"/>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DC156E7-483D-FEAD-D1DA-69184010925D}"/>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EA29E9-C75B-8E45-E915-35A83C182EAA}"/>
              </a:ext>
            </a:extLst>
          </p:cNvPr>
          <p:cNvSpPr>
            <a:spLocks noGrp="1"/>
          </p:cNvSpPr>
          <p:nvPr>
            <p:ph type="dt" sz="half" idx="10"/>
          </p:nvPr>
        </p:nvSpPr>
        <p:spPr/>
        <p:txBody>
          <a:body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AA57935E-0C0B-C925-F393-0AEE73444B7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876DA1B-998F-0DCE-5111-0C3C71BEDBBC}"/>
              </a:ext>
            </a:extLst>
          </p:cNvPr>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3899061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4092917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lide master 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6616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E1064B79-07B7-400C-CCE3-B4EF76A6D3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B8CF212-1E4F-28B2-879C-538DC9F068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B1877A-F261-0183-9C06-38CF41A940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5303D4-D0FF-4F6E-B48A-53977CA4D39E}" type="datetimeFigureOut">
              <a:rPr lang="el-GR" smtClean="0"/>
              <a:t>19/9/2026</a:t>
            </a:fld>
            <a:endParaRPr lang="el-GR"/>
          </a:p>
        </p:txBody>
      </p:sp>
      <p:sp>
        <p:nvSpPr>
          <p:cNvPr id="5" name="Θέση υποσέλιδου 4">
            <a:extLst>
              <a:ext uri="{FF2B5EF4-FFF2-40B4-BE49-F238E27FC236}">
                <a16:creationId xmlns:a16="http://schemas.microsoft.com/office/drawing/2014/main" id="{73F052BF-4110-AE08-E93C-BF18775C11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9D2C8B33-8767-B12D-9617-D8238816E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84439665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Shape 1"/>
          <p:cNvSpPr/>
          <p:nvPr/>
        </p:nvSpPr>
        <p:spPr>
          <a:xfrm>
            <a:off x="877824" y="652420"/>
            <a:ext cx="164592" cy="713232"/>
          </a:xfrm>
          <a:prstGeom prst="rect">
            <a:avLst/>
          </a:prstGeom>
          <a:solidFill>
            <a:srgbClr val="A64F4F"/>
          </a:solidFill>
          <a:ln w="12700">
            <a:solidFill>
              <a:srgbClr val="A64F4F"/>
            </a:solidFill>
            <a:prstDash val="solid"/>
          </a:ln>
        </p:spPr>
        <p:txBody>
          <a:bodyPr/>
          <a:lstStyle/>
          <a:p>
            <a:endParaRPr lang="sr-Latn-RS"/>
          </a:p>
        </p:txBody>
      </p:sp>
      <p:sp>
        <p:nvSpPr>
          <p:cNvPr id="5" name="Text 2"/>
          <p:cNvSpPr/>
          <p:nvPr/>
        </p:nvSpPr>
        <p:spPr>
          <a:xfrm>
            <a:off x="1280160" y="672084"/>
            <a:ext cx="4480560" cy="384048"/>
          </a:xfrm>
          <a:prstGeom prst="rect">
            <a:avLst/>
          </a:prstGeom>
          <a:noFill/>
          <a:ln/>
        </p:spPr>
        <p:txBody>
          <a:bodyPr wrap="square" lIns="0" tIns="0" rIns="0" bIns="0" rtlCol="0" anchor="ctr"/>
          <a:lstStyle/>
          <a:p>
            <a:pPr marL="0" indent="0">
              <a:buNone/>
            </a:pPr>
            <a:r>
              <a:rPr lang="en-US" sz="2400" b="1" dirty="0">
                <a:solidFill>
                  <a:srgbClr val="A64F4F"/>
                </a:solidFill>
                <a:latin typeface="Arial" pitchFamily="34" charset="0"/>
                <a:ea typeface="Arial" pitchFamily="34" charset="-122"/>
                <a:cs typeface="Arial" pitchFamily="34" charset="-120"/>
              </a:rPr>
              <a:t>CoViS Module 4</a:t>
            </a:r>
            <a:endParaRPr lang="en-US" sz="2400" dirty="0"/>
          </a:p>
        </p:txBody>
      </p:sp>
      <p:sp>
        <p:nvSpPr>
          <p:cNvPr id="6" name="Text 3"/>
          <p:cNvSpPr/>
          <p:nvPr/>
        </p:nvSpPr>
        <p:spPr>
          <a:xfrm>
            <a:off x="877824" y="1371600"/>
            <a:ext cx="4572000" cy="1920240"/>
          </a:xfrm>
          <a:prstGeom prst="rect">
            <a:avLst/>
          </a:prstGeom>
          <a:noFill/>
          <a:ln/>
        </p:spPr>
        <p:txBody>
          <a:bodyPr wrap="square" lIns="0" tIns="0" rIns="0" bIns="0" rtlCol="0" anchor="ctr">
            <a:normAutofit/>
          </a:bodyPr>
          <a:lstStyle/>
          <a:p>
            <a:pPr marL="0" indent="0">
              <a:buNone/>
            </a:pPr>
            <a:r>
              <a:rPr lang="en-US" sz="3900" b="1" dirty="0">
                <a:solidFill>
                  <a:srgbClr val="1F2933"/>
                </a:solidFill>
                <a:latin typeface="Arial" pitchFamily="34" charset="0"/>
                <a:ea typeface="Arial" pitchFamily="34" charset="-122"/>
                <a:cs typeface="Arial" pitchFamily="34" charset="-120"/>
              </a:rPr>
              <a:t>Coping with Violence</a:t>
            </a:r>
            <a:endParaRPr lang="en-US" sz="3900" dirty="0"/>
          </a:p>
          <a:p>
            <a:pPr marL="0" indent="0">
              <a:buNone/>
            </a:pPr>
            <a:r>
              <a:rPr lang="en-US" sz="3900" b="1" dirty="0">
                <a:solidFill>
                  <a:srgbClr val="1F2933"/>
                </a:solidFill>
                <a:latin typeface="Arial" pitchFamily="34" charset="0"/>
                <a:ea typeface="Arial" pitchFamily="34" charset="-122"/>
                <a:cs typeface="Arial" pitchFamily="34" charset="-120"/>
              </a:rPr>
              <a:t>in Sport</a:t>
            </a:r>
            <a:endParaRPr lang="en-US" sz="3900" dirty="0"/>
          </a:p>
        </p:txBody>
      </p:sp>
      <p:sp>
        <p:nvSpPr>
          <p:cNvPr id="7" name="Text 4"/>
          <p:cNvSpPr/>
          <p:nvPr/>
        </p:nvSpPr>
        <p:spPr>
          <a:xfrm>
            <a:off x="914400" y="3611880"/>
            <a:ext cx="4389120" cy="713232"/>
          </a:xfrm>
          <a:prstGeom prst="rect">
            <a:avLst/>
          </a:prstGeom>
          <a:noFill/>
          <a:ln/>
        </p:spPr>
        <p:txBody>
          <a:bodyPr wrap="square" lIns="254" tIns="254" rIns="254" bIns="254" rtlCol="0" anchor="ctr">
            <a:normAutofit/>
          </a:bodyPr>
          <a:lstStyle/>
          <a:p>
            <a:pPr marL="0" indent="0">
              <a:buNone/>
            </a:pPr>
            <a:r>
              <a:rPr lang="en-US" sz="1900" dirty="0">
                <a:solidFill>
                  <a:srgbClr val="5E6770"/>
                </a:solidFill>
                <a:latin typeface="Arial" pitchFamily="34" charset="0"/>
                <a:ea typeface="Arial" pitchFamily="34" charset="-122"/>
                <a:cs typeface="Arial" pitchFamily="34" charset="-120"/>
              </a:rPr>
              <a:t>Safety, support, recovery and restoring control after violence</a:t>
            </a:r>
            <a:endParaRPr lang="en-US" sz="1900" dirty="0"/>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r"/>
            <a:r>
              <a:rPr sz="900">
                <a:solidFill>
                  <a:srgbClr val="666666"/>
                </a:solidFill>
                <a:latin typeface="Arial"/>
              </a:rPr>
              <a:t>1</a:t>
            </a:r>
            <a:endParaRPr lang="en-US"/>
          </a:p>
        </p:txBody>
      </p:sp>
      <p:pic>
        <p:nvPicPr>
          <p:cNvPr id="12" name="Εικόνα 11">
            <a:extLst>
              <a:ext uri="{FF2B5EF4-FFF2-40B4-BE49-F238E27FC236}">
                <a16:creationId xmlns:a16="http://schemas.microsoft.com/office/drawing/2014/main" id="{9B83019E-680B-0EBC-A884-CE4E7C6DCAA4}"/>
              </a:ext>
            </a:extLst>
          </p:cNvPr>
          <p:cNvPicPr>
            <a:picLocks noChangeAspect="1"/>
          </p:cNvPicPr>
          <p:nvPr/>
        </p:nvPicPr>
        <p:blipFill>
          <a:blip r:embed="rId3"/>
          <a:stretch>
            <a:fillRect/>
          </a:stretch>
        </p:blipFill>
        <p:spPr>
          <a:xfrm>
            <a:off x="30883" y="0"/>
            <a:ext cx="703278" cy="703278"/>
          </a:xfrm>
          <a:prstGeom prst="rect">
            <a:avLst/>
          </a:prstGeom>
        </p:spPr>
      </p:pic>
      <p:pic>
        <p:nvPicPr>
          <p:cNvPr id="13" name="Εικόνα 12">
            <a:extLst>
              <a:ext uri="{FF2B5EF4-FFF2-40B4-BE49-F238E27FC236}">
                <a16:creationId xmlns:a16="http://schemas.microsoft.com/office/drawing/2014/main" id="{CAE70BE4-E476-A044-CD47-1080468E08D3}"/>
              </a:ext>
            </a:extLst>
          </p:cNvPr>
          <p:cNvPicPr>
            <a:picLocks noChangeAspect="1"/>
          </p:cNvPicPr>
          <p:nvPr/>
        </p:nvPicPr>
        <p:blipFill>
          <a:blip r:embed="rId4"/>
          <a:stretch>
            <a:fillRect/>
          </a:stretch>
        </p:blipFill>
        <p:spPr>
          <a:xfrm>
            <a:off x="1" y="6471821"/>
            <a:ext cx="1722268" cy="411859"/>
          </a:xfrm>
          <a:prstGeom prst="rect">
            <a:avLst/>
          </a:prstGeom>
        </p:spPr>
      </p:pic>
      <p:pic>
        <p:nvPicPr>
          <p:cNvPr id="8" name="Εικόνα 7">
            <a:extLst>
              <a:ext uri="{FF2B5EF4-FFF2-40B4-BE49-F238E27FC236}">
                <a16:creationId xmlns:a16="http://schemas.microsoft.com/office/drawing/2014/main" id="{F7597DBC-C5A6-13D8-FF5B-E56837C18BB1}"/>
              </a:ext>
            </a:extLst>
          </p:cNvPr>
          <p:cNvPicPr>
            <a:picLocks noChangeAspect="1"/>
          </p:cNvPicPr>
          <p:nvPr/>
        </p:nvPicPr>
        <p:blipFill>
          <a:blip r:embed="rId5"/>
          <a:stretch>
            <a:fillRect/>
          </a:stretch>
        </p:blipFill>
        <p:spPr>
          <a:xfrm>
            <a:off x="6742175" y="25680"/>
            <a:ext cx="5418941"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826789" y="481181"/>
            <a:ext cx="10869017" cy="516731"/>
          </a:xfrm>
          <a:prstGeom prst="rect">
            <a:avLst/>
          </a:prstGeom>
          <a:noFill/>
          <a:ln/>
        </p:spPr>
        <p:txBody>
          <a:bodyPr wrap="none" lIns="0" tIns="0" rIns="0" bIns="0" rtlCol="0" anchor="t"/>
          <a:lstStyle/>
          <a:p>
            <a:pPr>
              <a:lnSpc>
                <a:spcPct val="104000"/>
              </a:lnSpc>
            </a:pPr>
            <a:r>
              <a:rPr lang="en-US" sz="3200" dirty="0">
                <a:solidFill>
                  <a:srgbClr val="3B4540"/>
                </a:solidFill>
                <a:latin typeface="Fraunces ExtraBold" pitchFamily="34" charset="0"/>
                <a:ea typeface="Fraunces ExtraBold" pitchFamily="34" charset="-122"/>
                <a:cs typeface="Fraunces ExtraBold" pitchFamily="34" charset="-120"/>
              </a:rPr>
              <a:t>Coping with Violence</a:t>
            </a:r>
            <a:endParaRPr lang="en-US" sz="3200" dirty="0"/>
          </a:p>
        </p:txBody>
      </p:sp>
      <p:sp>
        <p:nvSpPr>
          <p:cNvPr id="5" name="Text 1"/>
          <p:cNvSpPr/>
          <p:nvPr/>
        </p:nvSpPr>
        <p:spPr>
          <a:xfrm>
            <a:off x="676656" y="1318124"/>
            <a:ext cx="10869017" cy="413444"/>
          </a:xfrm>
          <a:prstGeom prst="rect">
            <a:avLst/>
          </a:prstGeom>
          <a:noFill/>
          <a:ln/>
        </p:spPr>
        <p:txBody>
          <a:bodyPr wrap="none" lIns="0" tIns="0" rIns="0" bIns="0" rtlCol="0" anchor="t"/>
          <a:lstStyle/>
          <a:p>
            <a:pPr>
              <a:lnSpc>
                <a:spcPct val="104000"/>
              </a:lnSpc>
            </a:pPr>
            <a:r>
              <a:rPr lang="en-US" sz="2600" dirty="0">
                <a:solidFill>
                  <a:srgbClr val="3B4540"/>
                </a:solidFill>
                <a:latin typeface="Fraunces ExtraBold" pitchFamily="34" charset="0"/>
                <a:ea typeface="Fraunces ExtraBold" pitchFamily="34" charset="-122"/>
                <a:cs typeface="Fraunces ExtraBold" pitchFamily="34" charset="-120"/>
              </a:rPr>
              <a:t>How to respond, seek support and recover after an incident</a:t>
            </a:r>
            <a:endParaRPr lang="en-US" sz="2600" dirty="0"/>
          </a:p>
        </p:txBody>
      </p:sp>
      <p:sp>
        <p:nvSpPr>
          <p:cNvPr id="6" name="Text 2"/>
          <p:cNvSpPr/>
          <p:nvPr/>
        </p:nvSpPr>
        <p:spPr>
          <a:xfrm>
            <a:off x="603504" y="1997069"/>
            <a:ext cx="10869017" cy="529233"/>
          </a:xfrm>
          <a:prstGeom prst="rect">
            <a:avLst/>
          </a:prstGeom>
          <a:noFill/>
          <a:ln/>
        </p:spPr>
        <p:txBody>
          <a:bodyPr wrap="square" lIns="0" tIns="0" rIns="0" bIns="0" rtlCol="0" anchor="t">
            <a:noAutofit/>
          </a:bodyPr>
          <a:lstStyle/>
          <a:p>
            <a:pPr>
              <a:lnSpc>
                <a:spcPct val="133000"/>
              </a:lnSpc>
            </a:pPr>
            <a:r>
              <a:rPr lang="en-US" sz="1600" dirty="0">
                <a:solidFill>
                  <a:srgbClr val="6E2D0C"/>
                </a:solidFill>
                <a:latin typeface="Calibri" panose="020F0502020204030204" pitchFamily="34" charset="0"/>
                <a:ea typeface="Nobile" pitchFamily="34" charset="-122"/>
                <a:cs typeface="Calibri" panose="020F0502020204030204" pitchFamily="34" charset="0"/>
              </a:rPr>
              <a:t>This module explores what happens after an experience of violence and how athletes, teammates, coaches and sport organisations can respond appropriately.</a:t>
            </a:r>
            <a:endParaRPr lang="en-US" sz="1600" dirty="0">
              <a:solidFill>
                <a:srgbClr val="6E2D0C"/>
              </a:solidFill>
              <a:latin typeface="Calibri" panose="020F0502020204030204" pitchFamily="34" charset="0"/>
              <a:cs typeface="Calibri" panose="020F0502020204030204" pitchFamily="34" charset="0"/>
            </a:endParaRPr>
          </a:p>
        </p:txBody>
      </p:sp>
      <p:sp>
        <p:nvSpPr>
          <p:cNvPr id="7" name="Shape 3"/>
          <p:cNvSpPr/>
          <p:nvPr/>
        </p:nvSpPr>
        <p:spPr>
          <a:xfrm>
            <a:off x="619799" y="2846241"/>
            <a:ext cx="3512740" cy="589061"/>
          </a:xfrm>
          <a:prstGeom prst="roundRect">
            <a:avLst>
              <a:gd name="adj" fmla="val 25270"/>
            </a:avLst>
          </a:prstGeom>
          <a:solidFill>
            <a:srgbClr val="E8F3E8"/>
          </a:solidFill>
          <a:ln/>
        </p:spPr>
        <p:txBody>
          <a:bodyPr/>
          <a:lstStyle/>
          <a:p>
            <a:endParaRPr lang="el-GR" sz="2400"/>
          </a:p>
        </p:txBody>
      </p:sp>
      <p:sp>
        <p:nvSpPr>
          <p:cNvPr id="8" name="Text 4"/>
          <p:cNvSpPr/>
          <p:nvPr/>
        </p:nvSpPr>
        <p:spPr>
          <a:xfrm>
            <a:off x="785095" y="3011541"/>
            <a:ext cx="3182144" cy="258465"/>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Safety</a:t>
            </a:r>
            <a:endParaRPr lang="en-US" sz="1600" dirty="0"/>
          </a:p>
        </p:txBody>
      </p:sp>
      <p:sp>
        <p:nvSpPr>
          <p:cNvPr id="9" name="Shape 5"/>
          <p:cNvSpPr/>
          <p:nvPr/>
        </p:nvSpPr>
        <p:spPr>
          <a:xfrm>
            <a:off x="4297837" y="2846241"/>
            <a:ext cx="3512840" cy="589061"/>
          </a:xfrm>
          <a:prstGeom prst="roundRect">
            <a:avLst>
              <a:gd name="adj" fmla="val 25270"/>
            </a:avLst>
          </a:prstGeom>
          <a:solidFill>
            <a:srgbClr val="E8F3E8"/>
          </a:solidFill>
          <a:ln/>
        </p:spPr>
        <p:txBody>
          <a:bodyPr/>
          <a:lstStyle/>
          <a:p>
            <a:endParaRPr lang="el-GR" sz="2400"/>
          </a:p>
        </p:txBody>
      </p:sp>
      <p:sp>
        <p:nvSpPr>
          <p:cNvPr id="10" name="Text 6"/>
          <p:cNvSpPr/>
          <p:nvPr/>
        </p:nvSpPr>
        <p:spPr>
          <a:xfrm>
            <a:off x="4463135" y="3011541"/>
            <a:ext cx="3182243" cy="258465"/>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Support</a:t>
            </a:r>
            <a:endParaRPr lang="en-US" sz="1600" dirty="0"/>
          </a:p>
        </p:txBody>
      </p:sp>
      <p:sp>
        <p:nvSpPr>
          <p:cNvPr id="11" name="Shape 7"/>
          <p:cNvSpPr/>
          <p:nvPr/>
        </p:nvSpPr>
        <p:spPr>
          <a:xfrm>
            <a:off x="7975976" y="2846241"/>
            <a:ext cx="3512740" cy="589061"/>
          </a:xfrm>
          <a:prstGeom prst="roundRect">
            <a:avLst>
              <a:gd name="adj" fmla="val 25270"/>
            </a:avLst>
          </a:prstGeom>
          <a:solidFill>
            <a:srgbClr val="E8F3E8"/>
          </a:solidFill>
          <a:ln/>
        </p:spPr>
        <p:txBody>
          <a:bodyPr/>
          <a:lstStyle/>
          <a:p>
            <a:endParaRPr lang="el-GR" sz="2400"/>
          </a:p>
        </p:txBody>
      </p:sp>
      <p:sp>
        <p:nvSpPr>
          <p:cNvPr id="12" name="Text 8"/>
          <p:cNvSpPr/>
          <p:nvPr/>
        </p:nvSpPr>
        <p:spPr>
          <a:xfrm>
            <a:off x="8141273" y="3011541"/>
            <a:ext cx="3182144" cy="258465"/>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Trust</a:t>
            </a:r>
            <a:endParaRPr lang="en-US" sz="1600" dirty="0"/>
          </a:p>
        </p:txBody>
      </p:sp>
      <p:sp>
        <p:nvSpPr>
          <p:cNvPr id="13" name="Shape 9"/>
          <p:cNvSpPr/>
          <p:nvPr/>
        </p:nvSpPr>
        <p:spPr>
          <a:xfrm>
            <a:off x="619798" y="3600601"/>
            <a:ext cx="5351760" cy="589061"/>
          </a:xfrm>
          <a:prstGeom prst="roundRect">
            <a:avLst>
              <a:gd name="adj" fmla="val 25270"/>
            </a:avLst>
          </a:prstGeom>
          <a:solidFill>
            <a:srgbClr val="E8F3E8"/>
          </a:solidFill>
          <a:ln/>
        </p:spPr>
        <p:txBody>
          <a:bodyPr/>
          <a:lstStyle/>
          <a:p>
            <a:endParaRPr lang="el-GR" sz="2400"/>
          </a:p>
        </p:txBody>
      </p:sp>
      <p:sp>
        <p:nvSpPr>
          <p:cNvPr id="14" name="Text 10"/>
          <p:cNvSpPr/>
          <p:nvPr/>
        </p:nvSpPr>
        <p:spPr>
          <a:xfrm>
            <a:off x="785095" y="3765901"/>
            <a:ext cx="5021163" cy="258465"/>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Recovery</a:t>
            </a:r>
            <a:endParaRPr lang="en-US" sz="1600" dirty="0"/>
          </a:p>
        </p:txBody>
      </p:sp>
      <p:sp>
        <p:nvSpPr>
          <p:cNvPr id="15" name="Shape 11"/>
          <p:cNvSpPr/>
          <p:nvPr/>
        </p:nvSpPr>
        <p:spPr>
          <a:xfrm>
            <a:off x="6136857" y="3600601"/>
            <a:ext cx="5351860" cy="589061"/>
          </a:xfrm>
          <a:prstGeom prst="roundRect">
            <a:avLst>
              <a:gd name="adj" fmla="val 25270"/>
            </a:avLst>
          </a:prstGeom>
          <a:solidFill>
            <a:srgbClr val="E8F3E8"/>
          </a:solidFill>
          <a:ln/>
        </p:spPr>
        <p:txBody>
          <a:bodyPr/>
          <a:lstStyle/>
          <a:p>
            <a:endParaRPr lang="el-GR" sz="2400"/>
          </a:p>
        </p:txBody>
      </p:sp>
      <p:sp>
        <p:nvSpPr>
          <p:cNvPr id="16" name="Text 12"/>
          <p:cNvSpPr/>
          <p:nvPr/>
        </p:nvSpPr>
        <p:spPr>
          <a:xfrm>
            <a:off x="6302155" y="3765901"/>
            <a:ext cx="5021263" cy="258465"/>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Access to Help</a:t>
            </a:r>
            <a:endParaRPr lang="en-US" sz="1600" dirty="0"/>
          </a:p>
        </p:txBody>
      </p:sp>
      <p:sp>
        <p:nvSpPr>
          <p:cNvPr id="17" name="Text 13"/>
          <p:cNvSpPr/>
          <p:nvPr/>
        </p:nvSpPr>
        <p:spPr>
          <a:xfrm>
            <a:off x="619799" y="4723172"/>
            <a:ext cx="11478617" cy="264616"/>
          </a:xfrm>
          <a:prstGeom prst="rect">
            <a:avLst/>
          </a:prstGeom>
          <a:noFill/>
          <a:ln/>
        </p:spPr>
        <p:txBody>
          <a:bodyPr wrap="none" lIns="0" tIns="0" rIns="0" bIns="0" rtlCol="0" anchor="t"/>
          <a:lstStyle/>
          <a:p>
            <a:pPr>
              <a:lnSpc>
                <a:spcPct val="133000"/>
              </a:lnSpc>
            </a:pPr>
            <a:r>
              <a:rPr lang="en-US" sz="1267" b="1" dirty="0">
                <a:solidFill>
                  <a:srgbClr val="405449"/>
                </a:solidFill>
                <a:latin typeface="Calibri" panose="020F0502020204030204" pitchFamily="34" charset="0"/>
                <a:ea typeface="Nobile Bold" pitchFamily="34" charset="-122"/>
                <a:cs typeface="Calibri" panose="020F0502020204030204" pitchFamily="34" charset="0"/>
              </a:rPr>
              <a:t>Key focus:</a:t>
            </a:r>
            <a:r>
              <a:rPr lang="en-US" sz="1267" dirty="0">
                <a:solidFill>
                  <a:srgbClr val="405449"/>
                </a:solidFill>
                <a:latin typeface="Calibri" panose="020F0502020204030204" pitchFamily="34" charset="0"/>
                <a:ea typeface="Nobile" pitchFamily="34" charset="-122"/>
                <a:cs typeface="Calibri" panose="020F0502020204030204" pitchFamily="34" charset="0"/>
              </a:rPr>
              <a:t> Safety • Support • Trust • Recovery • Access to Help</a:t>
            </a:r>
            <a:endParaRPr lang="en-US" sz="1267" dirty="0">
              <a:latin typeface="Calibri" panose="020F0502020204030204" pitchFamily="34" charset="0"/>
              <a:cs typeface="Calibri" panose="020F0502020204030204" pitchFamily="34" charset="0"/>
            </a:endParaRPr>
          </a:p>
        </p:txBody>
      </p:sp>
      <p:pic>
        <p:nvPicPr>
          <p:cNvPr id="19" name="Εικόνα 18">
            <a:extLst>
              <a:ext uri="{FF2B5EF4-FFF2-40B4-BE49-F238E27FC236}">
                <a16:creationId xmlns:a16="http://schemas.microsoft.com/office/drawing/2014/main" id="{BD9FCB02-0C8B-7C10-305F-C9BC5257A920}"/>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21" name="Εικόνα 20">
            <a:extLst>
              <a:ext uri="{FF2B5EF4-FFF2-40B4-BE49-F238E27FC236}">
                <a16:creationId xmlns:a16="http://schemas.microsoft.com/office/drawing/2014/main" id="{41ADA48C-EBCD-E0C1-5122-8A3390024096}"/>
              </a:ext>
            </a:extLst>
          </p:cNvPr>
          <p:cNvPicPr>
            <a:picLocks noChangeAspect="1"/>
          </p:cNvPicPr>
          <p:nvPr/>
        </p:nvPicPr>
        <p:blipFill>
          <a:blip r:embed="rId4"/>
          <a:stretch>
            <a:fillRect/>
          </a:stretch>
        </p:blipFill>
        <p:spPr>
          <a:xfrm>
            <a:off x="-62915" y="6156899"/>
            <a:ext cx="701101" cy="701101"/>
          </a:xfrm>
          <a:prstGeom prst="rect">
            <a:avLst/>
          </a:prstGeom>
        </p:spPr>
      </p:pic>
      <p:sp>
        <p:nvSpPr>
          <p:cNvPr id="23" name="Shape 0">
            <a:extLst>
              <a:ext uri="{FF2B5EF4-FFF2-40B4-BE49-F238E27FC236}">
                <a16:creationId xmlns:a16="http://schemas.microsoft.com/office/drawing/2014/main" id="{7908963A-1842-4675-CC0C-87E78FDBA07C}"/>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879176" y="475136"/>
            <a:ext cx="10869017" cy="468412"/>
          </a:xfrm>
          <a:prstGeom prst="rect">
            <a:avLst/>
          </a:prstGeom>
          <a:noFill/>
          <a:ln/>
        </p:spPr>
        <p:txBody>
          <a:bodyPr wrap="none" lIns="0" tIns="0" rIns="0" bIns="0" rtlCol="0" anchor="t"/>
          <a:lstStyle/>
          <a:p>
            <a:pPr>
              <a:lnSpc>
                <a:spcPct val="104000"/>
              </a:lnSpc>
            </a:pPr>
            <a:r>
              <a:rPr lang="en-US" sz="2933" dirty="0">
                <a:solidFill>
                  <a:srgbClr val="3B4540"/>
                </a:solidFill>
                <a:latin typeface="Fraunces ExtraBold" pitchFamily="34" charset="0"/>
                <a:ea typeface="Fraunces ExtraBold" pitchFamily="34" charset="-122"/>
                <a:cs typeface="Fraunces ExtraBold" pitchFamily="34" charset="-120"/>
              </a:rPr>
              <a:t>What Happens After an Incident?</a:t>
            </a:r>
            <a:endParaRPr lang="en-US" sz="2933" dirty="0"/>
          </a:p>
        </p:txBody>
      </p:sp>
      <p:sp>
        <p:nvSpPr>
          <p:cNvPr id="5" name="Text 1"/>
          <p:cNvSpPr/>
          <p:nvPr/>
        </p:nvSpPr>
        <p:spPr>
          <a:xfrm>
            <a:off x="729356" y="1174443"/>
            <a:ext cx="10869017" cy="609997"/>
          </a:xfrm>
          <a:prstGeom prst="rect">
            <a:avLst/>
          </a:prstGeom>
          <a:noFill/>
          <a:ln/>
        </p:spPr>
        <p:txBody>
          <a:bodyPr wrap="square" lIns="0" tIns="0" rIns="0" bIns="0" rtlCol="0" anchor="t"/>
          <a:lstStyle/>
          <a:p>
            <a:pPr>
              <a:lnSpc>
                <a:spcPct val="127000"/>
              </a:lnSpc>
              <a:spcAft>
                <a:spcPts val="1200"/>
              </a:spcAft>
            </a:pPr>
            <a:r>
              <a:rPr lang="en-US" dirty="0">
                <a:solidFill>
                  <a:srgbClr val="6E2D0C"/>
                </a:solidFill>
                <a:latin typeface="Calibri" panose="020F0502020204030204" pitchFamily="34" charset="0"/>
                <a:ea typeface="Nobile" pitchFamily="34" charset="-122"/>
                <a:cs typeface="Calibri" panose="020F0502020204030204" pitchFamily="34" charset="0"/>
              </a:rPr>
              <a:t>People can react to violence in very different ways.</a:t>
            </a:r>
            <a:endParaRPr lang="en-US" dirty="0">
              <a:solidFill>
                <a:srgbClr val="6E2D0C"/>
              </a:solidFill>
              <a:latin typeface="Calibri" panose="020F0502020204030204" pitchFamily="34" charset="0"/>
              <a:cs typeface="Calibri" panose="020F0502020204030204" pitchFamily="34" charset="0"/>
            </a:endParaRPr>
          </a:p>
          <a:p>
            <a:pPr>
              <a:lnSpc>
                <a:spcPct val="127000"/>
              </a:lnSpc>
            </a:pPr>
            <a:r>
              <a:rPr lang="en-US" b="1" dirty="0">
                <a:solidFill>
                  <a:srgbClr val="405449"/>
                </a:solidFill>
                <a:latin typeface="Calibri" panose="020F0502020204030204" pitchFamily="34" charset="0"/>
                <a:ea typeface="Nobile Bold" pitchFamily="34" charset="-122"/>
                <a:cs typeface="Calibri" panose="020F0502020204030204" pitchFamily="34" charset="0"/>
              </a:rPr>
              <a:t>An athlete may experience:</a:t>
            </a:r>
          </a:p>
        </p:txBody>
      </p:sp>
      <p:sp>
        <p:nvSpPr>
          <p:cNvPr id="6" name="Shape 2"/>
          <p:cNvSpPr/>
          <p:nvPr/>
        </p:nvSpPr>
        <p:spPr>
          <a:xfrm>
            <a:off x="638186" y="2337145"/>
            <a:ext cx="5366544" cy="533797"/>
          </a:xfrm>
          <a:prstGeom prst="roundRect">
            <a:avLst>
              <a:gd name="adj" fmla="val 25272"/>
            </a:avLst>
          </a:prstGeom>
          <a:solidFill>
            <a:srgbClr val="E8F3E8"/>
          </a:solidFill>
          <a:ln/>
        </p:spPr>
        <p:txBody>
          <a:bodyPr/>
          <a:lstStyle/>
          <a:p>
            <a:endParaRPr lang="el-GR" sz="2400"/>
          </a:p>
        </p:txBody>
      </p:sp>
      <p:sp>
        <p:nvSpPr>
          <p:cNvPr id="7" name="Text 3"/>
          <p:cNvSpPr/>
          <p:nvPr/>
        </p:nvSpPr>
        <p:spPr>
          <a:xfrm>
            <a:off x="788007" y="2486966"/>
            <a:ext cx="50669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Fear</a:t>
            </a:r>
            <a:endParaRPr lang="en-US" sz="1467" dirty="0"/>
          </a:p>
        </p:txBody>
      </p:sp>
      <p:sp>
        <p:nvSpPr>
          <p:cNvPr id="8" name="Shape 4"/>
          <p:cNvSpPr/>
          <p:nvPr/>
        </p:nvSpPr>
        <p:spPr>
          <a:xfrm>
            <a:off x="6140559" y="2337145"/>
            <a:ext cx="5366643" cy="533797"/>
          </a:xfrm>
          <a:prstGeom prst="roundRect">
            <a:avLst>
              <a:gd name="adj" fmla="val 25272"/>
            </a:avLst>
          </a:prstGeom>
          <a:solidFill>
            <a:srgbClr val="E8F3E8"/>
          </a:solidFill>
          <a:ln/>
        </p:spPr>
        <p:txBody>
          <a:bodyPr/>
          <a:lstStyle/>
          <a:p>
            <a:endParaRPr lang="el-GR" sz="2400"/>
          </a:p>
        </p:txBody>
      </p:sp>
      <p:sp>
        <p:nvSpPr>
          <p:cNvPr id="9" name="Text 5"/>
          <p:cNvSpPr/>
          <p:nvPr/>
        </p:nvSpPr>
        <p:spPr>
          <a:xfrm>
            <a:off x="6290379" y="2486966"/>
            <a:ext cx="50670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Anger</a:t>
            </a:r>
            <a:endParaRPr lang="en-US" sz="1467" dirty="0"/>
          </a:p>
        </p:txBody>
      </p:sp>
      <p:sp>
        <p:nvSpPr>
          <p:cNvPr id="10" name="Shape 6"/>
          <p:cNvSpPr/>
          <p:nvPr/>
        </p:nvSpPr>
        <p:spPr>
          <a:xfrm>
            <a:off x="638186" y="3006772"/>
            <a:ext cx="5366544" cy="533797"/>
          </a:xfrm>
          <a:prstGeom prst="roundRect">
            <a:avLst>
              <a:gd name="adj" fmla="val 25272"/>
            </a:avLst>
          </a:prstGeom>
          <a:solidFill>
            <a:srgbClr val="E8F3E8"/>
          </a:solidFill>
          <a:ln/>
        </p:spPr>
        <p:txBody>
          <a:bodyPr/>
          <a:lstStyle/>
          <a:p>
            <a:endParaRPr lang="el-GR" sz="2400"/>
          </a:p>
        </p:txBody>
      </p:sp>
      <p:sp>
        <p:nvSpPr>
          <p:cNvPr id="11" name="Text 7"/>
          <p:cNvSpPr/>
          <p:nvPr/>
        </p:nvSpPr>
        <p:spPr>
          <a:xfrm>
            <a:off x="788007" y="3156594"/>
            <a:ext cx="50669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Shame or embarrassment</a:t>
            </a:r>
            <a:endParaRPr lang="en-US" sz="1467" dirty="0"/>
          </a:p>
        </p:txBody>
      </p:sp>
      <p:sp>
        <p:nvSpPr>
          <p:cNvPr id="12" name="Shape 8"/>
          <p:cNvSpPr/>
          <p:nvPr/>
        </p:nvSpPr>
        <p:spPr>
          <a:xfrm>
            <a:off x="6140559" y="3006772"/>
            <a:ext cx="5366643" cy="533797"/>
          </a:xfrm>
          <a:prstGeom prst="roundRect">
            <a:avLst>
              <a:gd name="adj" fmla="val 25272"/>
            </a:avLst>
          </a:prstGeom>
          <a:solidFill>
            <a:srgbClr val="E8F3E8"/>
          </a:solidFill>
          <a:ln/>
        </p:spPr>
        <p:txBody>
          <a:bodyPr/>
          <a:lstStyle/>
          <a:p>
            <a:endParaRPr lang="el-GR" sz="2400"/>
          </a:p>
        </p:txBody>
      </p:sp>
      <p:sp>
        <p:nvSpPr>
          <p:cNvPr id="13" name="Text 9"/>
          <p:cNvSpPr/>
          <p:nvPr/>
        </p:nvSpPr>
        <p:spPr>
          <a:xfrm>
            <a:off x="6290379" y="3156594"/>
            <a:ext cx="50670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Confusion</a:t>
            </a:r>
            <a:endParaRPr lang="en-US" sz="1467" dirty="0"/>
          </a:p>
        </p:txBody>
      </p:sp>
      <p:sp>
        <p:nvSpPr>
          <p:cNvPr id="14" name="Shape 10"/>
          <p:cNvSpPr/>
          <p:nvPr/>
        </p:nvSpPr>
        <p:spPr>
          <a:xfrm>
            <a:off x="638186" y="3676400"/>
            <a:ext cx="5366544" cy="533797"/>
          </a:xfrm>
          <a:prstGeom prst="roundRect">
            <a:avLst>
              <a:gd name="adj" fmla="val 25272"/>
            </a:avLst>
          </a:prstGeom>
          <a:solidFill>
            <a:srgbClr val="E8F3E8"/>
          </a:solidFill>
          <a:ln/>
        </p:spPr>
        <p:txBody>
          <a:bodyPr/>
          <a:lstStyle/>
          <a:p>
            <a:endParaRPr lang="el-GR" sz="2400"/>
          </a:p>
        </p:txBody>
      </p:sp>
      <p:sp>
        <p:nvSpPr>
          <p:cNvPr id="15" name="Text 11"/>
          <p:cNvSpPr/>
          <p:nvPr/>
        </p:nvSpPr>
        <p:spPr>
          <a:xfrm>
            <a:off x="788007" y="3826220"/>
            <a:ext cx="50669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Guilt</a:t>
            </a:r>
            <a:endParaRPr lang="en-US" sz="1467" dirty="0"/>
          </a:p>
        </p:txBody>
      </p:sp>
      <p:sp>
        <p:nvSpPr>
          <p:cNvPr id="16" name="Shape 12"/>
          <p:cNvSpPr/>
          <p:nvPr/>
        </p:nvSpPr>
        <p:spPr>
          <a:xfrm>
            <a:off x="6140559" y="3676400"/>
            <a:ext cx="5366643" cy="533797"/>
          </a:xfrm>
          <a:prstGeom prst="roundRect">
            <a:avLst>
              <a:gd name="adj" fmla="val 25272"/>
            </a:avLst>
          </a:prstGeom>
          <a:solidFill>
            <a:srgbClr val="E8F3E8"/>
          </a:solidFill>
          <a:ln/>
        </p:spPr>
        <p:txBody>
          <a:bodyPr/>
          <a:lstStyle/>
          <a:p>
            <a:endParaRPr lang="el-GR" sz="2400"/>
          </a:p>
        </p:txBody>
      </p:sp>
      <p:sp>
        <p:nvSpPr>
          <p:cNvPr id="17" name="Text 13"/>
          <p:cNvSpPr/>
          <p:nvPr/>
        </p:nvSpPr>
        <p:spPr>
          <a:xfrm>
            <a:off x="6290379" y="3826220"/>
            <a:ext cx="50670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Loss of trust</a:t>
            </a:r>
            <a:endParaRPr lang="en-US" sz="1467" dirty="0"/>
          </a:p>
        </p:txBody>
      </p:sp>
      <p:sp>
        <p:nvSpPr>
          <p:cNvPr id="18" name="Shape 14"/>
          <p:cNvSpPr/>
          <p:nvPr/>
        </p:nvSpPr>
        <p:spPr>
          <a:xfrm>
            <a:off x="638186" y="4346027"/>
            <a:ext cx="5366544" cy="533797"/>
          </a:xfrm>
          <a:prstGeom prst="roundRect">
            <a:avLst>
              <a:gd name="adj" fmla="val 25272"/>
            </a:avLst>
          </a:prstGeom>
          <a:solidFill>
            <a:srgbClr val="E8F3E8"/>
          </a:solidFill>
          <a:ln/>
        </p:spPr>
        <p:txBody>
          <a:bodyPr/>
          <a:lstStyle/>
          <a:p>
            <a:endParaRPr lang="el-GR" sz="2400"/>
          </a:p>
        </p:txBody>
      </p:sp>
      <p:sp>
        <p:nvSpPr>
          <p:cNvPr id="19" name="Text 15"/>
          <p:cNvSpPr/>
          <p:nvPr/>
        </p:nvSpPr>
        <p:spPr>
          <a:xfrm>
            <a:off x="788007" y="4495848"/>
            <a:ext cx="50669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Reduced motivation</a:t>
            </a:r>
            <a:endParaRPr lang="en-US" sz="1467" dirty="0"/>
          </a:p>
        </p:txBody>
      </p:sp>
      <p:sp>
        <p:nvSpPr>
          <p:cNvPr id="20" name="Shape 16"/>
          <p:cNvSpPr/>
          <p:nvPr/>
        </p:nvSpPr>
        <p:spPr>
          <a:xfrm>
            <a:off x="6140559" y="4346027"/>
            <a:ext cx="5366643" cy="533797"/>
          </a:xfrm>
          <a:prstGeom prst="roundRect">
            <a:avLst>
              <a:gd name="adj" fmla="val 25272"/>
            </a:avLst>
          </a:prstGeom>
          <a:solidFill>
            <a:srgbClr val="E8F3E8"/>
          </a:solidFill>
          <a:ln/>
        </p:spPr>
        <p:txBody>
          <a:bodyPr/>
          <a:lstStyle/>
          <a:p>
            <a:endParaRPr lang="el-GR" sz="2400"/>
          </a:p>
        </p:txBody>
      </p:sp>
      <p:sp>
        <p:nvSpPr>
          <p:cNvPr id="21" name="Text 17"/>
          <p:cNvSpPr/>
          <p:nvPr/>
        </p:nvSpPr>
        <p:spPr>
          <a:xfrm>
            <a:off x="6290379" y="4495848"/>
            <a:ext cx="5067003" cy="234156"/>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Feeling unsafe in the sporting environment</a:t>
            </a:r>
            <a:endParaRPr lang="en-US" sz="1467" dirty="0"/>
          </a:p>
        </p:txBody>
      </p:sp>
      <p:sp>
        <p:nvSpPr>
          <p:cNvPr id="22" name="Text 18"/>
          <p:cNvSpPr/>
          <p:nvPr/>
        </p:nvSpPr>
        <p:spPr>
          <a:xfrm>
            <a:off x="661491" y="5166516"/>
            <a:ext cx="10869017" cy="609997"/>
          </a:xfrm>
          <a:prstGeom prst="rect">
            <a:avLst/>
          </a:prstGeom>
          <a:noFill/>
          <a:ln/>
        </p:spPr>
        <p:txBody>
          <a:bodyPr wrap="square" lIns="0" tIns="0" rIns="0" bIns="0" rtlCol="0" anchor="t"/>
          <a:lstStyle/>
          <a:p>
            <a:pPr>
              <a:lnSpc>
                <a:spcPct val="127000"/>
              </a:lnSpc>
              <a:spcAft>
                <a:spcPts val="1200"/>
              </a:spcAft>
            </a:pPr>
            <a:r>
              <a:rPr lang="en-US" sz="1600" b="1" dirty="0">
                <a:solidFill>
                  <a:srgbClr val="405449"/>
                </a:solidFill>
                <a:latin typeface="Calibri" panose="020F0502020204030204" pitchFamily="34" charset="0"/>
                <a:ea typeface="Nobile Bold" pitchFamily="34" charset="-122"/>
                <a:cs typeface="Calibri" panose="020F0502020204030204" pitchFamily="34" charset="0"/>
              </a:rPr>
              <a:t>There is no single "correct" reaction.</a:t>
            </a:r>
            <a:endParaRPr lang="en-US" sz="1600" dirty="0">
              <a:latin typeface="Calibri" panose="020F0502020204030204" pitchFamily="34" charset="0"/>
              <a:cs typeface="Calibri" panose="020F0502020204030204" pitchFamily="34" charset="0"/>
            </a:endParaRPr>
          </a:p>
          <a:p>
            <a:pPr>
              <a:lnSpc>
                <a:spcPct val="127000"/>
              </a:lnSpc>
            </a:pPr>
            <a:r>
              <a:rPr lang="en-US" sz="1600" dirty="0">
                <a:solidFill>
                  <a:srgbClr val="405449"/>
                </a:solidFill>
                <a:latin typeface="Calibri" panose="020F0502020204030204" pitchFamily="34" charset="0"/>
                <a:ea typeface="Nobile" pitchFamily="34" charset="-122"/>
                <a:cs typeface="Calibri" panose="020F0502020204030204" pitchFamily="34" charset="0"/>
              </a:rPr>
              <a:t>Different reactions do not determine how serious an experience was.</a:t>
            </a:r>
            <a:endParaRPr lang="en-US" sz="1600" dirty="0">
              <a:latin typeface="Calibri" panose="020F0502020204030204" pitchFamily="34" charset="0"/>
              <a:cs typeface="Calibri" panose="020F0502020204030204" pitchFamily="34" charset="0"/>
            </a:endParaRPr>
          </a:p>
        </p:txBody>
      </p:sp>
      <p:pic>
        <p:nvPicPr>
          <p:cNvPr id="24" name="Εικόνα 23">
            <a:extLst>
              <a:ext uri="{FF2B5EF4-FFF2-40B4-BE49-F238E27FC236}">
                <a16:creationId xmlns:a16="http://schemas.microsoft.com/office/drawing/2014/main" id="{136F791D-9203-475A-E34A-C735B55ED2EC}"/>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26" name="Εικόνα 25">
            <a:extLst>
              <a:ext uri="{FF2B5EF4-FFF2-40B4-BE49-F238E27FC236}">
                <a16:creationId xmlns:a16="http://schemas.microsoft.com/office/drawing/2014/main" id="{E47F3810-8CFD-690D-F2AB-991EF6024172}"/>
              </a:ext>
            </a:extLst>
          </p:cNvPr>
          <p:cNvPicPr>
            <a:picLocks noChangeAspect="1"/>
          </p:cNvPicPr>
          <p:nvPr/>
        </p:nvPicPr>
        <p:blipFill>
          <a:blip r:embed="rId4"/>
          <a:stretch>
            <a:fillRect/>
          </a:stretch>
        </p:blipFill>
        <p:spPr>
          <a:xfrm>
            <a:off x="-62915" y="6156899"/>
            <a:ext cx="701101" cy="701101"/>
          </a:xfrm>
          <a:prstGeom prst="rect">
            <a:avLst/>
          </a:prstGeom>
        </p:spPr>
      </p:pic>
      <p:sp>
        <p:nvSpPr>
          <p:cNvPr id="50" name="Shape 0">
            <a:extLst>
              <a:ext uri="{FF2B5EF4-FFF2-40B4-BE49-F238E27FC236}">
                <a16:creationId xmlns:a16="http://schemas.microsoft.com/office/drawing/2014/main" id="{2F404FA6-0771-B710-7299-D0A81EF27982}"/>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816471" y="502149"/>
            <a:ext cx="10869017" cy="484485"/>
          </a:xfrm>
          <a:prstGeom prst="rect">
            <a:avLst/>
          </a:prstGeom>
          <a:noFill/>
          <a:ln/>
        </p:spPr>
        <p:txBody>
          <a:bodyPr wrap="none" lIns="0" tIns="0" rIns="0" bIns="0" rtlCol="0" anchor="t"/>
          <a:lstStyle/>
          <a:p>
            <a:pPr>
              <a:lnSpc>
                <a:spcPct val="104000"/>
              </a:lnSpc>
            </a:pPr>
            <a:r>
              <a:rPr lang="en-US" sz="3000" dirty="0">
                <a:solidFill>
                  <a:srgbClr val="3B4540"/>
                </a:solidFill>
                <a:latin typeface="Fraunces ExtraBold" pitchFamily="34" charset="0"/>
                <a:ea typeface="Fraunces ExtraBold" pitchFamily="34" charset="-122"/>
                <a:cs typeface="Fraunces ExtraBold" pitchFamily="34" charset="-120"/>
              </a:rPr>
              <a:t>Immediate Response: What Comes First?</a:t>
            </a:r>
            <a:endParaRPr lang="en-US" sz="3000" dirty="0"/>
          </a:p>
        </p:txBody>
      </p:sp>
      <p:sp>
        <p:nvSpPr>
          <p:cNvPr id="5" name="Text 1"/>
          <p:cNvSpPr/>
          <p:nvPr/>
        </p:nvSpPr>
        <p:spPr>
          <a:xfrm>
            <a:off x="835868" y="1128118"/>
            <a:ext cx="11478617" cy="240308"/>
          </a:xfrm>
          <a:prstGeom prst="rect">
            <a:avLst/>
          </a:prstGeom>
          <a:noFill/>
          <a:ln/>
        </p:spPr>
        <p:txBody>
          <a:bodyPr wrap="none" lIns="0" tIns="0" rIns="0" bIns="0" rtlCol="0" anchor="t"/>
          <a:lstStyle/>
          <a:p>
            <a:pPr>
              <a:lnSpc>
                <a:spcPct val="129000"/>
              </a:lnSpc>
            </a:pPr>
            <a:r>
              <a:rPr lang="en-US" dirty="0">
                <a:solidFill>
                  <a:srgbClr val="6E2D0C"/>
                </a:solidFill>
                <a:latin typeface="Nobile" pitchFamily="34" charset="0"/>
                <a:ea typeface="Nobile" pitchFamily="34" charset="-122"/>
                <a:cs typeface="Nobile" pitchFamily="34" charset="-120"/>
              </a:rPr>
              <a:t>After an incident, the priority is safety and support. Five key steps:</a:t>
            </a:r>
            <a:endParaRPr lang="en-US" dirty="0">
              <a:solidFill>
                <a:srgbClr val="6E2D0C"/>
              </a:solidFill>
            </a:endParaRPr>
          </a:p>
        </p:txBody>
      </p:sp>
      <p:sp>
        <p:nvSpPr>
          <p:cNvPr id="6" name="Text 2"/>
          <p:cNvSpPr/>
          <p:nvPr/>
        </p:nvSpPr>
        <p:spPr>
          <a:xfrm>
            <a:off x="676656" y="1677295"/>
            <a:ext cx="310059" cy="193775"/>
          </a:xfrm>
          <a:prstGeom prst="rect">
            <a:avLst/>
          </a:prstGeom>
          <a:noFill/>
          <a:ln/>
        </p:spPr>
        <p:txBody>
          <a:bodyPr wrap="none" lIns="0" tIns="0" rIns="0" bIns="0" rtlCol="0" anchor="ctr"/>
          <a:lstStyle/>
          <a:p>
            <a:r>
              <a:rPr lang="en-US" sz="1200" dirty="0">
                <a:solidFill>
                  <a:srgbClr val="405449"/>
                </a:solidFill>
                <a:latin typeface="Fraunces Light" pitchFamily="34" charset="0"/>
                <a:ea typeface="Fraunces Light" pitchFamily="34" charset="-122"/>
                <a:cs typeface="Fraunces Light" pitchFamily="34" charset="-120"/>
              </a:rPr>
              <a:t>01</a:t>
            </a:r>
            <a:endParaRPr lang="en-US" sz="1200" dirty="0"/>
          </a:p>
        </p:txBody>
      </p:sp>
      <p:sp>
        <p:nvSpPr>
          <p:cNvPr id="7" name="Shape 3"/>
          <p:cNvSpPr/>
          <p:nvPr/>
        </p:nvSpPr>
        <p:spPr>
          <a:xfrm>
            <a:off x="676657" y="1921670"/>
            <a:ext cx="3526036" cy="19051"/>
          </a:xfrm>
          <a:prstGeom prst="rect">
            <a:avLst/>
          </a:prstGeom>
          <a:solidFill>
            <a:srgbClr val="438951"/>
          </a:solidFill>
          <a:ln/>
        </p:spPr>
        <p:txBody>
          <a:bodyPr/>
          <a:lstStyle/>
          <a:p>
            <a:endParaRPr lang="el-GR" sz="2400"/>
          </a:p>
        </p:txBody>
      </p:sp>
      <p:sp>
        <p:nvSpPr>
          <p:cNvPr id="8" name="Text 4"/>
          <p:cNvSpPr/>
          <p:nvPr/>
        </p:nvSpPr>
        <p:spPr>
          <a:xfrm>
            <a:off x="676657" y="2037260"/>
            <a:ext cx="3526036" cy="242193"/>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Ensure safety</a:t>
            </a:r>
            <a:endParaRPr lang="en-US" dirty="0"/>
          </a:p>
        </p:txBody>
      </p:sp>
      <p:sp>
        <p:nvSpPr>
          <p:cNvPr id="9" name="Text 5"/>
          <p:cNvSpPr/>
          <p:nvPr/>
        </p:nvSpPr>
        <p:spPr>
          <a:xfrm>
            <a:off x="676657" y="2366666"/>
            <a:ext cx="3526036" cy="480616"/>
          </a:xfrm>
          <a:prstGeom prst="rect">
            <a:avLst/>
          </a:prstGeom>
          <a:noFill/>
          <a:ln/>
        </p:spPr>
        <p:txBody>
          <a:bodyPr wrap="square" lIns="0" tIns="0" rIns="0" bIns="0" rtlCol="0" anchor="t">
            <a:normAutofit/>
          </a:bodyPr>
          <a:lstStyle/>
          <a:p>
            <a:pPr>
              <a:lnSpc>
                <a:spcPct val="129000"/>
              </a:lnSpc>
            </a:pPr>
            <a:r>
              <a:rPr lang="en-US" sz="1200" dirty="0">
                <a:solidFill>
                  <a:srgbClr val="405449"/>
                </a:solidFill>
                <a:latin typeface="Nobile" pitchFamily="34" charset="0"/>
                <a:ea typeface="Nobile" pitchFamily="34" charset="-122"/>
                <a:cs typeface="Nobile" pitchFamily="34" charset="-120"/>
              </a:rPr>
              <a:t>Move away from an unsafe situation when possible.</a:t>
            </a:r>
            <a:endParaRPr lang="en-US" sz="1200" dirty="0"/>
          </a:p>
        </p:txBody>
      </p:sp>
      <p:sp>
        <p:nvSpPr>
          <p:cNvPr id="10" name="Text 6"/>
          <p:cNvSpPr/>
          <p:nvPr/>
        </p:nvSpPr>
        <p:spPr>
          <a:xfrm>
            <a:off x="4348047" y="1677295"/>
            <a:ext cx="310059" cy="193775"/>
          </a:xfrm>
          <a:prstGeom prst="rect">
            <a:avLst/>
          </a:prstGeom>
          <a:noFill/>
          <a:ln/>
        </p:spPr>
        <p:txBody>
          <a:bodyPr wrap="none" lIns="0" tIns="0" rIns="0" bIns="0" rtlCol="0" anchor="ctr"/>
          <a:lstStyle/>
          <a:p>
            <a:r>
              <a:rPr lang="en-US" sz="1200" dirty="0">
                <a:solidFill>
                  <a:srgbClr val="405449"/>
                </a:solidFill>
                <a:latin typeface="Fraunces Light" pitchFamily="34" charset="0"/>
                <a:ea typeface="Fraunces Light" pitchFamily="34" charset="-122"/>
                <a:cs typeface="Fraunces Light" pitchFamily="34" charset="-120"/>
              </a:rPr>
              <a:t>02</a:t>
            </a:r>
            <a:endParaRPr lang="en-US" sz="1200" dirty="0"/>
          </a:p>
        </p:txBody>
      </p:sp>
      <p:sp>
        <p:nvSpPr>
          <p:cNvPr id="11" name="Shape 7"/>
          <p:cNvSpPr/>
          <p:nvPr/>
        </p:nvSpPr>
        <p:spPr>
          <a:xfrm>
            <a:off x="4348047" y="1921670"/>
            <a:ext cx="3526135" cy="19051"/>
          </a:xfrm>
          <a:prstGeom prst="rect">
            <a:avLst/>
          </a:prstGeom>
          <a:solidFill>
            <a:srgbClr val="438951"/>
          </a:solidFill>
          <a:ln/>
        </p:spPr>
        <p:txBody>
          <a:bodyPr/>
          <a:lstStyle/>
          <a:p>
            <a:endParaRPr lang="el-GR" sz="2400"/>
          </a:p>
        </p:txBody>
      </p:sp>
      <p:sp>
        <p:nvSpPr>
          <p:cNvPr id="12" name="Text 8"/>
          <p:cNvSpPr/>
          <p:nvPr/>
        </p:nvSpPr>
        <p:spPr>
          <a:xfrm>
            <a:off x="4348047" y="2037260"/>
            <a:ext cx="3526135" cy="242193"/>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Preserve relevant information</a:t>
            </a:r>
            <a:endParaRPr lang="en-US" dirty="0"/>
          </a:p>
        </p:txBody>
      </p:sp>
      <p:sp>
        <p:nvSpPr>
          <p:cNvPr id="13" name="Text 9"/>
          <p:cNvSpPr/>
          <p:nvPr/>
        </p:nvSpPr>
        <p:spPr>
          <a:xfrm>
            <a:off x="4348047" y="2366667"/>
            <a:ext cx="3526135" cy="720924"/>
          </a:xfrm>
          <a:prstGeom prst="rect">
            <a:avLst/>
          </a:prstGeom>
          <a:noFill/>
          <a:ln/>
        </p:spPr>
        <p:txBody>
          <a:bodyPr wrap="square" lIns="0" tIns="0" rIns="0" bIns="0" rtlCol="0" anchor="t">
            <a:normAutofit/>
          </a:bodyPr>
          <a:lstStyle/>
          <a:p>
            <a:pPr>
              <a:lnSpc>
                <a:spcPct val="129000"/>
              </a:lnSpc>
            </a:pPr>
            <a:r>
              <a:rPr lang="en-US" sz="1200" dirty="0">
                <a:solidFill>
                  <a:srgbClr val="405449"/>
                </a:solidFill>
                <a:latin typeface="Nobile" pitchFamily="34" charset="0"/>
                <a:ea typeface="Nobile" pitchFamily="34" charset="-122"/>
                <a:cs typeface="Nobile" pitchFamily="34" charset="-120"/>
              </a:rPr>
              <a:t>Keep messages, screenshots or basic information about the incident when appropriate and safe.</a:t>
            </a:r>
            <a:endParaRPr lang="en-US" sz="1200" dirty="0"/>
          </a:p>
        </p:txBody>
      </p:sp>
      <p:sp>
        <p:nvSpPr>
          <p:cNvPr id="14" name="Text 10"/>
          <p:cNvSpPr/>
          <p:nvPr/>
        </p:nvSpPr>
        <p:spPr>
          <a:xfrm>
            <a:off x="8019537" y="1677295"/>
            <a:ext cx="310059" cy="193775"/>
          </a:xfrm>
          <a:prstGeom prst="rect">
            <a:avLst/>
          </a:prstGeom>
          <a:noFill/>
          <a:ln/>
        </p:spPr>
        <p:txBody>
          <a:bodyPr wrap="none" lIns="0" tIns="0" rIns="0" bIns="0" rtlCol="0" anchor="ctr"/>
          <a:lstStyle/>
          <a:p>
            <a:r>
              <a:rPr lang="en-US" sz="1200" dirty="0">
                <a:solidFill>
                  <a:srgbClr val="405449"/>
                </a:solidFill>
                <a:latin typeface="Fraunces Light" pitchFamily="34" charset="0"/>
                <a:ea typeface="Fraunces Light" pitchFamily="34" charset="-122"/>
                <a:cs typeface="Fraunces Light" pitchFamily="34" charset="-120"/>
              </a:rPr>
              <a:t>03</a:t>
            </a:r>
            <a:endParaRPr lang="en-US" sz="1200" dirty="0"/>
          </a:p>
        </p:txBody>
      </p:sp>
      <p:sp>
        <p:nvSpPr>
          <p:cNvPr id="15" name="Shape 11"/>
          <p:cNvSpPr/>
          <p:nvPr/>
        </p:nvSpPr>
        <p:spPr>
          <a:xfrm>
            <a:off x="8019538" y="1921670"/>
            <a:ext cx="3526135" cy="19051"/>
          </a:xfrm>
          <a:prstGeom prst="rect">
            <a:avLst/>
          </a:prstGeom>
          <a:solidFill>
            <a:srgbClr val="438951"/>
          </a:solidFill>
          <a:ln/>
        </p:spPr>
        <p:txBody>
          <a:bodyPr/>
          <a:lstStyle/>
          <a:p>
            <a:endParaRPr lang="el-GR" sz="2400"/>
          </a:p>
        </p:txBody>
      </p:sp>
      <p:sp>
        <p:nvSpPr>
          <p:cNvPr id="16" name="Text 12"/>
          <p:cNvSpPr/>
          <p:nvPr/>
        </p:nvSpPr>
        <p:spPr>
          <a:xfrm>
            <a:off x="8019538" y="2037260"/>
            <a:ext cx="3526135" cy="242193"/>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Seek support</a:t>
            </a:r>
            <a:endParaRPr lang="en-US" dirty="0"/>
          </a:p>
        </p:txBody>
      </p:sp>
      <p:sp>
        <p:nvSpPr>
          <p:cNvPr id="17" name="Text 13"/>
          <p:cNvSpPr/>
          <p:nvPr/>
        </p:nvSpPr>
        <p:spPr>
          <a:xfrm>
            <a:off x="8019538" y="2366667"/>
            <a:ext cx="3526135" cy="240308"/>
          </a:xfrm>
          <a:prstGeom prst="rect">
            <a:avLst/>
          </a:prstGeom>
          <a:noFill/>
          <a:ln/>
        </p:spPr>
        <p:txBody>
          <a:bodyPr wrap="none" lIns="0" tIns="0" rIns="0" bIns="0" rtlCol="0" anchor="t"/>
          <a:lstStyle/>
          <a:p>
            <a:pPr>
              <a:lnSpc>
                <a:spcPct val="129000"/>
              </a:lnSpc>
            </a:pPr>
            <a:r>
              <a:rPr lang="en-US" sz="1200" dirty="0">
                <a:solidFill>
                  <a:srgbClr val="405449"/>
                </a:solidFill>
                <a:latin typeface="Nobile" pitchFamily="34" charset="0"/>
                <a:ea typeface="Nobile" pitchFamily="34" charset="-122"/>
                <a:cs typeface="Nobile" pitchFamily="34" charset="-120"/>
              </a:rPr>
              <a:t>Talk to someone you trust.</a:t>
            </a:r>
            <a:endParaRPr lang="en-US" sz="1200" dirty="0"/>
          </a:p>
        </p:txBody>
      </p:sp>
      <p:sp>
        <p:nvSpPr>
          <p:cNvPr id="18" name="Text 14"/>
          <p:cNvSpPr/>
          <p:nvPr/>
        </p:nvSpPr>
        <p:spPr>
          <a:xfrm>
            <a:off x="676656" y="3349229"/>
            <a:ext cx="310059" cy="193775"/>
          </a:xfrm>
          <a:prstGeom prst="rect">
            <a:avLst/>
          </a:prstGeom>
          <a:noFill/>
          <a:ln/>
        </p:spPr>
        <p:txBody>
          <a:bodyPr wrap="none" lIns="0" tIns="0" rIns="0" bIns="0" rtlCol="0" anchor="ctr"/>
          <a:lstStyle/>
          <a:p>
            <a:r>
              <a:rPr lang="en-US" sz="1200" dirty="0">
                <a:solidFill>
                  <a:srgbClr val="405449"/>
                </a:solidFill>
                <a:latin typeface="Fraunces Light" pitchFamily="34" charset="0"/>
                <a:ea typeface="Fraunces Light" pitchFamily="34" charset="-122"/>
                <a:cs typeface="Fraunces Light" pitchFamily="34" charset="-120"/>
              </a:rPr>
              <a:t>04</a:t>
            </a:r>
            <a:endParaRPr lang="en-US" sz="1200" dirty="0"/>
          </a:p>
        </p:txBody>
      </p:sp>
      <p:sp>
        <p:nvSpPr>
          <p:cNvPr id="19" name="Shape 15"/>
          <p:cNvSpPr/>
          <p:nvPr/>
        </p:nvSpPr>
        <p:spPr>
          <a:xfrm>
            <a:off x="676656" y="3593605"/>
            <a:ext cx="5361781" cy="19051"/>
          </a:xfrm>
          <a:prstGeom prst="rect">
            <a:avLst/>
          </a:prstGeom>
          <a:solidFill>
            <a:srgbClr val="438951"/>
          </a:solidFill>
          <a:ln/>
        </p:spPr>
        <p:txBody>
          <a:bodyPr/>
          <a:lstStyle/>
          <a:p>
            <a:endParaRPr lang="el-GR" sz="2400"/>
          </a:p>
        </p:txBody>
      </p:sp>
      <p:sp>
        <p:nvSpPr>
          <p:cNvPr id="20" name="Text 16"/>
          <p:cNvSpPr/>
          <p:nvPr/>
        </p:nvSpPr>
        <p:spPr>
          <a:xfrm>
            <a:off x="676656" y="3709196"/>
            <a:ext cx="5361781" cy="242193"/>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Consider reporting options</a:t>
            </a:r>
            <a:endParaRPr lang="en-US" dirty="0"/>
          </a:p>
        </p:txBody>
      </p:sp>
      <p:sp>
        <p:nvSpPr>
          <p:cNvPr id="21" name="Text 17"/>
          <p:cNvSpPr/>
          <p:nvPr/>
        </p:nvSpPr>
        <p:spPr>
          <a:xfrm>
            <a:off x="676656" y="4038601"/>
            <a:ext cx="5361781" cy="240308"/>
          </a:xfrm>
          <a:prstGeom prst="rect">
            <a:avLst/>
          </a:prstGeom>
          <a:noFill/>
          <a:ln/>
        </p:spPr>
        <p:txBody>
          <a:bodyPr wrap="none" lIns="0" tIns="0" rIns="0" bIns="0" rtlCol="0" anchor="t"/>
          <a:lstStyle/>
          <a:p>
            <a:pPr>
              <a:lnSpc>
                <a:spcPct val="129000"/>
              </a:lnSpc>
            </a:pPr>
            <a:r>
              <a:rPr lang="en-US" sz="1200" dirty="0">
                <a:solidFill>
                  <a:srgbClr val="405449"/>
                </a:solidFill>
                <a:latin typeface="Nobile" pitchFamily="34" charset="0"/>
                <a:ea typeface="Nobile" pitchFamily="34" charset="-122"/>
                <a:cs typeface="Nobile" pitchFamily="34" charset="-120"/>
              </a:rPr>
              <a:t>Understand what reporting pathways are available.</a:t>
            </a:r>
            <a:endParaRPr lang="en-US" sz="1200" dirty="0"/>
          </a:p>
        </p:txBody>
      </p:sp>
      <p:sp>
        <p:nvSpPr>
          <p:cNvPr id="22" name="Text 18"/>
          <p:cNvSpPr/>
          <p:nvPr/>
        </p:nvSpPr>
        <p:spPr>
          <a:xfrm>
            <a:off x="6183792" y="3349229"/>
            <a:ext cx="310059" cy="193775"/>
          </a:xfrm>
          <a:prstGeom prst="rect">
            <a:avLst/>
          </a:prstGeom>
          <a:noFill/>
          <a:ln/>
        </p:spPr>
        <p:txBody>
          <a:bodyPr wrap="none" lIns="0" tIns="0" rIns="0" bIns="0" rtlCol="0" anchor="ctr"/>
          <a:lstStyle/>
          <a:p>
            <a:r>
              <a:rPr lang="en-US" sz="1200" dirty="0">
                <a:solidFill>
                  <a:srgbClr val="405449"/>
                </a:solidFill>
                <a:latin typeface="Fraunces Light" pitchFamily="34" charset="0"/>
                <a:ea typeface="Fraunces Light" pitchFamily="34" charset="-122"/>
                <a:cs typeface="Fraunces Light" pitchFamily="34" charset="-120"/>
              </a:rPr>
              <a:t>05</a:t>
            </a:r>
            <a:endParaRPr lang="en-US" sz="1200" dirty="0"/>
          </a:p>
        </p:txBody>
      </p:sp>
      <p:sp>
        <p:nvSpPr>
          <p:cNvPr id="23" name="Shape 19"/>
          <p:cNvSpPr/>
          <p:nvPr/>
        </p:nvSpPr>
        <p:spPr>
          <a:xfrm>
            <a:off x="6183792" y="3593605"/>
            <a:ext cx="5361880" cy="19051"/>
          </a:xfrm>
          <a:prstGeom prst="rect">
            <a:avLst/>
          </a:prstGeom>
          <a:solidFill>
            <a:srgbClr val="438951"/>
          </a:solidFill>
          <a:ln/>
        </p:spPr>
        <p:txBody>
          <a:bodyPr/>
          <a:lstStyle/>
          <a:p>
            <a:endParaRPr lang="el-GR" sz="2400"/>
          </a:p>
        </p:txBody>
      </p:sp>
      <p:sp>
        <p:nvSpPr>
          <p:cNvPr id="24" name="Text 20"/>
          <p:cNvSpPr/>
          <p:nvPr/>
        </p:nvSpPr>
        <p:spPr>
          <a:xfrm>
            <a:off x="6183792" y="3709196"/>
            <a:ext cx="5361880" cy="242193"/>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Follow up</a:t>
            </a:r>
            <a:endParaRPr lang="en-US" dirty="0"/>
          </a:p>
        </p:txBody>
      </p:sp>
      <p:sp>
        <p:nvSpPr>
          <p:cNvPr id="25" name="Text 21"/>
          <p:cNvSpPr/>
          <p:nvPr/>
        </p:nvSpPr>
        <p:spPr>
          <a:xfrm>
            <a:off x="6183792" y="4038601"/>
            <a:ext cx="5361880" cy="240308"/>
          </a:xfrm>
          <a:prstGeom prst="rect">
            <a:avLst/>
          </a:prstGeom>
          <a:noFill/>
          <a:ln/>
        </p:spPr>
        <p:txBody>
          <a:bodyPr wrap="none" lIns="0" tIns="0" rIns="0" bIns="0" rtlCol="0" anchor="t"/>
          <a:lstStyle/>
          <a:p>
            <a:pPr>
              <a:lnSpc>
                <a:spcPct val="129000"/>
              </a:lnSpc>
            </a:pPr>
            <a:r>
              <a:rPr lang="en-US" sz="1200" dirty="0">
                <a:solidFill>
                  <a:srgbClr val="405449"/>
                </a:solidFill>
                <a:latin typeface="Nobile" pitchFamily="34" charset="0"/>
                <a:ea typeface="Nobile" pitchFamily="34" charset="-122"/>
                <a:cs typeface="Nobile" pitchFamily="34" charset="-120"/>
              </a:rPr>
              <a:t>Support may be needed beyond the first conversation.</a:t>
            </a:r>
            <a:endParaRPr lang="en-US" sz="1200" dirty="0"/>
          </a:p>
        </p:txBody>
      </p:sp>
      <p:sp>
        <p:nvSpPr>
          <p:cNvPr id="26" name="Shape 22"/>
          <p:cNvSpPr/>
          <p:nvPr/>
        </p:nvSpPr>
        <p:spPr>
          <a:xfrm>
            <a:off x="676657" y="4558706"/>
            <a:ext cx="10869017" cy="593824"/>
          </a:xfrm>
          <a:prstGeom prst="roundRect">
            <a:avLst>
              <a:gd name="adj" fmla="val 23501"/>
            </a:avLst>
          </a:prstGeom>
          <a:solidFill>
            <a:srgbClr val="DDEEE0"/>
          </a:solidFill>
          <a:ln/>
        </p:spPr>
        <p:txBody>
          <a:bodyPr/>
          <a:lstStyle/>
          <a:p>
            <a:endParaRPr lang="el-GR" sz="2400"/>
          </a:p>
        </p:txBody>
      </p:sp>
      <p:pic>
        <p:nvPicPr>
          <p:cNvPr id="27" name="Image 2" descr="preencoded.png"/>
          <p:cNvPicPr>
            <a:picLocks noChangeAspect="1"/>
          </p:cNvPicPr>
          <p:nvPr/>
        </p:nvPicPr>
        <p:blipFill>
          <a:blip r:embed="rId3"/>
          <a:stretch>
            <a:fillRect/>
          </a:stretch>
        </p:blipFill>
        <p:spPr>
          <a:xfrm>
            <a:off x="835868" y="4796532"/>
            <a:ext cx="344521" cy="275546"/>
          </a:xfrm>
          <a:prstGeom prst="rect">
            <a:avLst/>
          </a:prstGeom>
        </p:spPr>
      </p:pic>
      <p:sp>
        <p:nvSpPr>
          <p:cNvPr id="28" name="Text 23"/>
          <p:cNvSpPr/>
          <p:nvPr/>
        </p:nvSpPr>
        <p:spPr>
          <a:xfrm>
            <a:off x="1180389" y="4742757"/>
            <a:ext cx="10819904" cy="240308"/>
          </a:xfrm>
          <a:prstGeom prst="rect">
            <a:avLst/>
          </a:prstGeom>
          <a:noFill/>
          <a:ln/>
        </p:spPr>
        <p:txBody>
          <a:bodyPr wrap="none" lIns="0" tIns="0" rIns="0" bIns="0" rtlCol="0" anchor="t"/>
          <a:lstStyle/>
          <a:p>
            <a:pPr>
              <a:lnSpc>
                <a:spcPct val="129000"/>
              </a:lnSpc>
            </a:pPr>
            <a:r>
              <a:rPr lang="en-US" sz="1600" dirty="0">
                <a:solidFill>
                  <a:srgbClr val="000000"/>
                </a:solidFill>
                <a:latin typeface="Nobile" pitchFamily="34" charset="0"/>
                <a:ea typeface="Nobile" pitchFamily="34" charset="-122"/>
                <a:cs typeface="Nobile" pitchFamily="34" charset="-120"/>
              </a:rPr>
              <a:t>Remember: Safety comes first.</a:t>
            </a:r>
            <a:endParaRPr lang="en-US" sz="1600" dirty="0"/>
          </a:p>
        </p:txBody>
      </p:sp>
      <p:pic>
        <p:nvPicPr>
          <p:cNvPr id="30" name="Εικόνα 29">
            <a:extLst>
              <a:ext uri="{FF2B5EF4-FFF2-40B4-BE49-F238E27FC236}">
                <a16:creationId xmlns:a16="http://schemas.microsoft.com/office/drawing/2014/main" id="{E9808696-CEE7-14EE-56A1-C7C06DC6F845}"/>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32" name="Εικόνα 31">
            <a:extLst>
              <a:ext uri="{FF2B5EF4-FFF2-40B4-BE49-F238E27FC236}">
                <a16:creationId xmlns:a16="http://schemas.microsoft.com/office/drawing/2014/main" id="{A5D231E9-F351-ADD7-494E-A7DE7921A9C6}"/>
              </a:ext>
            </a:extLst>
          </p:cNvPr>
          <p:cNvPicPr>
            <a:picLocks noChangeAspect="1"/>
          </p:cNvPicPr>
          <p:nvPr/>
        </p:nvPicPr>
        <p:blipFill>
          <a:blip r:embed="rId5"/>
          <a:stretch>
            <a:fillRect/>
          </a:stretch>
        </p:blipFill>
        <p:spPr>
          <a:xfrm>
            <a:off x="-62915" y="6156899"/>
            <a:ext cx="701101" cy="701101"/>
          </a:xfrm>
          <a:prstGeom prst="rect">
            <a:avLst/>
          </a:prstGeom>
        </p:spPr>
      </p:pic>
      <p:sp>
        <p:nvSpPr>
          <p:cNvPr id="34" name="Shape 0">
            <a:extLst>
              <a:ext uri="{FF2B5EF4-FFF2-40B4-BE49-F238E27FC236}">
                <a16:creationId xmlns:a16="http://schemas.microsoft.com/office/drawing/2014/main" id="{EC7113FE-FCFF-E43C-815C-24CD36906C8B}"/>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446141"/>
          </a:xfrm>
          <a:prstGeom prst="rect">
            <a:avLst/>
          </a:prstGeom>
        </p:spPr>
      </p:pic>
      <p:sp>
        <p:nvSpPr>
          <p:cNvPr id="5" name="Text 0"/>
          <p:cNvSpPr/>
          <p:nvPr/>
        </p:nvSpPr>
        <p:spPr>
          <a:xfrm>
            <a:off x="850702" y="456315"/>
            <a:ext cx="6297017" cy="468412"/>
          </a:xfrm>
          <a:prstGeom prst="rect">
            <a:avLst/>
          </a:prstGeom>
          <a:noFill/>
          <a:ln/>
        </p:spPr>
        <p:txBody>
          <a:bodyPr wrap="none" lIns="0" tIns="0" rIns="0" bIns="0" rtlCol="0" anchor="t"/>
          <a:lstStyle/>
          <a:p>
            <a:pPr>
              <a:lnSpc>
                <a:spcPct val="104000"/>
              </a:lnSpc>
            </a:pPr>
            <a:r>
              <a:rPr lang="en-US" sz="2933" dirty="0">
                <a:solidFill>
                  <a:srgbClr val="3B4540"/>
                </a:solidFill>
                <a:latin typeface="Fraunces ExtraBold" pitchFamily="34" charset="0"/>
                <a:ea typeface="Fraunces ExtraBold" pitchFamily="34" charset="-122"/>
                <a:cs typeface="Fraunces ExtraBold" pitchFamily="34" charset="-120"/>
              </a:rPr>
              <a:t>How to Support an Athlete</a:t>
            </a:r>
            <a:endParaRPr lang="en-US" sz="2933" dirty="0"/>
          </a:p>
        </p:txBody>
      </p:sp>
      <p:sp>
        <p:nvSpPr>
          <p:cNvPr id="6" name="Text 1"/>
          <p:cNvSpPr/>
          <p:nvPr/>
        </p:nvSpPr>
        <p:spPr>
          <a:xfrm>
            <a:off x="811312" y="1105614"/>
            <a:ext cx="6906617" cy="228600"/>
          </a:xfrm>
          <a:prstGeom prst="rect">
            <a:avLst/>
          </a:prstGeom>
          <a:noFill/>
          <a:ln/>
        </p:spPr>
        <p:txBody>
          <a:bodyPr wrap="none" lIns="0" tIns="0" rIns="0" bIns="0" rtlCol="0" anchor="t"/>
          <a:lstStyle/>
          <a:p>
            <a:pPr>
              <a:lnSpc>
                <a:spcPct val="127000"/>
              </a:lnSpc>
            </a:pPr>
            <a:r>
              <a:rPr lang="en-US" dirty="0">
                <a:solidFill>
                  <a:srgbClr val="6E2D0C"/>
                </a:solidFill>
                <a:latin typeface="Nobile" pitchFamily="34" charset="0"/>
                <a:ea typeface="Nobile" pitchFamily="34" charset="-122"/>
                <a:cs typeface="Nobile" pitchFamily="34" charset="-120"/>
              </a:rPr>
              <a:t>When an athlete tells you about violence:</a:t>
            </a:r>
            <a:endParaRPr lang="en-US" dirty="0">
              <a:solidFill>
                <a:srgbClr val="6E2D0C"/>
              </a:solidFill>
            </a:endParaRPr>
          </a:p>
        </p:txBody>
      </p:sp>
      <p:sp>
        <p:nvSpPr>
          <p:cNvPr id="7" name="Shape 2"/>
          <p:cNvSpPr/>
          <p:nvPr/>
        </p:nvSpPr>
        <p:spPr>
          <a:xfrm>
            <a:off x="553542" y="1833661"/>
            <a:ext cx="3181548" cy="2839443"/>
          </a:xfrm>
          <a:prstGeom prst="roundRect">
            <a:avLst>
              <a:gd name="adj" fmla="val 7602"/>
            </a:avLst>
          </a:prstGeom>
          <a:solidFill>
            <a:srgbClr val="438951"/>
          </a:solidFill>
          <a:ln/>
        </p:spPr>
        <p:txBody>
          <a:bodyPr/>
          <a:lstStyle/>
          <a:p>
            <a:endParaRPr lang="el-GR" sz="2400" dirty="0"/>
          </a:p>
        </p:txBody>
      </p:sp>
      <p:sp>
        <p:nvSpPr>
          <p:cNvPr id="8" name="Text 3"/>
          <p:cNvSpPr/>
          <p:nvPr/>
        </p:nvSpPr>
        <p:spPr>
          <a:xfrm>
            <a:off x="703362" y="1969493"/>
            <a:ext cx="2881908" cy="234156"/>
          </a:xfrm>
          <a:prstGeom prst="rect">
            <a:avLst/>
          </a:prstGeom>
          <a:noFill/>
          <a:ln/>
        </p:spPr>
        <p:txBody>
          <a:bodyPr wrap="none" lIns="0" tIns="0" rIns="0" bIns="0" rtlCol="0" anchor="t"/>
          <a:lstStyle/>
          <a:p>
            <a:pPr>
              <a:lnSpc>
                <a:spcPct val="104000"/>
              </a:lnSpc>
            </a:pPr>
            <a:r>
              <a:rPr lang="en-US" sz="1467" dirty="0">
                <a:solidFill>
                  <a:srgbClr val="000000"/>
                </a:solidFill>
                <a:latin typeface="Fraunces ExtraBold" pitchFamily="34" charset="0"/>
                <a:ea typeface="Fraunces ExtraBold" pitchFamily="34" charset="-122"/>
                <a:cs typeface="Fraunces ExtraBold" pitchFamily="34" charset="-120"/>
              </a:rPr>
              <a:t>DO:</a:t>
            </a:r>
            <a:endParaRPr lang="en-US" sz="1467" dirty="0"/>
          </a:p>
        </p:txBody>
      </p:sp>
      <p:sp>
        <p:nvSpPr>
          <p:cNvPr id="9" name="Text 4"/>
          <p:cNvSpPr/>
          <p:nvPr/>
        </p:nvSpPr>
        <p:spPr>
          <a:xfrm>
            <a:off x="703362" y="2339479"/>
            <a:ext cx="2881908" cy="1982788"/>
          </a:xfrm>
          <a:prstGeom prst="rect">
            <a:avLst/>
          </a:prstGeom>
          <a:noFill/>
          <a:ln/>
        </p:spPr>
        <p:txBody>
          <a:bodyPr wrap="square" lIns="0" tIns="0" rIns="0" bIns="0" rtlCol="0" anchor="t"/>
          <a:lstStyle/>
          <a:p>
            <a:pPr>
              <a:lnSpc>
                <a:spcPct val="127000"/>
              </a:lnSpc>
              <a:spcAft>
                <a:spcPts val="933"/>
              </a:spcAft>
            </a:pPr>
            <a:r>
              <a:rPr lang="en-US" sz="1133" dirty="0">
                <a:solidFill>
                  <a:srgbClr val="000000"/>
                </a:solidFill>
                <a:latin typeface="Nobile" pitchFamily="34" charset="0"/>
                <a:ea typeface="Nobile" pitchFamily="34" charset="-122"/>
                <a:cs typeface="Nobile" pitchFamily="34" charset="-120"/>
              </a:rPr>
              <a:t>✓ Listen</a:t>
            </a:r>
            <a:endParaRPr lang="en-US" sz="1133" dirty="0"/>
          </a:p>
          <a:p>
            <a:pPr>
              <a:lnSpc>
                <a:spcPct val="127000"/>
              </a:lnSpc>
              <a:spcAft>
                <a:spcPts val="933"/>
              </a:spcAft>
            </a:pPr>
            <a:r>
              <a:rPr lang="en-US" sz="1133" dirty="0">
                <a:solidFill>
                  <a:srgbClr val="000000"/>
                </a:solidFill>
                <a:latin typeface="Nobile" pitchFamily="34" charset="0"/>
                <a:ea typeface="Nobile" pitchFamily="34" charset="-122"/>
                <a:cs typeface="Nobile" pitchFamily="34" charset="-120"/>
              </a:rPr>
              <a:t>✓ Take the concern seriously</a:t>
            </a:r>
            <a:endParaRPr lang="en-US" sz="1133" dirty="0"/>
          </a:p>
          <a:p>
            <a:pPr>
              <a:lnSpc>
                <a:spcPct val="127000"/>
              </a:lnSpc>
              <a:spcAft>
                <a:spcPts val="933"/>
              </a:spcAft>
            </a:pPr>
            <a:r>
              <a:rPr lang="en-US" sz="1133" dirty="0">
                <a:solidFill>
                  <a:srgbClr val="000000"/>
                </a:solidFill>
                <a:latin typeface="Nobile" pitchFamily="34" charset="0"/>
                <a:ea typeface="Nobile" pitchFamily="34" charset="-122"/>
                <a:cs typeface="Nobile" pitchFamily="34" charset="-120"/>
              </a:rPr>
              <a:t>✓ Stay calm</a:t>
            </a:r>
            <a:endParaRPr lang="en-US" sz="1133" dirty="0"/>
          </a:p>
          <a:p>
            <a:pPr>
              <a:lnSpc>
                <a:spcPct val="127000"/>
              </a:lnSpc>
              <a:spcAft>
                <a:spcPts val="933"/>
              </a:spcAft>
            </a:pPr>
            <a:r>
              <a:rPr lang="en-US" sz="1133" dirty="0">
                <a:solidFill>
                  <a:srgbClr val="000000"/>
                </a:solidFill>
                <a:latin typeface="Nobile" pitchFamily="34" charset="0"/>
                <a:ea typeface="Nobile" pitchFamily="34" charset="-122"/>
                <a:cs typeface="Nobile" pitchFamily="34" charset="-120"/>
              </a:rPr>
              <a:t>✓ Respect the person's needs</a:t>
            </a:r>
            <a:endParaRPr lang="en-US" sz="1133" dirty="0"/>
          </a:p>
          <a:p>
            <a:pPr>
              <a:lnSpc>
                <a:spcPct val="127000"/>
              </a:lnSpc>
              <a:spcAft>
                <a:spcPts val="933"/>
              </a:spcAft>
            </a:pPr>
            <a:r>
              <a:rPr lang="en-US" sz="1133" dirty="0">
                <a:solidFill>
                  <a:srgbClr val="000000"/>
                </a:solidFill>
                <a:latin typeface="Nobile" pitchFamily="34" charset="0"/>
                <a:ea typeface="Nobile" pitchFamily="34" charset="-122"/>
                <a:cs typeface="Nobile" pitchFamily="34" charset="-120"/>
              </a:rPr>
              <a:t>✓ Ask how you can help</a:t>
            </a:r>
            <a:endParaRPr lang="en-US" sz="1133" dirty="0"/>
          </a:p>
          <a:p>
            <a:pPr>
              <a:lnSpc>
                <a:spcPct val="127000"/>
              </a:lnSpc>
            </a:pPr>
            <a:r>
              <a:rPr lang="en-US" sz="1133" dirty="0">
                <a:solidFill>
                  <a:srgbClr val="000000"/>
                </a:solidFill>
                <a:latin typeface="Nobile" pitchFamily="34" charset="0"/>
                <a:ea typeface="Nobile" pitchFamily="34" charset="-122"/>
                <a:cs typeface="Nobile" pitchFamily="34" charset="-120"/>
              </a:rPr>
              <a:t>✓ Help them access appropriate support</a:t>
            </a:r>
            <a:endParaRPr lang="en-US" sz="1133" dirty="0"/>
          </a:p>
        </p:txBody>
      </p:sp>
      <p:sp>
        <p:nvSpPr>
          <p:cNvPr id="10" name="Text 5"/>
          <p:cNvSpPr/>
          <p:nvPr/>
        </p:nvSpPr>
        <p:spPr>
          <a:xfrm>
            <a:off x="3999211" y="1969493"/>
            <a:ext cx="2965648" cy="234156"/>
          </a:xfrm>
          <a:prstGeom prst="rect">
            <a:avLst/>
          </a:prstGeom>
          <a:noFill/>
          <a:ln/>
        </p:spPr>
        <p:txBody>
          <a:bodyPr wrap="none" lIns="0" tIns="0" rIns="0" bIns="0" rtlCol="0" anchor="t"/>
          <a:lstStyle/>
          <a:p>
            <a:pPr>
              <a:lnSpc>
                <a:spcPct val="104000"/>
              </a:lnSpc>
            </a:pPr>
            <a:r>
              <a:rPr lang="en-US" sz="1467" dirty="0">
                <a:solidFill>
                  <a:srgbClr val="3B4540"/>
                </a:solidFill>
                <a:latin typeface="Fraunces ExtraBold" pitchFamily="34" charset="0"/>
                <a:ea typeface="Fraunces ExtraBold" pitchFamily="34" charset="-122"/>
                <a:cs typeface="Fraunces ExtraBold" pitchFamily="34" charset="-120"/>
              </a:rPr>
              <a:t>DON'T:</a:t>
            </a:r>
            <a:endParaRPr lang="en-US" sz="1467" dirty="0"/>
          </a:p>
        </p:txBody>
      </p:sp>
      <p:sp>
        <p:nvSpPr>
          <p:cNvPr id="11" name="Text 6"/>
          <p:cNvSpPr/>
          <p:nvPr/>
        </p:nvSpPr>
        <p:spPr>
          <a:xfrm>
            <a:off x="3999211" y="2339479"/>
            <a:ext cx="2965648" cy="2211388"/>
          </a:xfrm>
          <a:prstGeom prst="rect">
            <a:avLst/>
          </a:prstGeom>
          <a:noFill/>
          <a:ln/>
        </p:spPr>
        <p:txBody>
          <a:bodyPr wrap="square" lIns="0" tIns="0" rIns="0" bIns="0" rtlCol="0" anchor="t"/>
          <a:lstStyle/>
          <a:p>
            <a:pPr>
              <a:lnSpc>
                <a:spcPct val="127000"/>
              </a:lnSpc>
              <a:spcAft>
                <a:spcPts val="933"/>
              </a:spcAft>
            </a:pPr>
            <a:r>
              <a:rPr lang="en-US" sz="1133" dirty="0">
                <a:solidFill>
                  <a:srgbClr val="405449"/>
                </a:solidFill>
                <a:latin typeface="Nobile" pitchFamily="34" charset="0"/>
                <a:ea typeface="Nobile" pitchFamily="34" charset="-122"/>
                <a:cs typeface="Nobile" pitchFamily="34" charset="-120"/>
              </a:rPr>
              <a:t>✗ Blame</a:t>
            </a:r>
            <a:endParaRPr lang="en-US" sz="1133" dirty="0"/>
          </a:p>
          <a:p>
            <a:pPr>
              <a:lnSpc>
                <a:spcPct val="127000"/>
              </a:lnSpc>
              <a:spcAft>
                <a:spcPts val="933"/>
              </a:spcAft>
            </a:pPr>
            <a:r>
              <a:rPr lang="en-US" sz="1133" dirty="0">
                <a:solidFill>
                  <a:srgbClr val="405449"/>
                </a:solidFill>
                <a:latin typeface="Nobile" pitchFamily="34" charset="0"/>
                <a:ea typeface="Nobile" pitchFamily="34" charset="-122"/>
                <a:cs typeface="Nobile" pitchFamily="34" charset="-120"/>
              </a:rPr>
              <a:t>✗ Judge</a:t>
            </a:r>
            <a:endParaRPr lang="en-US" sz="1133" dirty="0"/>
          </a:p>
          <a:p>
            <a:pPr>
              <a:lnSpc>
                <a:spcPct val="127000"/>
              </a:lnSpc>
              <a:spcAft>
                <a:spcPts val="933"/>
              </a:spcAft>
            </a:pPr>
            <a:r>
              <a:rPr lang="en-US" sz="1133" dirty="0">
                <a:solidFill>
                  <a:srgbClr val="405449"/>
                </a:solidFill>
                <a:latin typeface="Nobile" pitchFamily="34" charset="0"/>
                <a:ea typeface="Nobile" pitchFamily="34" charset="-122"/>
                <a:cs typeface="Nobile" pitchFamily="34" charset="-120"/>
              </a:rPr>
              <a:t>✗ Minimise the experience</a:t>
            </a:r>
            <a:endParaRPr lang="en-US" sz="1133" dirty="0"/>
          </a:p>
          <a:p>
            <a:pPr>
              <a:lnSpc>
                <a:spcPct val="127000"/>
              </a:lnSpc>
              <a:spcAft>
                <a:spcPts val="933"/>
              </a:spcAft>
            </a:pPr>
            <a:r>
              <a:rPr lang="en-US" sz="1133" dirty="0">
                <a:solidFill>
                  <a:srgbClr val="405449"/>
                </a:solidFill>
                <a:latin typeface="Nobile" pitchFamily="34" charset="0"/>
                <a:ea typeface="Nobile" pitchFamily="34" charset="-122"/>
                <a:cs typeface="Nobile" pitchFamily="34" charset="-120"/>
              </a:rPr>
              <a:t>✗ Pressure them to tell you everything</a:t>
            </a:r>
            <a:endParaRPr lang="en-US" sz="1133" dirty="0"/>
          </a:p>
          <a:p>
            <a:pPr>
              <a:lnSpc>
                <a:spcPct val="127000"/>
              </a:lnSpc>
              <a:spcAft>
                <a:spcPts val="933"/>
              </a:spcAft>
            </a:pPr>
            <a:r>
              <a:rPr lang="en-US" sz="1133" dirty="0">
                <a:solidFill>
                  <a:srgbClr val="405449"/>
                </a:solidFill>
                <a:latin typeface="Nobile" pitchFamily="34" charset="0"/>
                <a:ea typeface="Nobile" pitchFamily="34" charset="-122"/>
                <a:cs typeface="Nobile" pitchFamily="34" charset="-120"/>
              </a:rPr>
              <a:t>✗ Promise outcomes you cannot guarantee</a:t>
            </a:r>
            <a:endParaRPr lang="en-US" sz="1133" dirty="0"/>
          </a:p>
          <a:p>
            <a:pPr>
              <a:lnSpc>
                <a:spcPct val="127000"/>
              </a:lnSpc>
            </a:pPr>
            <a:r>
              <a:rPr lang="en-US" sz="1133" dirty="0">
                <a:solidFill>
                  <a:srgbClr val="405449"/>
                </a:solidFill>
                <a:latin typeface="Nobile" pitchFamily="34" charset="0"/>
                <a:ea typeface="Nobile" pitchFamily="34" charset="-122"/>
                <a:cs typeface="Nobile" pitchFamily="34" charset="-120"/>
              </a:rPr>
              <a:t>✗ Try to investigate the situation yourself</a:t>
            </a:r>
            <a:endParaRPr lang="en-US" sz="1133" dirty="0"/>
          </a:p>
        </p:txBody>
      </p:sp>
      <p:sp>
        <p:nvSpPr>
          <p:cNvPr id="12" name="Shape 7"/>
          <p:cNvSpPr/>
          <p:nvPr/>
        </p:nvSpPr>
        <p:spPr>
          <a:xfrm>
            <a:off x="661493" y="4825902"/>
            <a:ext cx="6297017" cy="561479"/>
          </a:xfrm>
          <a:prstGeom prst="roundRect">
            <a:avLst>
              <a:gd name="adj" fmla="val 24026"/>
            </a:avLst>
          </a:prstGeom>
          <a:solidFill>
            <a:srgbClr val="DDEEE0"/>
          </a:solidFill>
          <a:ln/>
        </p:spPr>
        <p:txBody>
          <a:bodyPr/>
          <a:lstStyle/>
          <a:p>
            <a:endParaRPr lang="el-GR" sz="2400"/>
          </a:p>
        </p:txBody>
      </p:sp>
      <p:pic>
        <p:nvPicPr>
          <p:cNvPr id="13" name="Image 3" descr="preencoded.png"/>
          <p:cNvPicPr>
            <a:picLocks noChangeAspect="1"/>
          </p:cNvPicPr>
          <p:nvPr/>
        </p:nvPicPr>
        <p:blipFill>
          <a:blip r:embed="rId4"/>
          <a:stretch>
            <a:fillRect/>
          </a:stretch>
        </p:blipFill>
        <p:spPr>
          <a:xfrm>
            <a:off x="811312" y="5020369"/>
            <a:ext cx="337146" cy="269645"/>
          </a:xfrm>
          <a:prstGeom prst="rect">
            <a:avLst/>
          </a:prstGeom>
        </p:spPr>
      </p:pic>
      <p:sp>
        <p:nvSpPr>
          <p:cNvPr id="14" name="Text 8"/>
          <p:cNvSpPr/>
          <p:nvPr/>
        </p:nvSpPr>
        <p:spPr>
          <a:xfrm>
            <a:off x="1148458" y="4999136"/>
            <a:ext cx="6269831" cy="228600"/>
          </a:xfrm>
          <a:prstGeom prst="rect">
            <a:avLst/>
          </a:prstGeom>
          <a:noFill/>
          <a:ln/>
        </p:spPr>
        <p:txBody>
          <a:bodyPr wrap="none" lIns="0" tIns="0" rIns="0" bIns="0" rtlCol="0" anchor="t"/>
          <a:lstStyle/>
          <a:p>
            <a:pPr>
              <a:lnSpc>
                <a:spcPct val="127000"/>
              </a:lnSpc>
            </a:pPr>
            <a:r>
              <a:rPr lang="en-US" sz="1600" b="1" dirty="0">
                <a:solidFill>
                  <a:srgbClr val="000000"/>
                </a:solidFill>
                <a:latin typeface="Nobile Bold" pitchFamily="34" charset="0"/>
                <a:ea typeface="Nobile Bold" pitchFamily="34" charset="-122"/>
                <a:cs typeface="Nobile Bold" pitchFamily="34" charset="-120"/>
              </a:rPr>
              <a:t>Your first role is to support - not to investigate.</a:t>
            </a:r>
            <a:endParaRPr lang="en-US" sz="1600" dirty="0"/>
          </a:p>
        </p:txBody>
      </p:sp>
      <p:pic>
        <p:nvPicPr>
          <p:cNvPr id="16" name="Εικόνα 15">
            <a:extLst>
              <a:ext uri="{FF2B5EF4-FFF2-40B4-BE49-F238E27FC236}">
                <a16:creationId xmlns:a16="http://schemas.microsoft.com/office/drawing/2014/main" id="{B9840A2B-2995-5AAE-77EF-7C78AF3E0E5F}"/>
              </a:ext>
            </a:extLst>
          </p:cNvPr>
          <p:cNvPicPr>
            <a:picLocks noChangeAspect="1"/>
          </p:cNvPicPr>
          <p:nvPr/>
        </p:nvPicPr>
        <p:blipFill>
          <a:blip r:embed="rId5"/>
          <a:stretch>
            <a:fillRect/>
          </a:stretch>
        </p:blipFill>
        <p:spPr>
          <a:xfrm>
            <a:off x="10440436" y="6446141"/>
            <a:ext cx="1722268" cy="411859"/>
          </a:xfrm>
          <a:prstGeom prst="rect">
            <a:avLst/>
          </a:prstGeom>
        </p:spPr>
      </p:pic>
      <p:pic>
        <p:nvPicPr>
          <p:cNvPr id="18" name="Εικόνα 17">
            <a:extLst>
              <a:ext uri="{FF2B5EF4-FFF2-40B4-BE49-F238E27FC236}">
                <a16:creationId xmlns:a16="http://schemas.microsoft.com/office/drawing/2014/main" id="{04093A01-7E1F-5B1F-F59C-104FC3DF04A4}"/>
              </a:ext>
            </a:extLst>
          </p:cNvPr>
          <p:cNvPicPr>
            <a:picLocks noChangeAspect="1"/>
          </p:cNvPicPr>
          <p:nvPr/>
        </p:nvPicPr>
        <p:blipFill>
          <a:blip r:embed="rId6"/>
          <a:stretch>
            <a:fillRect/>
          </a:stretch>
        </p:blipFill>
        <p:spPr>
          <a:xfrm>
            <a:off x="-62915" y="6156899"/>
            <a:ext cx="701101" cy="701101"/>
          </a:xfrm>
          <a:prstGeom prst="rect">
            <a:avLst/>
          </a:prstGeom>
        </p:spPr>
      </p:pic>
      <p:sp>
        <p:nvSpPr>
          <p:cNvPr id="20" name="Shape 0">
            <a:extLst>
              <a:ext uri="{FF2B5EF4-FFF2-40B4-BE49-F238E27FC236}">
                <a16:creationId xmlns:a16="http://schemas.microsoft.com/office/drawing/2014/main" id="{CBAEC3C9-B169-F870-CAB0-8CF0F3C3F0E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863302" y="417183"/>
            <a:ext cx="10869017" cy="500657"/>
          </a:xfrm>
          <a:prstGeom prst="rect">
            <a:avLst/>
          </a:prstGeom>
          <a:noFill/>
          <a:ln/>
        </p:spPr>
        <p:txBody>
          <a:bodyPr wrap="none" lIns="0" tIns="0" rIns="0" bIns="0" rtlCol="0" anchor="t"/>
          <a:lstStyle/>
          <a:p>
            <a:pPr>
              <a:lnSpc>
                <a:spcPct val="104000"/>
              </a:lnSpc>
            </a:pPr>
            <a:r>
              <a:rPr lang="en-US" sz="3133" dirty="0">
                <a:solidFill>
                  <a:srgbClr val="3B4540"/>
                </a:solidFill>
                <a:latin typeface="Fraunces ExtraBold" pitchFamily="34" charset="0"/>
                <a:ea typeface="Fraunces ExtraBold" pitchFamily="34" charset="-122"/>
                <a:cs typeface="Fraunces ExtraBold" pitchFamily="34" charset="-120"/>
              </a:rPr>
              <a:t>Trusted Persons &amp; Support Networks</a:t>
            </a:r>
            <a:endParaRPr lang="en-US" sz="3133" dirty="0"/>
          </a:p>
        </p:txBody>
      </p:sp>
      <p:sp>
        <p:nvSpPr>
          <p:cNvPr id="5" name="Text 1"/>
          <p:cNvSpPr/>
          <p:nvPr/>
        </p:nvSpPr>
        <p:spPr>
          <a:xfrm>
            <a:off x="863302" y="1265977"/>
            <a:ext cx="11478617" cy="252313"/>
          </a:xfrm>
          <a:prstGeom prst="rect">
            <a:avLst/>
          </a:prstGeom>
          <a:noFill/>
          <a:ln/>
        </p:spPr>
        <p:txBody>
          <a:bodyPr wrap="none" lIns="0" tIns="0" rIns="0" bIns="0" rtlCol="0" anchor="t"/>
          <a:lstStyle/>
          <a:p>
            <a:pPr>
              <a:lnSpc>
                <a:spcPct val="131000"/>
              </a:lnSpc>
            </a:pPr>
            <a:r>
              <a:rPr lang="en-US" dirty="0">
                <a:solidFill>
                  <a:srgbClr val="6E2D0C"/>
                </a:solidFill>
                <a:latin typeface="Calibri" panose="020F0502020204030204" pitchFamily="34" charset="0"/>
                <a:ea typeface="Nobile" pitchFamily="34" charset="-122"/>
                <a:cs typeface="Calibri" panose="020F0502020204030204" pitchFamily="34" charset="0"/>
              </a:rPr>
              <a:t>Who can an athlete talk to?</a:t>
            </a:r>
            <a:endParaRPr lang="en-US" dirty="0">
              <a:solidFill>
                <a:srgbClr val="6E2D0C"/>
              </a:solidFill>
              <a:latin typeface="Calibri" panose="020F0502020204030204" pitchFamily="34" charset="0"/>
              <a:cs typeface="Calibri" panose="020F0502020204030204" pitchFamily="34" charset="0"/>
            </a:endParaRPr>
          </a:p>
        </p:txBody>
      </p:sp>
      <p:sp>
        <p:nvSpPr>
          <p:cNvPr id="6" name="Shape 2"/>
          <p:cNvSpPr/>
          <p:nvPr/>
        </p:nvSpPr>
        <p:spPr>
          <a:xfrm>
            <a:off x="638186" y="1932335"/>
            <a:ext cx="5469831" cy="2093615"/>
          </a:xfrm>
          <a:prstGeom prst="roundRect">
            <a:avLst>
              <a:gd name="adj" fmla="val 11020"/>
            </a:avLst>
          </a:prstGeom>
          <a:solidFill>
            <a:srgbClr val="438951"/>
          </a:solidFill>
          <a:ln/>
        </p:spPr>
        <p:txBody>
          <a:bodyPr/>
          <a:lstStyle/>
          <a:p>
            <a:endParaRPr lang="el-GR" sz="2400"/>
          </a:p>
        </p:txBody>
      </p:sp>
      <p:sp>
        <p:nvSpPr>
          <p:cNvPr id="7" name="Text 3"/>
          <p:cNvSpPr/>
          <p:nvPr/>
        </p:nvSpPr>
        <p:spPr>
          <a:xfrm>
            <a:off x="798324" y="2087513"/>
            <a:ext cx="5149552" cy="250329"/>
          </a:xfrm>
          <a:prstGeom prst="rect">
            <a:avLst/>
          </a:prstGeom>
          <a:noFill/>
          <a:ln/>
        </p:spPr>
        <p:txBody>
          <a:bodyPr wrap="none" lIns="0" tIns="0" rIns="0" bIns="0" rtlCol="0" anchor="t"/>
          <a:lstStyle/>
          <a:p>
            <a:pPr>
              <a:lnSpc>
                <a:spcPct val="104000"/>
              </a:lnSpc>
            </a:pPr>
            <a:r>
              <a:rPr lang="en-US" sz="1533" dirty="0">
                <a:solidFill>
                  <a:srgbClr val="000000"/>
                </a:solidFill>
                <a:latin typeface="Calibri" panose="020F0502020204030204" pitchFamily="34" charset="0"/>
                <a:ea typeface="Fraunces ExtraBold" pitchFamily="34" charset="-122"/>
                <a:cs typeface="Calibri" panose="020F0502020204030204" pitchFamily="34" charset="0"/>
              </a:rPr>
              <a:t>Inside sport:</a:t>
            </a:r>
            <a:endParaRPr lang="en-US" sz="1533" dirty="0">
              <a:latin typeface="Calibri" panose="020F0502020204030204" pitchFamily="34" charset="0"/>
              <a:cs typeface="Calibri" panose="020F0502020204030204" pitchFamily="34" charset="0"/>
            </a:endParaRPr>
          </a:p>
        </p:txBody>
      </p:sp>
      <p:sp>
        <p:nvSpPr>
          <p:cNvPr id="8" name="Text 4"/>
          <p:cNvSpPr/>
          <p:nvPr/>
        </p:nvSpPr>
        <p:spPr>
          <a:xfrm>
            <a:off x="798324" y="2493021"/>
            <a:ext cx="5149552" cy="1478657"/>
          </a:xfrm>
          <a:prstGeom prst="rect">
            <a:avLst/>
          </a:prstGeom>
          <a:noFill/>
          <a:ln/>
        </p:spPr>
        <p:txBody>
          <a:bodyPr wrap="square" lIns="0" tIns="64091" rIns="0" bIns="0" rtlCol="0" anchor="t">
            <a:normAutofit/>
          </a:bodyPr>
          <a:lstStyle/>
          <a:p>
            <a:pPr marL="243834" indent="-243834">
              <a:lnSpc>
                <a:spcPct val="131000"/>
              </a:lnSpc>
              <a:buSzPct val="100000"/>
              <a:buChar char="•"/>
            </a:pPr>
            <a:r>
              <a:rPr lang="en-US" sz="1200" dirty="0">
                <a:solidFill>
                  <a:srgbClr val="000000"/>
                </a:solidFill>
                <a:latin typeface="Calibri" panose="020F0502020204030204" pitchFamily="34" charset="0"/>
                <a:ea typeface="Nobile" pitchFamily="34" charset="-122"/>
                <a:cs typeface="Calibri" panose="020F0502020204030204" pitchFamily="34" charset="0"/>
              </a:rPr>
              <a:t>Trusted teammate</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000000"/>
                </a:solidFill>
                <a:latin typeface="Calibri" panose="020F0502020204030204" pitchFamily="34" charset="0"/>
                <a:ea typeface="Nobile" pitchFamily="34" charset="-122"/>
                <a:cs typeface="Calibri" panose="020F0502020204030204" pitchFamily="34" charset="0"/>
              </a:rPr>
              <a:t>Coach or trusted staff member</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000000"/>
                </a:solidFill>
                <a:latin typeface="Calibri" panose="020F0502020204030204" pitchFamily="34" charset="0"/>
                <a:ea typeface="Nobile" pitchFamily="34" charset="-122"/>
                <a:cs typeface="Calibri" panose="020F0502020204030204" pitchFamily="34" charset="0"/>
              </a:rPr>
              <a:t>Safeguarding/Welfare Officer</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000000"/>
                </a:solidFill>
                <a:latin typeface="Calibri" panose="020F0502020204030204" pitchFamily="34" charset="0"/>
                <a:ea typeface="Nobile" pitchFamily="34" charset="-122"/>
                <a:cs typeface="Calibri" panose="020F0502020204030204" pitchFamily="34" charset="0"/>
              </a:rPr>
              <a:t>Club or federation representative</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000000"/>
                </a:solidFill>
                <a:latin typeface="Calibri" panose="020F0502020204030204" pitchFamily="34" charset="0"/>
                <a:ea typeface="Nobile" pitchFamily="34" charset="-122"/>
                <a:cs typeface="Calibri" panose="020F0502020204030204" pitchFamily="34" charset="0"/>
              </a:rPr>
              <a:t>Medical or psychological staff</a:t>
            </a:r>
            <a:endParaRPr lang="en-US" sz="1200" dirty="0">
              <a:latin typeface="Calibri" panose="020F0502020204030204" pitchFamily="34" charset="0"/>
              <a:cs typeface="Calibri" panose="020F0502020204030204" pitchFamily="34" charset="0"/>
            </a:endParaRPr>
          </a:p>
        </p:txBody>
      </p:sp>
      <p:sp>
        <p:nvSpPr>
          <p:cNvPr id="9" name="Text 5"/>
          <p:cNvSpPr/>
          <p:nvPr/>
        </p:nvSpPr>
        <p:spPr>
          <a:xfrm>
            <a:off x="6389896" y="2087513"/>
            <a:ext cx="5239048" cy="250329"/>
          </a:xfrm>
          <a:prstGeom prst="rect">
            <a:avLst/>
          </a:prstGeom>
          <a:noFill/>
          <a:ln/>
        </p:spPr>
        <p:txBody>
          <a:bodyPr wrap="none" lIns="0" tIns="0" rIns="0" bIns="0" rtlCol="0" anchor="t"/>
          <a:lstStyle/>
          <a:p>
            <a:pPr>
              <a:lnSpc>
                <a:spcPct val="104000"/>
              </a:lnSpc>
            </a:pPr>
            <a:r>
              <a:rPr lang="en-US" sz="1533" dirty="0">
                <a:solidFill>
                  <a:srgbClr val="3B4540"/>
                </a:solidFill>
                <a:latin typeface="Calibri" panose="020F0502020204030204" pitchFamily="34" charset="0"/>
                <a:ea typeface="Fraunces ExtraBold" pitchFamily="34" charset="-122"/>
                <a:cs typeface="Calibri" panose="020F0502020204030204" pitchFamily="34" charset="0"/>
              </a:rPr>
              <a:t>Outside sport:</a:t>
            </a:r>
            <a:endParaRPr lang="en-US" sz="1533" dirty="0">
              <a:latin typeface="Calibri" panose="020F0502020204030204" pitchFamily="34" charset="0"/>
              <a:cs typeface="Calibri" panose="020F0502020204030204" pitchFamily="34" charset="0"/>
            </a:endParaRPr>
          </a:p>
        </p:txBody>
      </p:sp>
      <p:sp>
        <p:nvSpPr>
          <p:cNvPr id="10" name="Text 6"/>
          <p:cNvSpPr/>
          <p:nvPr/>
        </p:nvSpPr>
        <p:spPr>
          <a:xfrm>
            <a:off x="6389896" y="2493021"/>
            <a:ext cx="5239048" cy="1478657"/>
          </a:xfrm>
          <a:prstGeom prst="rect">
            <a:avLst/>
          </a:prstGeom>
          <a:noFill/>
          <a:ln/>
        </p:spPr>
        <p:txBody>
          <a:bodyPr wrap="square" lIns="0" tIns="64091" rIns="0" bIns="0" rtlCol="0" anchor="t">
            <a:normAutofit/>
          </a:bodyPr>
          <a:lstStyle/>
          <a:p>
            <a:pPr marL="243834" indent="-243834">
              <a:lnSpc>
                <a:spcPct val="131000"/>
              </a:lnSpc>
              <a:buSzPct val="100000"/>
              <a:buChar char="•"/>
            </a:pPr>
            <a:r>
              <a:rPr lang="en-US" sz="1200" dirty="0">
                <a:solidFill>
                  <a:srgbClr val="405449"/>
                </a:solidFill>
                <a:latin typeface="Calibri" panose="020F0502020204030204" pitchFamily="34" charset="0"/>
                <a:ea typeface="Nobile" pitchFamily="34" charset="-122"/>
                <a:cs typeface="Calibri" panose="020F0502020204030204" pitchFamily="34" charset="0"/>
              </a:rPr>
              <a:t>Family member</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405449"/>
                </a:solidFill>
                <a:latin typeface="Calibri" panose="020F0502020204030204" pitchFamily="34" charset="0"/>
                <a:ea typeface="Nobile" pitchFamily="34" charset="-122"/>
                <a:cs typeface="Calibri" panose="020F0502020204030204" pitchFamily="34" charset="0"/>
              </a:rPr>
              <a:t>Trusted friend or adult</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405449"/>
                </a:solidFill>
                <a:latin typeface="Calibri" panose="020F0502020204030204" pitchFamily="34" charset="0"/>
                <a:ea typeface="Nobile" pitchFamily="34" charset="-122"/>
                <a:cs typeface="Calibri" panose="020F0502020204030204" pitchFamily="34" charset="0"/>
              </a:rPr>
              <a:t>Psychologist or counsellor</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405449"/>
                </a:solidFill>
                <a:latin typeface="Calibri" panose="020F0502020204030204" pitchFamily="34" charset="0"/>
                <a:ea typeface="Nobile" pitchFamily="34" charset="-122"/>
                <a:cs typeface="Calibri" panose="020F0502020204030204" pitchFamily="34" charset="0"/>
              </a:rPr>
              <a:t>Healthcare professional</a:t>
            </a:r>
            <a:endParaRPr lang="en-US" sz="1200" dirty="0">
              <a:latin typeface="Calibri" panose="020F0502020204030204" pitchFamily="34" charset="0"/>
              <a:cs typeface="Calibri" panose="020F0502020204030204" pitchFamily="34" charset="0"/>
            </a:endParaRPr>
          </a:p>
          <a:p>
            <a:pPr marL="243834" indent="-243834">
              <a:lnSpc>
                <a:spcPct val="131000"/>
              </a:lnSpc>
              <a:buSzPct val="100000"/>
              <a:buChar char="•"/>
            </a:pPr>
            <a:r>
              <a:rPr lang="en-US" sz="1200" dirty="0">
                <a:solidFill>
                  <a:srgbClr val="405449"/>
                </a:solidFill>
                <a:latin typeface="Calibri" panose="020F0502020204030204" pitchFamily="34" charset="0"/>
                <a:ea typeface="Nobile" pitchFamily="34" charset="-122"/>
                <a:cs typeface="Calibri" panose="020F0502020204030204" pitchFamily="34" charset="0"/>
              </a:rPr>
              <a:t>Specialised support service</a:t>
            </a:r>
            <a:endParaRPr lang="en-US" sz="1200" dirty="0">
              <a:latin typeface="Calibri" panose="020F0502020204030204" pitchFamily="34" charset="0"/>
              <a:cs typeface="Calibri" panose="020F0502020204030204" pitchFamily="34" charset="0"/>
            </a:endParaRPr>
          </a:p>
        </p:txBody>
      </p:sp>
      <p:sp>
        <p:nvSpPr>
          <p:cNvPr id="11" name="Text 7"/>
          <p:cNvSpPr/>
          <p:nvPr/>
        </p:nvSpPr>
        <p:spPr>
          <a:xfrm>
            <a:off x="753578" y="4200475"/>
            <a:ext cx="10869017" cy="1105992"/>
          </a:xfrm>
          <a:prstGeom prst="rect">
            <a:avLst/>
          </a:prstGeom>
          <a:noFill/>
          <a:ln/>
        </p:spPr>
        <p:txBody>
          <a:bodyPr wrap="square" lIns="0" tIns="0" rIns="0" bIns="0" rtlCol="0" anchor="t"/>
          <a:lstStyle/>
          <a:p>
            <a:pPr>
              <a:lnSpc>
                <a:spcPct val="131000"/>
              </a:lnSpc>
              <a:spcAft>
                <a:spcPts val="1333"/>
              </a:spcAft>
            </a:pPr>
            <a:r>
              <a:rPr lang="en-US" b="1" dirty="0">
                <a:solidFill>
                  <a:srgbClr val="405449"/>
                </a:solidFill>
                <a:latin typeface="Calibri" panose="020F0502020204030204" pitchFamily="34" charset="0"/>
                <a:ea typeface="Nobile Bold" pitchFamily="34" charset="-122"/>
                <a:cs typeface="Calibri" panose="020F0502020204030204" pitchFamily="34" charset="0"/>
              </a:rPr>
              <a:t>Think about:</a:t>
            </a:r>
            <a:endParaRPr lang="en-US" dirty="0">
              <a:latin typeface="Calibri" panose="020F0502020204030204" pitchFamily="34" charset="0"/>
              <a:cs typeface="Calibri" panose="020F0502020204030204" pitchFamily="34" charset="0"/>
            </a:endParaRPr>
          </a:p>
          <a:p>
            <a:pPr>
              <a:lnSpc>
                <a:spcPct val="131000"/>
              </a:lnSpc>
              <a:spcAft>
                <a:spcPts val="1333"/>
              </a:spcAft>
            </a:pPr>
            <a:r>
              <a:rPr lang="en-US" b="1" dirty="0">
                <a:solidFill>
                  <a:srgbClr val="405449"/>
                </a:solidFill>
                <a:latin typeface="Calibri" panose="020F0502020204030204" pitchFamily="34" charset="0"/>
                <a:ea typeface="Nobile Bold" pitchFamily="34" charset="-122"/>
                <a:cs typeface="Calibri" panose="020F0502020204030204" pitchFamily="34" charset="0"/>
              </a:rPr>
              <a:t>Who are the people I would feel safe talking to?</a:t>
            </a:r>
            <a:endParaRPr lang="en-US" dirty="0">
              <a:latin typeface="Calibri" panose="020F0502020204030204" pitchFamily="34" charset="0"/>
              <a:cs typeface="Calibri" panose="020F0502020204030204" pitchFamily="34" charset="0"/>
            </a:endParaRPr>
          </a:p>
          <a:p>
            <a:pPr>
              <a:lnSpc>
                <a:spcPct val="131000"/>
              </a:lnSpc>
            </a:pPr>
            <a:r>
              <a:rPr lang="en-US" dirty="0">
                <a:solidFill>
                  <a:srgbClr val="405449"/>
                </a:solidFill>
                <a:latin typeface="Calibri" panose="020F0502020204030204" pitchFamily="34" charset="0"/>
                <a:ea typeface="Nobile" pitchFamily="34" charset="-122"/>
                <a:cs typeface="Calibri" panose="020F0502020204030204" pitchFamily="34" charset="0"/>
              </a:rPr>
              <a:t>Having more than one option is important</a:t>
            </a:r>
            <a:r>
              <a:rPr lang="en-US" sz="1200" dirty="0">
                <a:solidFill>
                  <a:srgbClr val="405449"/>
                </a:solidFill>
                <a:latin typeface="Nobile" pitchFamily="34" charset="0"/>
                <a:ea typeface="Nobile" pitchFamily="34" charset="-122"/>
                <a:cs typeface="Nobile" pitchFamily="34" charset="-120"/>
              </a:rPr>
              <a:t>.</a:t>
            </a:r>
            <a:endParaRPr lang="en-US" sz="1200" dirty="0"/>
          </a:p>
        </p:txBody>
      </p:sp>
      <p:pic>
        <p:nvPicPr>
          <p:cNvPr id="13" name="Εικόνα 12">
            <a:extLst>
              <a:ext uri="{FF2B5EF4-FFF2-40B4-BE49-F238E27FC236}">
                <a16:creationId xmlns:a16="http://schemas.microsoft.com/office/drawing/2014/main" id="{7F6DFDA8-524C-BB20-47ED-D4A499CBBEE4}"/>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15" name="Εικόνα 14">
            <a:extLst>
              <a:ext uri="{FF2B5EF4-FFF2-40B4-BE49-F238E27FC236}">
                <a16:creationId xmlns:a16="http://schemas.microsoft.com/office/drawing/2014/main" id="{F6717BB2-29BF-E7C4-BC6F-2019230B425C}"/>
              </a:ext>
            </a:extLst>
          </p:cNvPr>
          <p:cNvPicPr>
            <a:picLocks noChangeAspect="1"/>
          </p:cNvPicPr>
          <p:nvPr/>
        </p:nvPicPr>
        <p:blipFill>
          <a:blip r:embed="rId4"/>
          <a:stretch>
            <a:fillRect/>
          </a:stretch>
        </p:blipFill>
        <p:spPr>
          <a:xfrm>
            <a:off x="-62915" y="6156899"/>
            <a:ext cx="701101" cy="701101"/>
          </a:xfrm>
          <a:prstGeom prst="rect">
            <a:avLst/>
          </a:prstGeom>
        </p:spPr>
      </p:pic>
      <p:sp>
        <p:nvSpPr>
          <p:cNvPr id="19" name="Shape 0">
            <a:extLst>
              <a:ext uri="{FF2B5EF4-FFF2-40B4-BE49-F238E27FC236}">
                <a16:creationId xmlns:a16="http://schemas.microsoft.com/office/drawing/2014/main" id="{A1DFE5EF-84BC-240C-C4FA-FD8AE42F11F7}"/>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4422775" y="660004"/>
            <a:ext cx="3967460" cy="258465"/>
          </a:xfrm>
          <a:prstGeom prst="rect">
            <a:avLst/>
          </a:prstGeom>
          <a:noFill/>
          <a:ln/>
        </p:spPr>
        <p:txBody>
          <a:bodyPr wrap="none" lIns="0" tIns="0" rIns="0" bIns="0" rtlCol="0" anchor="t"/>
          <a:lstStyle/>
          <a:p>
            <a:pPr>
              <a:lnSpc>
                <a:spcPct val="132000"/>
              </a:lnSpc>
            </a:pPr>
            <a:endParaRPr lang="en-US" sz="1267" dirty="0"/>
          </a:p>
        </p:txBody>
      </p:sp>
      <p:sp>
        <p:nvSpPr>
          <p:cNvPr id="5" name="Text 1"/>
          <p:cNvSpPr/>
          <p:nvPr/>
        </p:nvSpPr>
        <p:spPr>
          <a:xfrm>
            <a:off x="966292" y="442281"/>
            <a:ext cx="10869017" cy="508695"/>
          </a:xfrm>
          <a:prstGeom prst="rect">
            <a:avLst/>
          </a:prstGeom>
          <a:noFill/>
          <a:ln/>
        </p:spPr>
        <p:txBody>
          <a:bodyPr wrap="none" lIns="0" tIns="0" rIns="0" bIns="0" rtlCol="0" anchor="t"/>
          <a:lstStyle/>
          <a:p>
            <a:pPr>
              <a:lnSpc>
                <a:spcPct val="104000"/>
              </a:lnSpc>
            </a:pPr>
            <a:r>
              <a:rPr lang="en-US" sz="3200" dirty="0">
                <a:solidFill>
                  <a:srgbClr val="3B4540"/>
                </a:solidFill>
                <a:latin typeface="Fraunces ExtraBold" pitchFamily="34" charset="0"/>
                <a:ea typeface="Fraunces ExtraBold" pitchFamily="34" charset="-122"/>
                <a:cs typeface="Fraunces ExtraBold" pitchFamily="34" charset="-120"/>
              </a:rPr>
              <a:t>Recovery Is a Process</a:t>
            </a:r>
            <a:endParaRPr lang="en-US" sz="3200" dirty="0"/>
          </a:p>
        </p:txBody>
      </p:sp>
      <p:sp>
        <p:nvSpPr>
          <p:cNvPr id="6" name="Text 2"/>
          <p:cNvSpPr/>
          <p:nvPr/>
        </p:nvSpPr>
        <p:spPr>
          <a:xfrm>
            <a:off x="966291" y="1192366"/>
            <a:ext cx="10869017" cy="1135956"/>
          </a:xfrm>
          <a:prstGeom prst="rect">
            <a:avLst/>
          </a:prstGeom>
          <a:noFill/>
          <a:ln/>
        </p:spPr>
        <p:txBody>
          <a:bodyPr wrap="square" lIns="0" tIns="0" rIns="0" bIns="0" rtlCol="0" anchor="t"/>
          <a:lstStyle/>
          <a:p>
            <a:pPr>
              <a:lnSpc>
                <a:spcPct val="132000"/>
              </a:lnSpc>
              <a:spcAft>
                <a:spcPts val="1400"/>
              </a:spcAft>
            </a:pPr>
            <a:r>
              <a:rPr lang="en-US" dirty="0">
                <a:solidFill>
                  <a:srgbClr val="6E2D0C"/>
                </a:solidFill>
                <a:latin typeface="Calibri" panose="020F0502020204030204" pitchFamily="34" charset="0"/>
                <a:ea typeface="Nobile" pitchFamily="34" charset="-122"/>
                <a:cs typeface="Calibri" panose="020F0502020204030204" pitchFamily="34" charset="0"/>
              </a:rPr>
              <a:t>Recovery is different for every person.</a:t>
            </a:r>
            <a:endParaRPr lang="en-US" dirty="0">
              <a:solidFill>
                <a:srgbClr val="6E2D0C"/>
              </a:solidFill>
              <a:latin typeface="Calibri" panose="020F0502020204030204" pitchFamily="34" charset="0"/>
              <a:cs typeface="Calibri" panose="020F0502020204030204" pitchFamily="34" charset="0"/>
            </a:endParaRPr>
          </a:p>
          <a:p>
            <a:pPr>
              <a:lnSpc>
                <a:spcPct val="132000"/>
              </a:lnSpc>
              <a:spcAft>
                <a:spcPts val="1400"/>
              </a:spcAft>
            </a:pPr>
            <a:r>
              <a:rPr lang="en-US" dirty="0">
                <a:solidFill>
                  <a:srgbClr val="405449"/>
                </a:solidFill>
                <a:latin typeface="Calibri" panose="020F0502020204030204" pitchFamily="34" charset="0"/>
                <a:ea typeface="Nobile" pitchFamily="34" charset="-122"/>
                <a:cs typeface="Calibri" panose="020F0502020204030204" pitchFamily="34" charset="0"/>
              </a:rPr>
              <a:t>There is: </a:t>
            </a:r>
            <a:r>
              <a:rPr lang="en-US" b="1" dirty="0">
                <a:solidFill>
                  <a:srgbClr val="405449"/>
                </a:solidFill>
                <a:latin typeface="Calibri" panose="020F0502020204030204" pitchFamily="34" charset="0"/>
                <a:ea typeface="Nobile Bold" pitchFamily="34" charset="-122"/>
                <a:cs typeface="Calibri" panose="020F0502020204030204" pitchFamily="34" charset="0"/>
              </a:rPr>
              <a:t>NO fixed timeline.</a:t>
            </a:r>
            <a:r>
              <a:rPr lang="en-US" dirty="0">
                <a:solidFill>
                  <a:srgbClr val="405449"/>
                </a:solidFill>
                <a:latin typeface="Calibri" panose="020F0502020204030204" pitchFamily="34" charset="0"/>
                <a:ea typeface="Nobile" pitchFamily="34" charset="-122"/>
                <a:cs typeface="Calibri" panose="020F0502020204030204" pitchFamily="34" charset="0"/>
              </a:rPr>
              <a:t> </a:t>
            </a:r>
            <a:r>
              <a:rPr lang="en-US" b="1" dirty="0">
                <a:solidFill>
                  <a:srgbClr val="405449"/>
                </a:solidFill>
                <a:latin typeface="Calibri" panose="020F0502020204030204" pitchFamily="34" charset="0"/>
                <a:ea typeface="Nobile Bold" pitchFamily="34" charset="-122"/>
                <a:cs typeface="Calibri" panose="020F0502020204030204" pitchFamily="34" charset="0"/>
              </a:rPr>
              <a:t>NO single correct way to recover.</a:t>
            </a:r>
            <a:endParaRPr lang="en-US" dirty="0">
              <a:latin typeface="Calibri" panose="020F0502020204030204" pitchFamily="34" charset="0"/>
              <a:cs typeface="Calibri" panose="020F0502020204030204" pitchFamily="34" charset="0"/>
            </a:endParaRPr>
          </a:p>
          <a:p>
            <a:pPr>
              <a:lnSpc>
                <a:spcPct val="132000"/>
              </a:lnSpc>
            </a:pPr>
            <a:r>
              <a:rPr lang="en-US" dirty="0">
                <a:solidFill>
                  <a:srgbClr val="405449"/>
                </a:solidFill>
                <a:latin typeface="Calibri" panose="020F0502020204030204" pitchFamily="34" charset="0"/>
                <a:ea typeface="Nobile" pitchFamily="34" charset="-122"/>
                <a:cs typeface="Calibri" panose="020F0502020204030204" pitchFamily="34" charset="0"/>
              </a:rPr>
              <a:t>Support should help the athlete regain:</a:t>
            </a:r>
            <a:endParaRPr lang="en-US" dirty="0">
              <a:latin typeface="Calibri" panose="020F0502020204030204" pitchFamily="34" charset="0"/>
              <a:cs typeface="Calibri" panose="020F0502020204030204" pitchFamily="34" charset="0"/>
            </a:endParaRPr>
          </a:p>
        </p:txBody>
      </p:sp>
      <p:sp>
        <p:nvSpPr>
          <p:cNvPr id="7" name="Shape 3"/>
          <p:cNvSpPr/>
          <p:nvPr/>
        </p:nvSpPr>
        <p:spPr>
          <a:xfrm>
            <a:off x="661493" y="2833634"/>
            <a:ext cx="5354340" cy="934343"/>
          </a:xfrm>
          <a:prstGeom prst="roundRect">
            <a:avLst>
              <a:gd name="adj" fmla="val 15683"/>
            </a:avLst>
          </a:prstGeom>
          <a:solidFill>
            <a:srgbClr val="E8F3E8"/>
          </a:solidFill>
          <a:ln/>
        </p:spPr>
        <p:txBody>
          <a:bodyPr/>
          <a:lstStyle/>
          <a:p>
            <a:endParaRPr lang="el-GR" sz="2400"/>
          </a:p>
        </p:txBody>
      </p:sp>
      <p:sp>
        <p:nvSpPr>
          <p:cNvPr id="8" name="Text 4"/>
          <p:cNvSpPr/>
          <p:nvPr/>
        </p:nvSpPr>
        <p:spPr>
          <a:xfrm>
            <a:off x="824211" y="2996353"/>
            <a:ext cx="5028903" cy="254297"/>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SAFETY</a:t>
            </a:r>
            <a:endParaRPr lang="en-US" sz="1600" dirty="0"/>
          </a:p>
        </p:txBody>
      </p:sp>
      <p:sp>
        <p:nvSpPr>
          <p:cNvPr id="9" name="Text 5"/>
          <p:cNvSpPr/>
          <p:nvPr/>
        </p:nvSpPr>
        <p:spPr>
          <a:xfrm>
            <a:off x="824211" y="3346794"/>
            <a:ext cx="5028903" cy="258465"/>
          </a:xfrm>
          <a:prstGeom prst="rect">
            <a:avLst/>
          </a:prstGeom>
          <a:noFill/>
          <a:ln/>
        </p:spPr>
        <p:txBody>
          <a:bodyPr wrap="none" lIns="0" tIns="0" rIns="0" bIns="0" rtlCol="0" anchor="t"/>
          <a:lstStyle/>
          <a:p>
            <a:pPr>
              <a:lnSpc>
                <a:spcPct val="132000"/>
              </a:lnSpc>
            </a:pPr>
            <a:r>
              <a:rPr lang="en-US" sz="1267" dirty="0">
                <a:solidFill>
                  <a:srgbClr val="405449"/>
                </a:solidFill>
                <a:latin typeface="Nobile" pitchFamily="34" charset="0"/>
                <a:ea typeface="Nobile" pitchFamily="34" charset="-122"/>
                <a:cs typeface="Nobile" pitchFamily="34" charset="-120"/>
              </a:rPr>
              <a:t>"I feel protected."</a:t>
            </a:r>
            <a:endParaRPr lang="en-US" sz="1267" dirty="0"/>
          </a:p>
        </p:txBody>
      </p:sp>
      <p:sp>
        <p:nvSpPr>
          <p:cNvPr id="10" name="Shape 6"/>
          <p:cNvSpPr/>
          <p:nvPr/>
        </p:nvSpPr>
        <p:spPr>
          <a:xfrm>
            <a:off x="6176070" y="2833634"/>
            <a:ext cx="5354439" cy="934343"/>
          </a:xfrm>
          <a:prstGeom prst="roundRect">
            <a:avLst>
              <a:gd name="adj" fmla="val 15683"/>
            </a:avLst>
          </a:prstGeom>
          <a:solidFill>
            <a:srgbClr val="E8F3E8"/>
          </a:solidFill>
          <a:ln/>
        </p:spPr>
        <p:txBody>
          <a:bodyPr/>
          <a:lstStyle/>
          <a:p>
            <a:endParaRPr lang="el-GR" sz="2400"/>
          </a:p>
        </p:txBody>
      </p:sp>
      <p:sp>
        <p:nvSpPr>
          <p:cNvPr id="11" name="Text 7"/>
          <p:cNvSpPr/>
          <p:nvPr/>
        </p:nvSpPr>
        <p:spPr>
          <a:xfrm>
            <a:off x="6338789" y="2996353"/>
            <a:ext cx="5029001" cy="254297"/>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CONTROL</a:t>
            </a:r>
            <a:endParaRPr lang="en-US" sz="1600" dirty="0"/>
          </a:p>
        </p:txBody>
      </p:sp>
      <p:sp>
        <p:nvSpPr>
          <p:cNvPr id="12" name="Text 8"/>
          <p:cNvSpPr/>
          <p:nvPr/>
        </p:nvSpPr>
        <p:spPr>
          <a:xfrm>
            <a:off x="6338789" y="3346794"/>
            <a:ext cx="5029001" cy="258465"/>
          </a:xfrm>
          <a:prstGeom prst="rect">
            <a:avLst/>
          </a:prstGeom>
          <a:noFill/>
          <a:ln/>
        </p:spPr>
        <p:txBody>
          <a:bodyPr wrap="none" lIns="0" tIns="0" rIns="0" bIns="0" rtlCol="0" anchor="t"/>
          <a:lstStyle/>
          <a:p>
            <a:pPr>
              <a:lnSpc>
                <a:spcPct val="132000"/>
              </a:lnSpc>
            </a:pPr>
            <a:r>
              <a:rPr lang="en-US" sz="1267" dirty="0">
                <a:solidFill>
                  <a:srgbClr val="405449"/>
                </a:solidFill>
                <a:latin typeface="Nobile" pitchFamily="34" charset="0"/>
                <a:ea typeface="Nobile" pitchFamily="34" charset="-122"/>
                <a:cs typeface="Nobile" pitchFamily="34" charset="-120"/>
              </a:rPr>
              <a:t>"My voice and choices matter."</a:t>
            </a:r>
            <a:endParaRPr lang="en-US" sz="1267" dirty="0"/>
          </a:p>
        </p:txBody>
      </p:sp>
      <p:sp>
        <p:nvSpPr>
          <p:cNvPr id="13" name="Shape 9"/>
          <p:cNvSpPr/>
          <p:nvPr/>
        </p:nvSpPr>
        <p:spPr>
          <a:xfrm>
            <a:off x="661493" y="3928215"/>
            <a:ext cx="5354340" cy="934343"/>
          </a:xfrm>
          <a:prstGeom prst="roundRect">
            <a:avLst>
              <a:gd name="adj" fmla="val 15683"/>
            </a:avLst>
          </a:prstGeom>
          <a:solidFill>
            <a:srgbClr val="E8F3E8"/>
          </a:solidFill>
          <a:ln/>
        </p:spPr>
        <p:txBody>
          <a:bodyPr/>
          <a:lstStyle/>
          <a:p>
            <a:endParaRPr lang="el-GR" sz="2400"/>
          </a:p>
        </p:txBody>
      </p:sp>
      <p:sp>
        <p:nvSpPr>
          <p:cNvPr id="14" name="Text 10"/>
          <p:cNvSpPr/>
          <p:nvPr/>
        </p:nvSpPr>
        <p:spPr>
          <a:xfrm>
            <a:off x="824211" y="4090934"/>
            <a:ext cx="5028903" cy="254297"/>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TRUST</a:t>
            </a:r>
            <a:endParaRPr lang="en-US" sz="1600" dirty="0"/>
          </a:p>
        </p:txBody>
      </p:sp>
      <p:sp>
        <p:nvSpPr>
          <p:cNvPr id="15" name="Text 11"/>
          <p:cNvSpPr/>
          <p:nvPr/>
        </p:nvSpPr>
        <p:spPr>
          <a:xfrm>
            <a:off x="824211" y="4441375"/>
            <a:ext cx="5028903" cy="258465"/>
          </a:xfrm>
          <a:prstGeom prst="rect">
            <a:avLst/>
          </a:prstGeom>
          <a:noFill/>
          <a:ln/>
        </p:spPr>
        <p:txBody>
          <a:bodyPr wrap="none" lIns="0" tIns="0" rIns="0" bIns="0" rtlCol="0" anchor="t"/>
          <a:lstStyle/>
          <a:p>
            <a:pPr>
              <a:lnSpc>
                <a:spcPct val="132000"/>
              </a:lnSpc>
            </a:pPr>
            <a:r>
              <a:rPr lang="en-US" sz="1267" dirty="0">
                <a:solidFill>
                  <a:srgbClr val="405449"/>
                </a:solidFill>
                <a:latin typeface="Nobile" pitchFamily="34" charset="0"/>
                <a:ea typeface="Nobile" pitchFamily="34" charset="-122"/>
                <a:cs typeface="Nobile" pitchFamily="34" charset="-120"/>
              </a:rPr>
              <a:t>"I know there are people who will support me."</a:t>
            </a:r>
            <a:endParaRPr lang="en-US" sz="1267" dirty="0"/>
          </a:p>
        </p:txBody>
      </p:sp>
      <p:sp>
        <p:nvSpPr>
          <p:cNvPr id="16" name="Shape 12"/>
          <p:cNvSpPr/>
          <p:nvPr/>
        </p:nvSpPr>
        <p:spPr>
          <a:xfrm>
            <a:off x="6176070" y="3928215"/>
            <a:ext cx="5354439" cy="934343"/>
          </a:xfrm>
          <a:prstGeom prst="roundRect">
            <a:avLst>
              <a:gd name="adj" fmla="val 15683"/>
            </a:avLst>
          </a:prstGeom>
          <a:solidFill>
            <a:srgbClr val="E8F3E8"/>
          </a:solidFill>
          <a:ln/>
        </p:spPr>
        <p:txBody>
          <a:bodyPr/>
          <a:lstStyle/>
          <a:p>
            <a:endParaRPr lang="el-GR" sz="2400"/>
          </a:p>
        </p:txBody>
      </p:sp>
      <p:sp>
        <p:nvSpPr>
          <p:cNvPr id="17" name="Text 13"/>
          <p:cNvSpPr/>
          <p:nvPr/>
        </p:nvSpPr>
        <p:spPr>
          <a:xfrm>
            <a:off x="6338789" y="4090934"/>
            <a:ext cx="5029001" cy="254297"/>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CONFIDENCE</a:t>
            </a:r>
            <a:endParaRPr lang="en-US" sz="1600" dirty="0"/>
          </a:p>
        </p:txBody>
      </p:sp>
      <p:sp>
        <p:nvSpPr>
          <p:cNvPr id="18" name="Text 14"/>
          <p:cNvSpPr/>
          <p:nvPr/>
        </p:nvSpPr>
        <p:spPr>
          <a:xfrm>
            <a:off x="6338789" y="4441375"/>
            <a:ext cx="5029001" cy="258465"/>
          </a:xfrm>
          <a:prstGeom prst="rect">
            <a:avLst/>
          </a:prstGeom>
          <a:noFill/>
          <a:ln/>
        </p:spPr>
        <p:txBody>
          <a:bodyPr wrap="none" lIns="0" tIns="0" rIns="0" bIns="0" rtlCol="0" anchor="t"/>
          <a:lstStyle/>
          <a:p>
            <a:pPr>
              <a:lnSpc>
                <a:spcPct val="132000"/>
              </a:lnSpc>
            </a:pPr>
            <a:r>
              <a:rPr lang="en-US" sz="1267" dirty="0">
                <a:solidFill>
                  <a:srgbClr val="405449"/>
                </a:solidFill>
                <a:latin typeface="Nobile" pitchFamily="34" charset="0"/>
                <a:ea typeface="Nobile" pitchFamily="34" charset="-122"/>
                <a:cs typeface="Nobile" pitchFamily="34" charset="-120"/>
              </a:rPr>
              <a:t>"I can participate without feeling blamed or judged."</a:t>
            </a:r>
            <a:endParaRPr lang="en-US" sz="1267" dirty="0"/>
          </a:p>
        </p:txBody>
      </p:sp>
      <p:sp>
        <p:nvSpPr>
          <p:cNvPr id="19" name="Text 15"/>
          <p:cNvSpPr/>
          <p:nvPr/>
        </p:nvSpPr>
        <p:spPr>
          <a:xfrm>
            <a:off x="824211" y="5266652"/>
            <a:ext cx="11478617" cy="258465"/>
          </a:xfrm>
          <a:prstGeom prst="rect">
            <a:avLst/>
          </a:prstGeom>
          <a:noFill/>
          <a:ln/>
        </p:spPr>
        <p:txBody>
          <a:bodyPr wrap="none" lIns="0" tIns="0" rIns="0" bIns="0" rtlCol="0" anchor="t"/>
          <a:lstStyle/>
          <a:p>
            <a:pPr>
              <a:lnSpc>
                <a:spcPct val="132000"/>
              </a:lnSpc>
            </a:pPr>
            <a:r>
              <a:rPr lang="en-US" b="1" dirty="0">
                <a:solidFill>
                  <a:srgbClr val="405449"/>
                </a:solidFill>
                <a:latin typeface="Nobile Bold" pitchFamily="34" charset="0"/>
                <a:ea typeface="Nobile Bold" pitchFamily="34" charset="-122"/>
                <a:cs typeface="Nobile Bold" pitchFamily="34" charset="-120"/>
              </a:rPr>
              <a:t>Do not pressure someone to "move on".</a:t>
            </a:r>
            <a:endParaRPr lang="en-US" dirty="0"/>
          </a:p>
        </p:txBody>
      </p:sp>
      <p:pic>
        <p:nvPicPr>
          <p:cNvPr id="21" name="Εικόνα 20">
            <a:extLst>
              <a:ext uri="{FF2B5EF4-FFF2-40B4-BE49-F238E27FC236}">
                <a16:creationId xmlns:a16="http://schemas.microsoft.com/office/drawing/2014/main" id="{2CF03572-4F13-6698-3CA2-C8B15979986C}"/>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23" name="Εικόνα 22">
            <a:extLst>
              <a:ext uri="{FF2B5EF4-FFF2-40B4-BE49-F238E27FC236}">
                <a16:creationId xmlns:a16="http://schemas.microsoft.com/office/drawing/2014/main" id="{C394D6A9-B44C-B5EA-E760-FAB102425D78}"/>
              </a:ext>
            </a:extLst>
          </p:cNvPr>
          <p:cNvPicPr>
            <a:picLocks noChangeAspect="1"/>
          </p:cNvPicPr>
          <p:nvPr/>
        </p:nvPicPr>
        <p:blipFill>
          <a:blip r:embed="rId4"/>
          <a:stretch>
            <a:fillRect/>
          </a:stretch>
        </p:blipFill>
        <p:spPr>
          <a:xfrm>
            <a:off x="-62915" y="6156899"/>
            <a:ext cx="701101" cy="701101"/>
          </a:xfrm>
          <a:prstGeom prst="rect">
            <a:avLst/>
          </a:prstGeom>
        </p:spPr>
      </p:pic>
      <p:sp>
        <p:nvSpPr>
          <p:cNvPr id="25" name="Shape 0">
            <a:extLst>
              <a:ext uri="{FF2B5EF4-FFF2-40B4-BE49-F238E27FC236}">
                <a16:creationId xmlns:a16="http://schemas.microsoft.com/office/drawing/2014/main" id="{6DD7CAAC-0B1C-9F90-1FCC-99AF2B589094}"/>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4416524" y="642739"/>
            <a:ext cx="3980061" cy="240308"/>
          </a:xfrm>
          <a:prstGeom prst="rect">
            <a:avLst/>
          </a:prstGeom>
          <a:noFill/>
          <a:ln/>
        </p:spPr>
        <p:txBody>
          <a:bodyPr wrap="none" lIns="0" tIns="0" rIns="0" bIns="0" rtlCol="0" anchor="t"/>
          <a:lstStyle/>
          <a:p>
            <a:pPr>
              <a:lnSpc>
                <a:spcPct val="129000"/>
              </a:lnSpc>
            </a:pPr>
            <a:endParaRPr lang="en-US" sz="1200" dirty="0"/>
          </a:p>
        </p:txBody>
      </p:sp>
      <p:sp>
        <p:nvSpPr>
          <p:cNvPr id="5" name="Text 1"/>
          <p:cNvSpPr/>
          <p:nvPr/>
        </p:nvSpPr>
        <p:spPr>
          <a:xfrm>
            <a:off x="908149" y="451664"/>
            <a:ext cx="10869017" cy="484485"/>
          </a:xfrm>
          <a:prstGeom prst="rect">
            <a:avLst/>
          </a:prstGeom>
          <a:noFill/>
          <a:ln/>
        </p:spPr>
        <p:txBody>
          <a:bodyPr wrap="none" lIns="0" tIns="0" rIns="0" bIns="0" rtlCol="0" anchor="t"/>
          <a:lstStyle/>
          <a:p>
            <a:pPr>
              <a:lnSpc>
                <a:spcPct val="104000"/>
              </a:lnSpc>
            </a:pPr>
            <a:r>
              <a:rPr lang="en-US" sz="3000" dirty="0">
                <a:solidFill>
                  <a:srgbClr val="3B4540"/>
                </a:solidFill>
                <a:latin typeface="Fraunces ExtraBold" pitchFamily="34" charset="0"/>
                <a:ea typeface="Fraunces ExtraBold" pitchFamily="34" charset="-122"/>
                <a:cs typeface="Fraunces ExtraBold" pitchFamily="34" charset="-120"/>
              </a:rPr>
              <a:t>Returning to Sport</a:t>
            </a:r>
            <a:endParaRPr lang="en-US" sz="3000" dirty="0"/>
          </a:p>
        </p:txBody>
      </p:sp>
      <p:sp>
        <p:nvSpPr>
          <p:cNvPr id="6" name="Text 2"/>
          <p:cNvSpPr/>
          <p:nvPr/>
        </p:nvSpPr>
        <p:spPr>
          <a:xfrm>
            <a:off x="835522" y="1166753"/>
            <a:ext cx="10869017" cy="884436"/>
          </a:xfrm>
          <a:prstGeom prst="rect">
            <a:avLst/>
          </a:prstGeom>
          <a:noFill/>
          <a:ln/>
        </p:spPr>
        <p:txBody>
          <a:bodyPr wrap="square" lIns="0" tIns="0" rIns="0" bIns="0" rtlCol="0" anchor="t">
            <a:noAutofit/>
          </a:bodyPr>
          <a:lstStyle/>
          <a:p>
            <a:pPr>
              <a:lnSpc>
                <a:spcPct val="129000"/>
              </a:lnSpc>
              <a:spcAft>
                <a:spcPts val="1267"/>
              </a:spcAft>
            </a:pPr>
            <a:r>
              <a:rPr lang="en-US" dirty="0">
                <a:solidFill>
                  <a:srgbClr val="6E2D0C"/>
                </a:solidFill>
                <a:latin typeface="Nobile" pitchFamily="34" charset="0"/>
                <a:ea typeface="Nobile" pitchFamily="34" charset="-122"/>
                <a:cs typeface="Nobile" pitchFamily="34" charset="-120"/>
              </a:rPr>
              <a:t>Returning to training or competition may be an important part of recovery - but it should happen in a way that supports the athlete's safety and well-being.</a:t>
            </a:r>
            <a:endParaRPr lang="en-US" dirty="0">
              <a:solidFill>
                <a:srgbClr val="6E2D0C"/>
              </a:solidFill>
            </a:endParaRPr>
          </a:p>
          <a:p>
            <a:pPr>
              <a:lnSpc>
                <a:spcPct val="129000"/>
              </a:lnSpc>
            </a:pPr>
            <a:r>
              <a:rPr lang="en-US" dirty="0">
                <a:solidFill>
                  <a:srgbClr val="405449"/>
                </a:solidFill>
                <a:latin typeface="Nobile" pitchFamily="34" charset="0"/>
                <a:ea typeface="Nobile" pitchFamily="34" charset="-122"/>
                <a:cs typeface="Nobile" pitchFamily="34" charset="-120"/>
              </a:rPr>
              <a:t>Where appropriate, support may include:</a:t>
            </a:r>
            <a:endParaRPr lang="en-US" dirty="0"/>
          </a:p>
        </p:txBody>
      </p:sp>
      <p:sp>
        <p:nvSpPr>
          <p:cNvPr id="7" name="Shape 3"/>
          <p:cNvSpPr/>
          <p:nvPr/>
        </p:nvSpPr>
        <p:spPr>
          <a:xfrm>
            <a:off x="734219" y="2550637"/>
            <a:ext cx="5361781"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8" name="Text 4"/>
          <p:cNvSpPr/>
          <p:nvPr/>
        </p:nvSpPr>
        <p:spPr>
          <a:xfrm>
            <a:off x="908249" y="2724666"/>
            <a:ext cx="50137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Adjustments to training arrangements</a:t>
            </a:r>
            <a:endParaRPr lang="en-US" sz="1467" dirty="0"/>
          </a:p>
        </p:txBody>
      </p:sp>
      <p:sp>
        <p:nvSpPr>
          <p:cNvPr id="9" name="Shape 5"/>
          <p:cNvSpPr/>
          <p:nvPr/>
        </p:nvSpPr>
        <p:spPr>
          <a:xfrm>
            <a:off x="6241355" y="2550637"/>
            <a:ext cx="5361880"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10" name="Text 6"/>
          <p:cNvSpPr/>
          <p:nvPr/>
        </p:nvSpPr>
        <p:spPr>
          <a:xfrm>
            <a:off x="6415385" y="2724666"/>
            <a:ext cx="50138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Additional supervision</a:t>
            </a:r>
            <a:endParaRPr lang="en-US" sz="1467" dirty="0"/>
          </a:p>
        </p:txBody>
      </p:sp>
      <p:sp>
        <p:nvSpPr>
          <p:cNvPr id="11" name="Shape 7"/>
          <p:cNvSpPr/>
          <p:nvPr/>
        </p:nvSpPr>
        <p:spPr>
          <a:xfrm>
            <a:off x="734219" y="3286243"/>
            <a:ext cx="5361781"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12" name="Text 8"/>
          <p:cNvSpPr/>
          <p:nvPr/>
        </p:nvSpPr>
        <p:spPr>
          <a:xfrm>
            <a:off x="908249" y="3460274"/>
            <a:ext cx="50137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Access to a trusted person</a:t>
            </a:r>
            <a:endParaRPr lang="en-US" sz="1467" dirty="0"/>
          </a:p>
        </p:txBody>
      </p:sp>
      <p:sp>
        <p:nvSpPr>
          <p:cNvPr id="13" name="Shape 9"/>
          <p:cNvSpPr/>
          <p:nvPr/>
        </p:nvSpPr>
        <p:spPr>
          <a:xfrm>
            <a:off x="6241355" y="3286243"/>
            <a:ext cx="5361880"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14" name="Text 10"/>
          <p:cNvSpPr/>
          <p:nvPr/>
        </p:nvSpPr>
        <p:spPr>
          <a:xfrm>
            <a:off x="6415385" y="3460274"/>
            <a:ext cx="50138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Clear communication</a:t>
            </a:r>
            <a:endParaRPr lang="en-US" sz="1467" dirty="0"/>
          </a:p>
        </p:txBody>
      </p:sp>
      <p:sp>
        <p:nvSpPr>
          <p:cNvPr id="15" name="Shape 11"/>
          <p:cNvSpPr/>
          <p:nvPr/>
        </p:nvSpPr>
        <p:spPr>
          <a:xfrm>
            <a:off x="734219" y="4021851"/>
            <a:ext cx="5361781"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16" name="Text 12"/>
          <p:cNvSpPr/>
          <p:nvPr/>
        </p:nvSpPr>
        <p:spPr>
          <a:xfrm>
            <a:off x="908249" y="4195882"/>
            <a:ext cx="50137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Continued follow-up</a:t>
            </a:r>
            <a:endParaRPr lang="en-US" sz="1467" dirty="0"/>
          </a:p>
        </p:txBody>
      </p:sp>
      <p:sp>
        <p:nvSpPr>
          <p:cNvPr id="17" name="Shape 13"/>
          <p:cNvSpPr/>
          <p:nvPr/>
        </p:nvSpPr>
        <p:spPr>
          <a:xfrm>
            <a:off x="6241355" y="4021851"/>
            <a:ext cx="5361880" cy="590252"/>
          </a:xfrm>
          <a:prstGeom prst="roundRect">
            <a:avLst>
              <a:gd name="adj" fmla="val 23643"/>
            </a:avLst>
          </a:prstGeom>
          <a:solidFill>
            <a:srgbClr val="FAFFFA"/>
          </a:solidFill>
          <a:ln w="14288">
            <a:solidFill>
              <a:srgbClr val="CED9CE"/>
            </a:solidFill>
            <a:prstDash val="solid"/>
          </a:ln>
        </p:spPr>
        <p:txBody>
          <a:bodyPr/>
          <a:lstStyle/>
          <a:p>
            <a:endParaRPr lang="el-GR" sz="2400"/>
          </a:p>
        </p:txBody>
      </p:sp>
      <p:sp>
        <p:nvSpPr>
          <p:cNvPr id="18" name="Text 14"/>
          <p:cNvSpPr/>
          <p:nvPr/>
        </p:nvSpPr>
        <p:spPr>
          <a:xfrm>
            <a:off x="6415385" y="4195882"/>
            <a:ext cx="5013821" cy="242193"/>
          </a:xfrm>
          <a:prstGeom prst="rect">
            <a:avLst/>
          </a:prstGeom>
          <a:noFill/>
          <a:ln/>
        </p:spPr>
        <p:txBody>
          <a:bodyPr wrap="none" lIns="0" tIns="0" rIns="0" bIns="0" rtlCol="0" anchor="t"/>
          <a:lstStyle/>
          <a:p>
            <a:pPr>
              <a:lnSpc>
                <a:spcPct val="104000"/>
              </a:lnSpc>
            </a:pPr>
            <a:r>
              <a:rPr lang="en-US" sz="1467" dirty="0">
                <a:solidFill>
                  <a:srgbClr val="405449"/>
                </a:solidFill>
                <a:latin typeface="Fraunces ExtraBold" pitchFamily="34" charset="0"/>
                <a:ea typeface="Fraunces ExtraBold" pitchFamily="34" charset="-122"/>
                <a:cs typeface="Fraunces ExtraBold" pitchFamily="34" charset="-120"/>
              </a:rPr>
              <a:t>Professional support when needed</a:t>
            </a:r>
            <a:endParaRPr lang="en-US" sz="1467" dirty="0"/>
          </a:p>
        </p:txBody>
      </p:sp>
      <p:sp>
        <p:nvSpPr>
          <p:cNvPr id="19" name="Text 15"/>
          <p:cNvSpPr/>
          <p:nvPr/>
        </p:nvSpPr>
        <p:spPr>
          <a:xfrm>
            <a:off x="908148" y="4892377"/>
            <a:ext cx="10869017" cy="644128"/>
          </a:xfrm>
          <a:prstGeom prst="rect">
            <a:avLst/>
          </a:prstGeom>
          <a:noFill/>
          <a:ln/>
        </p:spPr>
        <p:txBody>
          <a:bodyPr wrap="square" lIns="0" tIns="0" rIns="0" bIns="0" rtlCol="0" anchor="t"/>
          <a:lstStyle/>
          <a:p>
            <a:pPr>
              <a:lnSpc>
                <a:spcPct val="129000"/>
              </a:lnSpc>
              <a:spcAft>
                <a:spcPts val="1267"/>
              </a:spcAft>
            </a:pPr>
            <a:r>
              <a:rPr lang="en-US" b="1" dirty="0">
                <a:solidFill>
                  <a:srgbClr val="405449"/>
                </a:solidFill>
                <a:latin typeface="Nobile Bold" pitchFamily="34" charset="0"/>
                <a:ea typeface="Nobile Bold" pitchFamily="34" charset="-122"/>
                <a:cs typeface="Nobile Bold" pitchFamily="34" charset="-120"/>
              </a:rPr>
              <a:t>Key principle: </a:t>
            </a:r>
            <a:r>
              <a:rPr lang="en-US" dirty="0">
                <a:solidFill>
                  <a:srgbClr val="405449"/>
                </a:solidFill>
                <a:latin typeface="Nobile Bold" pitchFamily="34" charset="0"/>
                <a:ea typeface="Nobile Bold" pitchFamily="34" charset="-122"/>
                <a:cs typeface="Nobile Bold" pitchFamily="34" charset="-120"/>
              </a:rPr>
              <a:t>An athlete should not have to choose between receiving support and continuing the sport they value.</a:t>
            </a:r>
            <a:endParaRPr lang="en-US" dirty="0"/>
          </a:p>
        </p:txBody>
      </p:sp>
      <p:pic>
        <p:nvPicPr>
          <p:cNvPr id="21" name="Εικόνα 20">
            <a:extLst>
              <a:ext uri="{FF2B5EF4-FFF2-40B4-BE49-F238E27FC236}">
                <a16:creationId xmlns:a16="http://schemas.microsoft.com/office/drawing/2014/main" id="{45B56F30-40C0-5B1E-84D3-8370B8F39BDC}"/>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23" name="Εικόνα 22">
            <a:extLst>
              <a:ext uri="{FF2B5EF4-FFF2-40B4-BE49-F238E27FC236}">
                <a16:creationId xmlns:a16="http://schemas.microsoft.com/office/drawing/2014/main" id="{03EAE75E-0242-A0DA-B523-5F09EA2D8BAF}"/>
              </a:ext>
            </a:extLst>
          </p:cNvPr>
          <p:cNvPicPr>
            <a:picLocks noChangeAspect="1"/>
          </p:cNvPicPr>
          <p:nvPr/>
        </p:nvPicPr>
        <p:blipFill>
          <a:blip r:embed="rId4"/>
          <a:stretch>
            <a:fillRect/>
          </a:stretch>
        </p:blipFill>
        <p:spPr>
          <a:xfrm>
            <a:off x="-62915" y="6156899"/>
            <a:ext cx="701101" cy="701101"/>
          </a:xfrm>
          <a:prstGeom prst="rect">
            <a:avLst/>
          </a:prstGeom>
        </p:spPr>
      </p:pic>
      <p:sp>
        <p:nvSpPr>
          <p:cNvPr id="25" name="Shape 0">
            <a:extLst>
              <a:ext uri="{FF2B5EF4-FFF2-40B4-BE49-F238E27FC236}">
                <a16:creationId xmlns:a16="http://schemas.microsoft.com/office/drawing/2014/main" id="{70A24DD1-CAE3-A61A-BB77-AF4EE7DB36CC}"/>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20000" y="0"/>
            <a:ext cx="4572000" cy="6446141"/>
          </a:xfrm>
          <a:prstGeom prst="rect">
            <a:avLst/>
          </a:prstGeom>
        </p:spPr>
      </p:pic>
      <p:sp>
        <p:nvSpPr>
          <p:cNvPr id="5" name="Text 0"/>
          <p:cNvSpPr/>
          <p:nvPr/>
        </p:nvSpPr>
        <p:spPr>
          <a:xfrm>
            <a:off x="868049" y="465852"/>
            <a:ext cx="6297017" cy="436067"/>
          </a:xfrm>
          <a:prstGeom prst="rect">
            <a:avLst/>
          </a:prstGeom>
          <a:noFill/>
          <a:ln/>
        </p:spPr>
        <p:txBody>
          <a:bodyPr wrap="none" lIns="0" tIns="0" rIns="0" bIns="0" rtlCol="0" anchor="t"/>
          <a:lstStyle/>
          <a:p>
            <a:pPr>
              <a:lnSpc>
                <a:spcPct val="104000"/>
              </a:lnSpc>
            </a:pPr>
            <a:r>
              <a:rPr lang="en-US" sz="2733" dirty="0">
                <a:solidFill>
                  <a:srgbClr val="3B4540"/>
                </a:solidFill>
                <a:latin typeface="Fraunces ExtraBold" pitchFamily="34" charset="0"/>
                <a:ea typeface="Fraunces ExtraBold" pitchFamily="34" charset="-122"/>
                <a:cs typeface="Fraunces ExtraBold" pitchFamily="34" charset="-120"/>
              </a:rPr>
              <a:t>Where Can an Athlete Find Support?</a:t>
            </a:r>
            <a:endParaRPr lang="en-US" sz="2733" dirty="0"/>
          </a:p>
        </p:txBody>
      </p:sp>
      <p:sp>
        <p:nvSpPr>
          <p:cNvPr id="6" name="Text 1"/>
          <p:cNvSpPr/>
          <p:nvPr/>
        </p:nvSpPr>
        <p:spPr>
          <a:xfrm>
            <a:off x="818455" y="1170682"/>
            <a:ext cx="6906617" cy="205879"/>
          </a:xfrm>
          <a:prstGeom prst="rect">
            <a:avLst/>
          </a:prstGeom>
          <a:noFill/>
          <a:ln/>
        </p:spPr>
        <p:txBody>
          <a:bodyPr wrap="none" lIns="0" tIns="0" rIns="0" bIns="0" rtlCol="0" anchor="t"/>
          <a:lstStyle/>
          <a:p>
            <a:pPr>
              <a:lnSpc>
                <a:spcPct val="123000"/>
              </a:lnSpc>
            </a:pPr>
            <a:r>
              <a:rPr lang="en-US" b="1" dirty="0">
                <a:solidFill>
                  <a:srgbClr val="6E2D0C"/>
                </a:solidFill>
                <a:latin typeface="Nobile Bold" pitchFamily="34" charset="0"/>
                <a:ea typeface="Nobile Bold" pitchFamily="34" charset="-122"/>
                <a:cs typeface="Nobile Bold" pitchFamily="34" charset="-120"/>
              </a:rPr>
              <a:t>Support may come from:</a:t>
            </a:r>
            <a:endParaRPr lang="en-US" dirty="0">
              <a:solidFill>
                <a:srgbClr val="6E2D0C"/>
              </a:solidFill>
            </a:endParaRPr>
          </a:p>
        </p:txBody>
      </p:sp>
      <p:pic>
        <p:nvPicPr>
          <p:cNvPr id="7" name="Image 3" descr="preencoded.png"/>
          <p:cNvPicPr>
            <a:picLocks noChangeAspect="1"/>
          </p:cNvPicPr>
          <p:nvPr/>
        </p:nvPicPr>
        <p:blipFill>
          <a:blip r:embed="rId4"/>
          <a:stretch>
            <a:fillRect/>
          </a:stretch>
        </p:blipFill>
        <p:spPr>
          <a:xfrm>
            <a:off x="676656" y="1672449"/>
            <a:ext cx="697707" cy="979388"/>
          </a:xfrm>
          <a:prstGeom prst="rect">
            <a:avLst/>
          </a:prstGeom>
        </p:spPr>
      </p:pic>
      <p:sp>
        <p:nvSpPr>
          <p:cNvPr id="8" name="Text 2"/>
          <p:cNvSpPr/>
          <p:nvPr/>
        </p:nvSpPr>
        <p:spPr>
          <a:xfrm>
            <a:off x="1492035" y="1661642"/>
            <a:ext cx="5481637" cy="217984"/>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SPORT ORGANISATION</a:t>
            </a:r>
            <a:endParaRPr lang="en-US" dirty="0"/>
          </a:p>
        </p:txBody>
      </p:sp>
      <p:sp>
        <p:nvSpPr>
          <p:cNvPr id="9" name="Text 3"/>
          <p:cNvSpPr/>
          <p:nvPr/>
        </p:nvSpPr>
        <p:spPr>
          <a:xfrm>
            <a:off x="1492037" y="1936129"/>
            <a:ext cx="5673029" cy="411757"/>
          </a:xfrm>
          <a:prstGeom prst="rect">
            <a:avLst/>
          </a:prstGeom>
          <a:noFill/>
          <a:ln/>
        </p:spPr>
        <p:txBody>
          <a:bodyPr wrap="square" lIns="0" tIns="0" rIns="0" bIns="0" rtlCol="0" anchor="t">
            <a:noAutofit/>
          </a:bodyPr>
          <a:lstStyle/>
          <a:p>
            <a:pPr>
              <a:lnSpc>
                <a:spcPct val="123000"/>
              </a:lnSpc>
            </a:pPr>
            <a:r>
              <a:rPr lang="en-US" sz="1400" dirty="0">
                <a:solidFill>
                  <a:srgbClr val="405449"/>
                </a:solidFill>
                <a:latin typeface="Nobile" pitchFamily="34" charset="0"/>
                <a:ea typeface="Nobile" pitchFamily="34" charset="-122"/>
                <a:cs typeface="Nobile" pitchFamily="34" charset="-120"/>
              </a:rPr>
              <a:t>Safeguarding/Welfare Officer · Designated contact person · Trusted staff member · Club/Federation · Medical or psychological staff</a:t>
            </a:r>
            <a:endParaRPr lang="en-US" sz="1400" dirty="0"/>
          </a:p>
        </p:txBody>
      </p:sp>
      <p:pic>
        <p:nvPicPr>
          <p:cNvPr id="10" name="Image 4" descr="preencoded.png"/>
          <p:cNvPicPr>
            <a:picLocks noChangeAspect="1"/>
          </p:cNvPicPr>
          <p:nvPr/>
        </p:nvPicPr>
        <p:blipFill>
          <a:blip r:embed="rId5"/>
          <a:stretch>
            <a:fillRect/>
          </a:stretch>
        </p:blipFill>
        <p:spPr>
          <a:xfrm>
            <a:off x="676656" y="2651837"/>
            <a:ext cx="697707" cy="1185267"/>
          </a:xfrm>
          <a:prstGeom prst="rect">
            <a:avLst/>
          </a:prstGeom>
        </p:spPr>
      </p:pic>
      <p:sp>
        <p:nvSpPr>
          <p:cNvPr id="11" name="Text 4"/>
          <p:cNvSpPr/>
          <p:nvPr/>
        </p:nvSpPr>
        <p:spPr>
          <a:xfrm>
            <a:off x="1492035" y="2741004"/>
            <a:ext cx="5481637" cy="217984"/>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EXTERNAL SUPPORT</a:t>
            </a:r>
            <a:endParaRPr lang="en-US" dirty="0"/>
          </a:p>
        </p:txBody>
      </p:sp>
      <p:sp>
        <p:nvSpPr>
          <p:cNvPr id="12" name="Text 5"/>
          <p:cNvSpPr/>
          <p:nvPr/>
        </p:nvSpPr>
        <p:spPr>
          <a:xfrm>
            <a:off x="1492035" y="3012964"/>
            <a:ext cx="5481639" cy="617637"/>
          </a:xfrm>
          <a:prstGeom prst="rect">
            <a:avLst/>
          </a:prstGeom>
          <a:noFill/>
          <a:ln/>
        </p:spPr>
        <p:txBody>
          <a:bodyPr wrap="square" lIns="0" tIns="0" rIns="0" bIns="0" rtlCol="0" anchor="t">
            <a:noAutofit/>
          </a:bodyPr>
          <a:lstStyle/>
          <a:p>
            <a:pPr>
              <a:lnSpc>
                <a:spcPct val="123000"/>
              </a:lnSpc>
            </a:pPr>
            <a:r>
              <a:rPr lang="en-US" sz="1400" dirty="0">
                <a:solidFill>
                  <a:srgbClr val="405449"/>
                </a:solidFill>
                <a:latin typeface="Nobile" pitchFamily="34" charset="0"/>
                <a:ea typeface="Nobile" pitchFamily="34" charset="-122"/>
                <a:cs typeface="Nobile" pitchFamily="34" charset="-120"/>
              </a:rPr>
              <a:t>Counselling/Psychological services · Healthcare professionals · Specialised support organisations · Child protection services, where applicable · Relevant public authorities</a:t>
            </a:r>
            <a:endParaRPr lang="en-US" sz="1400" dirty="0"/>
          </a:p>
        </p:txBody>
      </p:sp>
      <p:pic>
        <p:nvPicPr>
          <p:cNvPr id="13" name="Image 5" descr="preencoded.png"/>
          <p:cNvPicPr>
            <a:picLocks noChangeAspect="1"/>
          </p:cNvPicPr>
          <p:nvPr/>
        </p:nvPicPr>
        <p:blipFill>
          <a:blip r:embed="rId6"/>
          <a:stretch>
            <a:fillRect/>
          </a:stretch>
        </p:blipFill>
        <p:spPr>
          <a:xfrm>
            <a:off x="676656" y="3837104"/>
            <a:ext cx="697707" cy="979388"/>
          </a:xfrm>
          <a:prstGeom prst="rect">
            <a:avLst/>
          </a:prstGeom>
        </p:spPr>
      </p:pic>
      <p:sp>
        <p:nvSpPr>
          <p:cNvPr id="14" name="Text 6"/>
          <p:cNvSpPr/>
          <p:nvPr/>
        </p:nvSpPr>
        <p:spPr>
          <a:xfrm>
            <a:off x="1478409" y="3899296"/>
            <a:ext cx="5481637" cy="217984"/>
          </a:xfrm>
          <a:prstGeom prst="rect">
            <a:avLst/>
          </a:prstGeom>
          <a:noFill/>
          <a:ln/>
        </p:spPr>
        <p:txBody>
          <a:bodyPr wrap="none" lIns="0" tIns="0" rIns="0" bIns="0" rtlCol="0" anchor="t"/>
          <a:lstStyle/>
          <a:p>
            <a:pPr>
              <a:lnSpc>
                <a:spcPct val="104000"/>
              </a:lnSpc>
            </a:pPr>
            <a:r>
              <a:rPr lang="en-US" sz="1600" dirty="0">
                <a:solidFill>
                  <a:srgbClr val="405449"/>
                </a:solidFill>
                <a:latin typeface="Fraunces ExtraBold" pitchFamily="34" charset="0"/>
                <a:ea typeface="Fraunces ExtraBold" pitchFamily="34" charset="-122"/>
                <a:cs typeface="Fraunces ExtraBold" pitchFamily="34" charset="-120"/>
              </a:rPr>
              <a:t>CoViS PLATFORM</a:t>
            </a:r>
            <a:endParaRPr lang="en-US" sz="1600" dirty="0"/>
          </a:p>
        </p:txBody>
      </p:sp>
      <p:sp>
        <p:nvSpPr>
          <p:cNvPr id="15" name="Text 7"/>
          <p:cNvSpPr/>
          <p:nvPr/>
        </p:nvSpPr>
        <p:spPr>
          <a:xfrm>
            <a:off x="1492035" y="4176739"/>
            <a:ext cx="5673029" cy="411757"/>
          </a:xfrm>
          <a:prstGeom prst="rect">
            <a:avLst/>
          </a:prstGeom>
          <a:noFill/>
          <a:ln/>
        </p:spPr>
        <p:txBody>
          <a:bodyPr wrap="square" lIns="0" tIns="0" rIns="0" bIns="0" rtlCol="0" anchor="t">
            <a:noAutofit/>
          </a:bodyPr>
          <a:lstStyle/>
          <a:p>
            <a:pPr>
              <a:lnSpc>
                <a:spcPct val="123000"/>
              </a:lnSpc>
            </a:pPr>
            <a:r>
              <a:rPr lang="en-US" sz="1400" dirty="0">
                <a:solidFill>
                  <a:srgbClr val="405449"/>
                </a:solidFill>
                <a:latin typeface="Nobile" pitchFamily="34" charset="0"/>
                <a:ea typeface="Nobile" pitchFamily="34" charset="-122"/>
                <a:cs typeface="Nobile" pitchFamily="34" charset="-120"/>
              </a:rPr>
              <a:t>Support information · Country-specific contacts · Reporting guidance · Available support pathways</a:t>
            </a:r>
            <a:endParaRPr lang="en-US" sz="1400" dirty="0"/>
          </a:p>
        </p:txBody>
      </p:sp>
      <p:sp>
        <p:nvSpPr>
          <p:cNvPr id="16" name="Shape 8"/>
          <p:cNvSpPr/>
          <p:nvPr/>
        </p:nvSpPr>
        <p:spPr>
          <a:xfrm>
            <a:off x="346680" y="5085187"/>
            <a:ext cx="7085252" cy="532773"/>
          </a:xfrm>
          <a:prstGeom prst="roundRect">
            <a:avLst>
              <a:gd name="adj" fmla="val 25161"/>
            </a:avLst>
          </a:prstGeom>
          <a:solidFill>
            <a:srgbClr val="DDEEE0"/>
          </a:solidFill>
          <a:ln/>
        </p:spPr>
        <p:txBody>
          <a:bodyPr/>
          <a:lstStyle/>
          <a:p>
            <a:endParaRPr lang="el-GR" sz="2400"/>
          </a:p>
        </p:txBody>
      </p:sp>
      <p:pic>
        <p:nvPicPr>
          <p:cNvPr id="17" name="Image 6" descr="preencoded.png"/>
          <p:cNvPicPr>
            <a:picLocks noChangeAspect="1"/>
          </p:cNvPicPr>
          <p:nvPr/>
        </p:nvPicPr>
        <p:blipFill>
          <a:blip r:embed="rId7"/>
          <a:stretch>
            <a:fillRect/>
          </a:stretch>
        </p:blipFill>
        <p:spPr>
          <a:xfrm flipH="1">
            <a:off x="458461" y="5216509"/>
            <a:ext cx="337758" cy="270128"/>
          </a:xfrm>
          <a:prstGeom prst="rect">
            <a:avLst/>
          </a:prstGeom>
        </p:spPr>
      </p:pic>
      <p:sp>
        <p:nvSpPr>
          <p:cNvPr id="18" name="Text 9"/>
          <p:cNvSpPr/>
          <p:nvPr/>
        </p:nvSpPr>
        <p:spPr>
          <a:xfrm>
            <a:off x="796219" y="5210243"/>
            <a:ext cx="6313685" cy="205879"/>
          </a:xfrm>
          <a:prstGeom prst="rect">
            <a:avLst/>
          </a:prstGeom>
          <a:noFill/>
          <a:ln/>
        </p:spPr>
        <p:txBody>
          <a:bodyPr wrap="none" lIns="0" tIns="0" rIns="0" bIns="0" rtlCol="0" anchor="t"/>
          <a:lstStyle/>
          <a:p>
            <a:pPr>
              <a:lnSpc>
                <a:spcPct val="123000"/>
              </a:lnSpc>
            </a:pPr>
            <a:r>
              <a:rPr lang="en-US" sz="1600" b="1" dirty="0">
                <a:solidFill>
                  <a:srgbClr val="000000"/>
                </a:solidFill>
                <a:latin typeface="Nobile Bold" pitchFamily="34" charset="0"/>
                <a:ea typeface="Nobile Bold" pitchFamily="34" charset="-122"/>
                <a:cs typeface="Nobile Bold" pitchFamily="34" charset="-120"/>
              </a:rPr>
              <a:t>If the first person does not help, seek another appropriate source of support.</a:t>
            </a:r>
            <a:endParaRPr lang="en-US" sz="1600" dirty="0"/>
          </a:p>
        </p:txBody>
      </p:sp>
      <p:sp>
        <p:nvSpPr>
          <p:cNvPr id="20" name="Shape 0">
            <a:extLst>
              <a:ext uri="{FF2B5EF4-FFF2-40B4-BE49-F238E27FC236}">
                <a16:creationId xmlns:a16="http://schemas.microsoft.com/office/drawing/2014/main" id="{8EB5F94B-61FD-E93C-3235-4E47796D2D5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pic>
        <p:nvPicPr>
          <p:cNvPr id="22" name="Εικόνα 21">
            <a:extLst>
              <a:ext uri="{FF2B5EF4-FFF2-40B4-BE49-F238E27FC236}">
                <a16:creationId xmlns:a16="http://schemas.microsoft.com/office/drawing/2014/main" id="{D619FEBD-5AA1-246D-EA8B-A42DE41366A8}"/>
              </a:ext>
            </a:extLst>
          </p:cNvPr>
          <p:cNvPicPr>
            <a:picLocks noChangeAspect="1"/>
          </p:cNvPicPr>
          <p:nvPr/>
        </p:nvPicPr>
        <p:blipFill>
          <a:blip r:embed="rId8"/>
          <a:stretch>
            <a:fillRect/>
          </a:stretch>
        </p:blipFill>
        <p:spPr>
          <a:xfrm>
            <a:off x="10440436" y="6446141"/>
            <a:ext cx="1722268" cy="411859"/>
          </a:xfrm>
          <a:prstGeom prst="rect">
            <a:avLst/>
          </a:prstGeom>
        </p:spPr>
      </p:pic>
      <p:pic>
        <p:nvPicPr>
          <p:cNvPr id="24" name="Εικόνα 23">
            <a:extLst>
              <a:ext uri="{FF2B5EF4-FFF2-40B4-BE49-F238E27FC236}">
                <a16:creationId xmlns:a16="http://schemas.microsoft.com/office/drawing/2014/main" id="{9BF096B6-7BA5-3BFF-26B7-AE86200BECC9}"/>
              </a:ext>
            </a:extLst>
          </p:cNvPr>
          <p:cNvPicPr>
            <a:picLocks noChangeAspect="1"/>
          </p:cNvPicPr>
          <p:nvPr/>
        </p:nvPicPr>
        <p:blipFill>
          <a:blip r:embed="rId9"/>
          <a:stretch>
            <a:fillRect/>
          </a:stretch>
        </p:blipFill>
        <p:spPr>
          <a:xfrm>
            <a:off x="-62915" y="6156899"/>
            <a:ext cx="701101" cy="70110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p:cNvSpPr/>
          <p:nvPr/>
        </p:nvSpPr>
        <p:spPr>
          <a:xfrm>
            <a:off x="909390" y="434245"/>
            <a:ext cx="10869017" cy="516731"/>
          </a:xfrm>
          <a:prstGeom prst="rect">
            <a:avLst/>
          </a:prstGeom>
          <a:noFill/>
          <a:ln/>
        </p:spPr>
        <p:txBody>
          <a:bodyPr wrap="none" lIns="0" tIns="0" rIns="0" bIns="0" rtlCol="0" anchor="t"/>
          <a:lstStyle/>
          <a:p>
            <a:pPr>
              <a:lnSpc>
                <a:spcPct val="104000"/>
              </a:lnSpc>
            </a:pPr>
            <a:r>
              <a:rPr lang="en-US" sz="3200" dirty="0">
                <a:solidFill>
                  <a:srgbClr val="3B4540"/>
                </a:solidFill>
                <a:latin typeface="Fraunces ExtraBold" pitchFamily="34" charset="0"/>
                <a:ea typeface="Fraunces ExtraBold" pitchFamily="34" charset="-122"/>
                <a:cs typeface="Fraunces ExtraBold" pitchFamily="34" charset="-120"/>
              </a:rPr>
              <a:t>Remember the 5 Principles</a:t>
            </a:r>
            <a:endParaRPr lang="en-US" sz="3200" dirty="0"/>
          </a:p>
        </p:txBody>
      </p:sp>
      <p:sp>
        <p:nvSpPr>
          <p:cNvPr id="5" name="Text 1"/>
          <p:cNvSpPr/>
          <p:nvPr/>
        </p:nvSpPr>
        <p:spPr>
          <a:xfrm>
            <a:off x="603504" y="1240004"/>
            <a:ext cx="330696" cy="206672"/>
          </a:xfrm>
          <a:prstGeom prst="rect">
            <a:avLst/>
          </a:prstGeom>
          <a:noFill/>
          <a:ln/>
        </p:spPr>
        <p:txBody>
          <a:bodyPr wrap="none" lIns="0" tIns="0" rIns="0" bIns="0" rtlCol="0" anchor="ctr"/>
          <a:lstStyle/>
          <a:p>
            <a:r>
              <a:rPr lang="en-US" sz="1267" dirty="0">
                <a:solidFill>
                  <a:srgbClr val="405449"/>
                </a:solidFill>
                <a:latin typeface="Fraunces Light" pitchFamily="34" charset="0"/>
                <a:ea typeface="Fraunces Light" pitchFamily="34" charset="-122"/>
                <a:cs typeface="Fraunces Light" pitchFamily="34" charset="-120"/>
              </a:rPr>
              <a:t>01</a:t>
            </a:r>
            <a:endParaRPr lang="en-US" sz="1267" dirty="0"/>
          </a:p>
        </p:txBody>
      </p:sp>
      <p:sp>
        <p:nvSpPr>
          <p:cNvPr id="6" name="Shape 2"/>
          <p:cNvSpPr/>
          <p:nvPr/>
        </p:nvSpPr>
        <p:spPr>
          <a:xfrm>
            <a:off x="530353" y="1504352"/>
            <a:ext cx="3512740" cy="19051"/>
          </a:xfrm>
          <a:prstGeom prst="rect">
            <a:avLst/>
          </a:prstGeom>
          <a:solidFill>
            <a:srgbClr val="438951"/>
          </a:solidFill>
          <a:ln/>
        </p:spPr>
        <p:txBody>
          <a:bodyPr/>
          <a:lstStyle/>
          <a:p>
            <a:endParaRPr lang="el-GR" sz="2400"/>
          </a:p>
        </p:txBody>
      </p:sp>
      <p:sp>
        <p:nvSpPr>
          <p:cNvPr id="7" name="Text 3"/>
          <p:cNvSpPr/>
          <p:nvPr/>
        </p:nvSpPr>
        <p:spPr>
          <a:xfrm>
            <a:off x="530353" y="1625102"/>
            <a:ext cx="3512740" cy="258465"/>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SAFETY</a:t>
            </a:r>
            <a:endParaRPr lang="en-US" dirty="0"/>
          </a:p>
        </p:txBody>
      </p:sp>
      <p:sp>
        <p:nvSpPr>
          <p:cNvPr id="8" name="Text 4"/>
          <p:cNvSpPr/>
          <p:nvPr/>
        </p:nvSpPr>
        <p:spPr>
          <a:xfrm>
            <a:off x="530353" y="1982785"/>
            <a:ext cx="3512740" cy="264616"/>
          </a:xfrm>
          <a:prstGeom prst="rect">
            <a:avLst/>
          </a:prstGeom>
          <a:noFill/>
          <a:ln/>
        </p:spPr>
        <p:txBody>
          <a:bodyPr wrap="none" lIns="0" tIns="0" rIns="0" bIns="0" rtlCol="0" anchor="t"/>
          <a:lstStyle/>
          <a:p>
            <a:pPr>
              <a:lnSpc>
                <a:spcPct val="133000"/>
              </a:lnSpc>
            </a:pPr>
            <a:r>
              <a:rPr lang="en-US" sz="1400" dirty="0">
                <a:solidFill>
                  <a:srgbClr val="405449"/>
                </a:solidFill>
                <a:latin typeface="Nobile" pitchFamily="34" charset="0"/>
                <a:ea typeface="Nobile" pitchFamily="34" charset="-122"/>
                <a:cs typeface="Nobile" pitchFamily="34" charset="-120"/>
              </a:rPr>
              <a:t>Protect the person from further harm.</a:t>
            </a:r>
            <a:endParaRPr lang="en-US" sz="1400" dirty="0"/>
          </a:p>
        </p:txBody>
      </p:sp>
      <p:sp>
        <p:nvSpPr>
          <p:cNvPr id="9" name="Text 5"/>
          <p:cNvSpPr/>
          <p:nvPr/>
        </p:nvSpPr>
        <p:spPr>
          <a:xfrm>
            <a:off x="4208391" y="1242415"/>
            <a:ext cx="330696" cy="206672"/>
          </a:xfrm>
          <a:prstGeom prst="rect">
            <a:avLst/>
          </a:prstGeom>
          <a:noFill/>
          <a:ln/>
        </p:spPr>
        <p:txBody>
          <a:bodyPr wrap="none" lIns="0" tIns="0" rIns="0" bIns="0" rtlCol="0" anchor="ctr"/>
          <a:lstStyle/>
          <a:p>
            <a:r>
              <a:rPr lang="en-US" sz="1267" dirty="0">
                <a:solidFill>
                  <a:srgbClr val="405449"/>
                </a:solidFill>
                <a:latin typeface="Fraunces Light" pitchFamily="34" charset="0"/>
                <a:ea typeface="Fraunces Light" pitchFamily="34" charset="-122"/>
                <a:cs typeface="Fraunces Light" pitchFamily="34" charset="-120"/>
              </a:rPr>
              <a:t>02</a:t>
            </a:r>
            <a:endParaRPr lang="en-US" sz="1267" dirty="0"/>
          </a:p>
        </p:txBody>
      </p:sp>
      <p:sp>
        <p:nvSpPr>
          <p:cNvPr id="10" name="Shape 6"/>
          <p:cNvSpPr/>
          <p:nvPr/>
        </p:nvSpPr>
        <p:spPr>
          <a:xfrm>
            <a:off x="4208391" y="1504352"/>
            <a:ext cx="3512840" cy="19051"/>
          </a:xfrm>
          <a:prstGeom prst="rect">
            <a:avLst/>
          </a:prstGeom>
          <a:solidFill>
            <a:srgbClr val="438951"/>
          </a:solidFill>
          <a:ln/>
        </p:spPr>
        <p:txBody>
          <a:bodyPr/>
          <a:lstStyle/>
          <a:p>
            <a:endParaRPr lang="el-GR" sz="2400"/>
          </a:p>
        </p:txBody>
      </p:sp>
      <p:sp>
        <p:nvSpPr>
          <p:cNvPr id="11" name="Text 7"/>
          <p:cNvSpPr/>
          <p:nvPr/>
        </p:nvSpPr>
        <p:spPr>
          <a:xfrm>
            <a:off x="4208391" y="1625102"/>
            <a:ext cx="3512840" cy="258465"/>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LISTEN</a:t>
            </a:r>
            <a:endParaRPr lang="en-US" dirty="0"/>
          </a:p>
        </p:txBody>
      </p:sp>
      <p:sp>
        <p:nvSpPr>
          <p:cNvPr id="12" name="Text 8"/>
          <p:cNvSpPr/>
          <p:nvPr/>
        </p:nvSpPr>
        <p:spPr>
          <a:xfrm>
            <a:off x="4208391" y="1982785"/>
            <a:ext cx="3512840" cy="264616"/>
          </a:xfrm>
          <a:prstGeom prst="rect">
            <a:avLst/>
          </a:prstGeom>
          <a:noFill/>
          <a:ln/>
        </p:spPr>
        <p:txBody>
          <a:bodyPr wrap="none" lIns="0" tIns="0" rIns="0" bIns="0" rtlCol="0" anchor="t"/>
          <a:lstStyle/>
          <a:p>
            <a:pPr>
              <a:lnSpc>
                <a:spcPct val="133000"/>
              </a:lnSpc>
            </a:pPr>
            <a:r>
              <a:rPr lang="en-US" sz="1400" dirty="0">
                <a:solidFill>
                  <a:srgbClr val="405449"/>
                </a:solidFill>
                <a:latin typeface="Nobile" pitchFamily="34" charset="0"/>
                <a:ea typeface="Nobile" pitchFamily="34" charset="-122"/>
                <a:cs typeface="Nobile" pitchFamily="34" charset="-120"/>
              </a:rPr>
              <a:t>Listen without judgement.</a:t>
            </a:r>
            <a:endParaRPr lang="en-US" sz="1400" dirty="0"/>
          </a:p>
        </p:txBody>
      </p:sp>
      <p:sp>
        <p:nvSpPr>
          <p:cNvPr id="13" name="Text 9"/>
          <p:cNvSpPr/>
          <p:nvPr/>
        </p:nvSpPr>
        <p:spPr>
          <a:xfrm>
            <a:off x="7886529" y="1242415"/>
            <a:ext cx="330696" cy="206672"/>
          </a:xfrm>
          <a:prstGeom prst="rect">
            <a:avLst/>
          </a:prstGeom>
          <a:noFill/>
          <a:ln/>
        </p:spPr>
        <p:txBody>
          <a:bodyPr wrap="none" lIns="0" tIns="0" rIns="0" bIns="0" rtlCol="0" anchor="ctr"/>
          <a:lstStyle/>
          <a:p>
            <a:r>
              <a:rPr lang="en-US" sz="1267" dirty="0">
                <a:solidFill>
                  <a:srgbClr val="405449"/>
                </a:solidFill>
                <a:latin typeface="Fraunces Light" pitchFamily="34" charset="0"/>
                <a:ea typeface="Fraunces Light" pitchFamily="34" charset="-122"/>
                <a:cs typeface="Fraunces Light" pitchFamily="34" charset="-120"/>
              </a:rPr>
              <a:t>03</a:t>
            </a:r>
            <a:endParaRPr lang="en-US" sz="1267" dirty="0"/>
          </a:p>
        </p:txBody>
      </p:sp>
      <p:sp>
        <p:nvSpPr>
          <p:cNvPr id="14" name="Shape 10"/>
          <p:cNvSpPr/>
          <p:nvPr/>
        </p:nvSpPr>
        <p:spPr>
          <a:xfrm>
            <a:off x="7886530" y="1504352"/>
            <a:ext cx="3512740" cy="19051"/>
          </a:xfrm>
          <a:prstGeom prst="rect">
            <a:avLst/>
          </a:prstGeom>
          <a:solidFill>
            <a:srgbClr val="438951"/>
          </a:solidFill>
          <a:ln/>
        </p:spPr>
        <p:txBody>
          <a:bodyPr/>
          <a:lstStyle/>
          <a:p>
            <a:endParaRPr lang="el-GR" sz="2400"/>
          </a:p>
        </p:txBody>
      </p:sp>
      <p:sp>
        <p:nvSpPr>
          <p:cNvPr id="15" name="Text 11"/>
          <p:cNvSpPr/>
          <p:nvPr/>
        </p:nvSpPr>
        <p:spPr>
          <a:xfrm>
            <a:off x="7886530" y="1625102"/>
            <a:ext cx="3512740" cy="258465"/>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SUPPORT</a:t>
            </a:r>
            <a:endParaRPr lang="en-US" dirty="0"/>
          </a:p>
        </p:txBody>
      </p:sp>
      <p:sp>
        <p:nvSpPr>
          <p:cNvPr id="16" name="Text 12"/>
          <p:cNvSpPr/>
          <p:nvPr/>
        </p:nvSpPr>
        <p:spPr>
          <a:xfrm>
            <a:off x="7886530" y="1982786"/>
            <a:ext cx="3512740" cy="529233"/>
          </a:xfrm>
          <a:prstGeom prst="rect">
            <a:avLst/>
          </a:prstGeom>
          <a:noFill/>
          <a:ln/>
        </p:spPr>
        <p:txBody>
          <a:bodyPr wrap="square" lIns="0" tIns="0" rIns="0" bIns="0" rtlCol="0" anchor="t">
            <a:noAutofit/>
          </a:bodyPr>
          <a:lstStyle/>
          <a:p>
            <a:pPr>
              <a:lnSpc>
                <a:spcPct val="133000"/>
              </a:lnSpc>
            </a:pPr>
            <a:r>
              <a:rPr lang="en-US" sz="1400" dirty="0">
                <a:solidFill>
                  <a:srgbClr val="405449"/>
                </a:solidFill>
                <a:latin typeface="Nobile" pitchFamily="34" charset="0"/>
                <a:ea typeface="Nobile" pitchFamily="34" charset="-122"/>
                <a:cs typeface="Nobile" pitchFamily="34" charset="-120"/>
              </a:rPr>
              <a:t>Help the person access appropriate assistance.</a:t>
            </a:r>
            <a:endParaRPr lang="en-US" sz="1400" dirty="0"/>
          </a:p>
        </p:txBody>
      </p:sp>
      <p:sp>
        <p:nvSpPr>
          <p:cNvPr id="17" name="Text 13"/>
          <p:cNvSpPr/>
          <p:nvPr/>
        </p:nvSpPr>
        <p:spPr>
          <a:xfrm>
            <a:off x="530352" y="2801340"/>
            <a:ext cx="330696" cy="206672"/>
          </a:xfrm>
          <a:prstGeom prst="rect">
            <a:avLst/>
          </a:prstGeom>
          <a:noFill/>
          <a:ln/>
        </p:spPr>
        <p:txBody>
          <a:bodyPr wrap="none" lIns="0" tIns="0" rIns="0" bIns="0" rtlCol="0" anchor="ctr"/>
          <a:lstStyle/>
          <a:p>
            <a:r>
              <a:rPr lang="en-US" sz="1267" dirty="0">
                <a:solidFill>
                  <a:srgbClr val="405449"/>
                </a:solidFill>
                <a:latin typeface="Fraunces Light" pitchFamily="34" charset="0"/>
                <a:ea typeface="Fraunces Light" pitchFamily="34" charset="-122"/>
                <a:cs typeface="Fraunces Light" pitchFamily="34" charset="-120"/>
              </a:rPr>
              <a:t>04</a:t>
            </a:r>
            <a:endParaRPr lang="en-US" sz="1267" dirty="0"/>
          </a:p>
        </p:txBody>
      </p:sp>
      <p:sp>
        <p:nvSpPr>
          <p:cNvPr id="18" name="Shape 14"/>
          <p:cNvSpPr/>
          <p:nvPr/>
        </p:nvSpPr>
        <p:spPr>
          <a:xfrm>
            <a:off x="530352" y="3063277"/>
            <a:ext cx="5351760" cy="19051"/>
          </a:xfrm>
          <a:prstGeom prst="rect">
            <a:avLst/>
          </a:prstGeom>
          <a:solidFill>
            <a:srgbClr val="438951"/>
          </a:solidFill>
          <a:ln/>
        </p:spPr>
        <p:txBody>
          <a:bodyPr/>
          <a:lstStyle/>
          <a:p>
            <a:endParaRPr lang="el-GR" sz="2400"/>
          </a:p>
        </p:txBody>
      </p:sp>
      <p:sp>
        <p:nvSpPr>
          <p:cNvPr id="19" name="Text 15"/>
          <p:cNvSpPr/>
          <p:nvPr/>
        </p:nvSpPr>
        <p:spPr>
          <a:xfrm>
            <a:off x="530352" y="3208930"/>
            <a:ext cx="5351760" cy="258465"/>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CHOICE &amp; CONTROL</a:t>
            </a:r>
            <a:endParaRPr lang="en-US" dirty="0"/>
          </a:p>
        </p:txBody>
      </p:sp>
      <p:sp>
        <p:nvSpPr>
          <p:cNvPr id="20" name="Text 16"/>
          <p:cNvSpPr/>
          <p:nvPr/>
        </p:nvSpPr>
        <p:spPr>
          <a:xfrm>
            <a:off x="530352" y="3541711"/>
            <a:ext cx="5351760" cy="264616"/>
          </a:xfrm>
          <a:prstGeom prst="rect">
            <a:avLst/>
          </a:prstGeom>
          <a:noFill/>
          <a:ln/>
        </p:spPr>
        <p:txBody>
          <a:bodyPr wrap="none" lIns="0" tIns="0" rIns="0" bIns="0" rtlCol="0" anchor="t"/>
          <a:lstStyle/>
          <a:p>
            <a:pPr>
              <a:lnSpc>
                <a:spcPct val="133000"/>
              </a:lnSpc>
            </a:pPr>
            <a:r>
              <a:rPr lang="en-US" sz="1400" dirty="0">
                <a:solidFill>
                  <a:srgbClr val="405449"/>
                </a:solidFill>
                <a:latin typeface="Nobile" pitchFamily="34" charset="0"/>
                <a:ea typeface="Nobile" pitchFamily="34" charset="-122"/>
                <a:cs typeface="Nobile" pitchFamily="34" charset="-120"/>
              </a:rPr>
              <a:t>Involve the person in decisions whenever possible.</a:t>
            </a:r>
            <a:endParaRPr lang="en-US" sz="1400" dirty="0"/>
          </a:p>
        </p:txBody>
      </p:sp>
      <p:sp>
        <p:nvSpPr>
          <p:cNvPr id="21" name="Text 17"/>
          <p:cNvSpPr/>
          <p:nvPr/>
        </p:nvSpPr>
        <p:spPr>
          <a:xfrm>
            <a:off x="6047411" y="2801340"/>
            <a:ext cx="330696" cy="206672"/>
          </a:xfrm>
          <a:prstGeom prst="rect">
            <a:avLst/>
          </a:prstGeom>
          <a:noFill/>
          <a:ln/>
        </p:spPr>
        <p:txBody>
          <a:bodyPr wrap="none" lIns="0" tIns="0" rIns="0" bIns="0" rtlCol="0" anchor="ctr"/>
          <a:lstStyle/>
          <a:p>
            <a:r>
              <a:rPr lang="en-US" sz="1267" dirty="0">
                <a:solidFill>
                  <a:srgbClr val="405449"/>
                </a:solidFill>
                <a:latin typeface="Fraunces Light" pitchFamily="34" charset="0"/>
                <a:ea typeface="Fraunces Light" pitchFamily="34" charset="-122"/>
                <a:cs typeface="Fraunces Light" pitchFamily="34" charset="-120"/>
              </a:rPr>
              <a:t>05</a:t>
            </a:r>
            <a:endParaRPr lang="en-US" sz="1267" dirty="0"/>
          </a:p>
        </p:txBody>
      </p:sp>
      <p:sp>
        <p:nvSpPr>
          <p:cNvPr id="22" name="Shape 18"/>
          <p:cNvSpPr/>
          <p:nvPr/>
        </p:nvSpPr>
        <p:spPr>
          <a:xfrm>
            <a:off x="6047411" y="3063277"/>
            <a:ext cx="5351860" cy="19051"/>
          </a:xfrm>
          <a:prstGeom prst="rect">
            <a:avLst/>
          </a:prstGeom>
          <a:solidFill>
            <a:srgbClr val="438951"/>
          </a:solidFill>
          <a:ln/>
        </p:spPr>
        <p:txBody>
          <a:bodyPr/>
          <a:lstStyle/>
          <a:p>
            <a:endParaRPr lang="el-GR" sz="2400"/>
          </a:p>
        </p:txBody>
      </p:sp>
      <p:sp>
        <p:nvSpPr>
          <p:cNvPr id="23" name="Text 19"/>
          <p:cNvSpPr/>
          <p:nvPr/>
        </p:nvSpPr>
        <p:spPr>
          <a:xfrm>
            <a:off x="6096000" y="3184028"/>
            <a:ext cx="5351860" cy="258465"/>
          </a:xfrm>
          <a:prstGeom prst="rect">
            <a:avLst/>
          </a:prstGeom>
          <a:noFill/>
          <a:ln/>
        </p:spPr>
        <p:txBody>
          <a:bodyPr wrap="none" lIns="0" tIns="0" rIns="0" bIns="0" rtlCol="0" anchor="t"/>
          <a:lstStyle/>
          <a:p>
            <a:pPr>
              <a:lnSpc>
                <a:spcPct val="104000"/>
              </a:lnSpc>
            </a:pPr>
            <a:r>
              <a:rPr lang="en-US" dirty="0">
                <a:solidFill>
                  <a:srgbClr val="405449"/>
                </a:solidFill>
                <a:latin typeface="Fraunces ExtraBold" pitchFamily="34" charset="0"/>
                <a:ea typeface="Fraunces ExtraBold" pitchFamily="34" charset="-122"/>
                <a:cs typeface="Fraunces ExtraBold" pitchFamily="34" charset="-120"/>
              </a:rPr>
              <a:t>FOLLOW-UP</a:t>
            </a:r>
            <a:endParaRPr lang="en-US" dirty="0"/>
          </a:p>
        </p:txBody>
      </p:sp>
      <p:sp>
        <p:nvSpPr>
          <p:cNvPr id="24" name="Text 20"/>
          <p:cNvSpPr/>
          <p:nvPr/>
        </p:nvSpPr>
        <p:spPr>
          <a:xfrm>
            <a:off x="6047411" y="3541711"/>
            <a:ext cx="5351860" cy="264616"/>
          </a:xfrm>
          <a:prstGeom prst="rect">
            <a:avLst/>
          </a:prstGeom>
          <a:noFill/>
          <a:ln/>
        </p:spPr>
        <p:txBody>
          <a:bodyPr wrap="none" lIns="0" tIns="0" rIns="0" bIns="0" rtlCol="0" anchor="t"/>
          <a:lstStyle/>
          <a:p>
            <a:pPr>
              <a:lnSpc>
                <a:spcPct val="133000"/>
              </a:lnSpc>
            </a:pPr>
            <a:r>
              <a:rPr lang="en-US" sz="1400" dirty="0">
                <a:solidFill>
                  <a:srgbClr val="405449"/>
                </a:solidFill>
                <a:latin typeface="Nobile" pitchFamily="34" charset="0"/>
                <a:ea typeface="Nobile" pitchFamily="34" charset="-122"/>
                <a:cs typeface="Nobile" pitchFamily="34" charset="-120"/>
              </a:rPr>
              <a:t>Support should continue when needed.</a:t>
            </a:r>
            <a:endParaRPr lang="en-US" sz="1400" dirty="0"/>
          </a:p>
        </p:txBody>
      </p:sp>
      <p:pic>
        <p:nvPicPr>
          <p:cNvPr id="26" name="Εικόνα 25">
            <a:extLst>
              <a:ext uri="{FF2B5EF4-FFF2-40B4-BE49-F238E27FC236}">
                <a16:creationId xmlns:a16="http://schemas.microsoft.com/office/drawing/2014/main" id="{A15B30C9-1B1C-77FB-D45E-6C18DF14803B}"/>
              </a:ext>
            </a:extLst>
          </p:cNvPr>
          <p:cNvPicPr>
            <a:picLocks noChangeAspect="1"/>
          </p:cNvPicPr>
          <p:nvPr/>
        </p:nvPicPr>
        <p:blipFill>
          <a:blip r:embed="rId3"/>
          <a:stretch>
            <a:fillRect/>
          </a:stretch>
        </p:blipFill>
        <p:spPr>
          <a:xfrm>
            <a:off x="10440436" y="6446141"/>
            <a:ext cx="1722268" cy="411859"/>
          </a:xfrm>
          <a:prstGeom prst="rect">
            <a:avLst/>
          </a:prstGeom>
        </p:spPr>
      </p:pic>
      <p:pic>
        <p:nvPicPr>
          <p:cNvPr id="28" name="Εικόνα 27">
            <a:extLst>
              <a:ext uri="{FF2B5EF4-FFF2-40B4-BE49-F238E27FC236}">
                <a16:creationId xmlns:a16="http://schemas.microsoft.com/office/drawing/2014/main" id="{9A858A83-753C-53C0-D161-7F316820B13C}"/>
              </a:ext>
            </a:extLst>
          </p:cNvPr>
          <p:cNvPicPr>
            <a:picLocks noChangeAspect="1"/>
          </p:cNvPicPr>
          <p:nvPr/>
        </p:nvPicPr>
        <p:blipFill>
          <a:blip r:embed="rId4"/>
          <a:stretch>
            <a:fillRect/>
          </a:stretch>
        </p:blipFill>
        <p:spPr>
          <a:xfrm>
            <a:off x="-62915" y="6156899"/>
            <a:ext cx="701101" cy="701101"/>
          </a:xfrm>
          <a:prstGeom prst="rect">
            <a:avLst/>
          </a:prstGeom>
        </p:spPr>
      </p:pic>
      <p:sp>
        <p:nvSpPr>
          <p:cNvPr id="30" name="Shape 0">
            <a:extLst>
              <a:ext uri="{FF2B5EF4-FFF2-40B4-BE49-F238E27FC236}">
                <a16:creationId xmlns:a16="http://schemas.microsoft.com/office/drawing/2014/main" id="{5DC499B8-B288-4CD8-3D8C-3FA722A911F2}"/>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092606" cy="6137848"/>
          </a:xfrm>
          <a:prstGeom prst="rect">
            <a:avLst/>
          </a:prstGeom>
        </p:spPr>
      </p:pic>
      <p:sp>
        <p:nvSpPr>
          <p:cNvPr id="4" name="Text 0"/>
          <p:cNvSpPr/>
          <p:nvPr/>
        </p:nvSpPr>
        <p:spPr>
          <a:xfrm>
            <a:off x="5233492" y="1872853"/>
            <a:ext cx="3556397" cy="264616"/>
          </a:xfrm>
          <a:prstGeom prst="rect">
            <a:avLst/>
          </a:prstGeom>
          <a:noFill/>
          <a:ln/>
        </p:spPr>
        <p:txBody>
          <a:bodyPr wrap="none" lIns="0" tIns="0" rIns="0" bIns="0" rtlCol="0" anchor="t"/>
          <a:lstStyle/>
          <a:p>
            <a:pPr>
              <a:lnSpc>
                <a:spcPct val="133000"/>
              </a:lnSpc>
            </a:pPr>
            <a:endParaRPr lang="en-US" sz="1267" dirty="0"/>
          </a:p>
        </p:txBody>
      </p:sp>
      <p:sp>
        <p:nvSpPr>
          <p:cNvPr id="6" name="Text 1"/>
          <p:cNvSpPr/>
          <p:nvPr/>
        </p:nvSpPr>
        <p:spPr>
          <a:xfrm>
            <a:off x="5087579" y="984102"/>
            <a:ext cx="6297017" cy="516731"/>
          </a:xfrm>
          <a:prstGeom prst="rect">
            <a:avLst/>
          </a:prstGeom>
          <a:noFill/>
          <a:ln/>
        </p:spPr>
        <p:txBody>
          <a:bodyPr wrap="none" lIns="0" tIns="0" rIns="0" bIns="0" rtlCol="0" anchor="t"/>
          <a:lstStyle/>
          <a:p>
            <a:pPr>
              <a:lnSpc>
                <a:spcPct val="104000"/>
              </a:lnSpc>
            </a:pPr>
            <a:r>
              <a:rPr lang="en-US" sz="3200" dirty="0">
                <a:solidFill>
                  <a:srgbClr val="6E2D0C"/>
                </a:solidFill>
                <a:latin typeface="Fraunces ExtraBold" pitchFamily="34" charset="0"/>
                <a:ea typeface="Fraunces ExtraBold" pitchFamily="34" charset="-122"/>
              </a:rPr>
              <a:t>For effective coping with violence in sport</a:t>
            </a:r>
            <a:endParaRPr lang="en-US" sz="3200" dirty="0">
              <a:solidFill>
                <a:srgbClr val="6E2D0C"/>
              </a:solidFill>
            </a:endParaRPr>
          </a:p>
        </p:txBody>
      </p:sp>
      <p:sp>
        <p:nvSpPr>
          <p:cNvPr id="7" name="Text 2"/>
          <p:cNvSpPr/>
          <p:nvPr/>
        </p:nvSpPr>
        <p:spPr>
          <a:xfrm>
            <a:off x="5087579" y="1827683"/>
            <a:ext cx="6297017" cy="1430536"/>
          </a:xfrm>
          <a:prstGeom prst="rect">
            <a:avLst/>
          </a:prstGeom>
          <a:noFill/>
          <a:ln/>
        </p:spPr>
        <p:txBody>
          <a:bodyPr wrap="square" lIns="0" tIns="0" rIns="0" bIns="0" rtlCol="0" anchor="t"/>
          <a:lstStyle/>
          <a:p>
            <a:pPr>
              <a:lnSpc>
                <a:spcPct val="133000"/>
              </a:lnSpc>
              <a:spcAft>
                <a:spcPts val="1400"/>
              </a:spcAft>
            </a:pPr>
            <a:r>
              <a:rPr lang="en-US" sz="2000" b="1" dirty="0">
                <a:solidFill>
                  <a:srgbClr val="405449"/>
                </a:solidFill>
                <a:latin typeface="Nobile Bold" pitchFamily="34" charset="0"/>
                <a:ea typeface="Nobile Bold" pitchFamily="34" charset="-122"/>
                <a:cs typeface="Nobile Bold" pitchFamily="34" charset="-120"/>
              </a:rPr>
              <a:t>You do not have to deal with violence alone.</a:t>
            </a:r>
            <a:endParaRPr lang="en-US" sz="2000" dirty="0"/>
          </a:p>
          <a:p>
            <a:pPr>
              <a:lnSpc>
                <a:spcPct val="133000"/>
              </a:lnSpc>
              <a:spcAft>
                <a:spcPts val="1400"/>
              </a:spcAft>
            </a:pPr>
            <a:r>
              <a:rPr lang="en-US" sz="2000" b="1" dirty="0">
                <a:solidFill>
                  <a:srgbClr val="405449"/>
                </a:solidFill>
                <a:latin typeface="Nobile Bold" pitchFamily="34" charset="0"/>
                <a:ea typeface="Nobile Bold" pitchFamily="34" charset="-122"/>
                <a:cs typeface="Nobile Bold" pitchFamily="34" charset="-120"/>
              </a:rPr>
              <a:t>Listen. Take concerns seriously. Seek support.</a:t>
            </a:r>
            <a:endParaRPr lang="en-US" sz="2000" dirty="0"/>
          </a:p>
          <a:p>
            <a:pPr>
              <a:lnSpc>
                <a:spcPct val="133000"/>
              </a:lnSpc>
            </a:pPr>
            <a:r>
              <a:rPr lang="en-US" sz="1600" dirty="0">
                <a:solidFill>
                  <a:srgbClr val="405449"/>
                </a:solidFill>
                <a:latin typeface="Nobile" pitchFamily="34" charset="0"/>
                <a:ea typeface="Nobile" pitchFamily="34" charset="-122"/>
                <a:cs typeface="Nobile" pitchFamily="34" charset="-120"/>
              </a:rPr>
              <a:t>Together, athletes, coaches, teammates and sport organisations can create safer and more supportive sporting environments.</a:t>
            </a:r>
            <a:endParaRPr lang="en-US" sz="1600" dirty="0"/>
          </a:p>
        </p:txBody>
      </p:sp>
      <p:sp>
        <p:nvSpPr>
          <p:cNvPr id="8" name="Shape 3"/>
          <p:cNvSpPr/>
          <p:nvPr/>
        </p:nvSpPr>
        <p:spPr>
          <a:xfrm>
            <a:off x="5004553" y="4139477"/>
            <a:ext cx="6297017" cy="19051"/>
          </a:xfrm>
          <a:prstGeom prst="roundRect">
            <a:avLst>
              <a:gd name="adj" fmla="val 49998"/>
            </a:avLst>
          </a:prstGeom>
          <a:solidFill>
            <a:srgbClr val="405449">
              <a:alpha val="50000"/>
            </a:srgbClr>
          </a:solidFill>
          <a:ln/>
        </p:spPr>
        <p:txBody>
          <a:bodyPr/>
          <a:lstStyle/>
          <a:p>
            <a:endParaRPr lang="el-GR" sz="2400"/>
          </a:p>
        </p:txBody>
      </p:sp>
      <p:pic>
        <p:nvPicPr>
          <p:cNvPr id="11" name="Εικόνα 10">
            <a:extLst>
              <a:ext uri="{FF2B5EF4-FFF2-40B4-BE49-F238E27FC236}">
                <a16:creationId xmlns:a16="http://schemas.microsoft.com/office/drawing/2014/main" id="{3172F4DE-FF91-61C4-06DC-B3D2EAA9C362}"/>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13" name="Εικόνα 12">
            <a:extLst>
              <a:ext uri="{FF2B5EF4-FFF2-40B4-BE49-F238E27FC236}">
                <a16:creationId xmlns:a16="http://schemas.microsoft.com/office/drawing/2014/main" id="{6C542EA5-F928-2C07-4D2B-A8C9C9D4FFBC}"/>
              </a:ext>
            </a:extLst>
          </p:cNvPr>
          <p:cNvPicPr>
            <a:picLocks noChangeAspect="1"/>
          </p:cNvPicPr>
          <p:nvPr/>
        </p:nvPicPr>
        <p:blipFill>
          <a:blip r:embed="rId5"/>
          <a:stretch>
            <a:fillRect/>
          </a:stretch>
        </p:blipFill>
        <p:spPr>
          <a:xfrm>
            <a:off x="-62915" y="6156899"/>
            <a:ext cx="701101" cy="70110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58</TotalTime>
  <Words>803</Words>
  <Application>Microsoft Office PowerPoint</Application>
  <PresentationFormat>Ευρεία οθόνη</PresentationFormat>
  <Paragraphs>144</Paragraphs>
  <Slides>12</Slides>
  <Notes>11</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1</vt:i4>
      </vt:variant>
      <vt:variant>
        <vt:lpstr>Τίτλοι διαφανειών</vt:lpstr>
      </vt:variant>
      <vt:variant>
        <vt:i4>12</vt:i4>
      </vt:variant>
    </vt:vector>
  </HeadingPairs>
  <TitlesOfParts>
    <vt:vector size="21" baseType="lpstr">
      <vt:lpstr>Aptos</vt:lpstr>
      <vt:lpstr>Aptos Display</vt:lpstr>
      <vt:lpstr>Arial</vt:lpstr>
      <vt:lpstr>Calibri</vt:lpstr>
      <vt:lpstr>Fraunces ExtraBold</vt:lpstr>
      <vt:lpstr>Fraunces Light</vt:lpstr>
      <vt:lpstr>Nobile</vt:lpstr>
      <vt:lpstr>Nobile Bold</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9</cp:revision>
  <dcterms:created xsi:type="dcterms:W3CDTF">2026-08-08T12:19:18Z</dcterms:created>
  <dcterms:modified xsi:type="dcterms:W3CDTF">2026-09-19T16:10:30Z</dcterms:modified>
</cp:coreProperties>
</file>