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71" r:id="rId3"/>
    <p:sldId id="272" r:id="rId4"/>
    <p:sldId id="273" r:id="rId5"/>
    <p:sldId id="274" r:id="rId6"/>
    <p:sldId id="275" r:id="rId7"/>
    <p:sldId id="276" r:id="rId8"/>
    <p:sldId id="277" r:id="rId9"/>
    <p:sldId id="278" r:id="rId10"/>
    <p:sldId id="266" r:id="rId11"/>
    <p:sldId id="279" r:id="rId12"/>
    <p:sldId id="280" r:id="rId13"/>
    <p:sldId id="281" r:id="rId14"/>
    <p:sldId id="268"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24"/>
    <p:restoredTop sz="94610"/>
  </p:normalViewPr>
  <p:slideViewPr>
    <p:cSldViewPr snapToGrid="0" snapToObjects="1">
      <p:cViewPr varScale="1">
        <p:scale>
          <a:sx n="108" d="100"/>
          <a:sy n="108" d="100"/>
        </p:scale>
        <p:origin x="3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18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simple message: this module is about recognising concern early, not proving guilt.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trainees do not need to memorise one perfect answer. The pathway helps them pause, assess safety, and choose an action that fits the situation.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examples from sport: sexualised jokes, gender stereotypes in coaching feedback, humiliating banter. Emphasise that bystanders help set the tone of the environment.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participants to think about ambiguous situations, not just obvious serious incidents. The goal is to notice patterns that may undermine dignity, equality or safety.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clear that intervention does not always mean confrontation. Even small responses can shift norms and make people feel less alone.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barriers without blaming participants. Ask which barrier would be most likely to stop them and which support would make action easier.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the four strategies and explain that different situations require different choices. The best option is not necessarily the most confrontational one.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trainees to develop their own words. Encourage short, calm and realistic phrases that fit their context.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banter as informal joking or teasing. Explain that the issue is when it becomes sexualised, humiliating, discriminatory or normalises stereotypes.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that supportive responses should be centred on the person affected. The aim is to listen, validate and respect autonomy, while recognising safeguarding responsibilities where relevant.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power in sport: selection, playing time, treatment, reputation, career opportunities. Safer action may involve a captain, another coach, a safeguarding officer or trusted person.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teams need explicit expectations so people do not assume they are alone in objecting to harmful behaviour. Make positive team norms visible.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with personal commitment. Invite participants to write down one concrete action they can use in their sport environment.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6510528"/>
            <a:ext cx="11201400" cy="0"/>
          </a:xfrm>
          <a:prstGeom prst="line">
            <a:avLst/>
          </a:prstGeom>
          <a:noFill/>
          <a:ln w="12700">
            <a:solidFill>
              <a:srgbClr val="E9E4E4"/>
            </a:solidFill>
            <a:prstDash val="solid"/>
          </a:ln>
        </p:spPr>
        <p:txBody>
          <a:bodyPr/>
          <a:lstStyle/>
          <a:p>
            <a:endParaRPr lang="sr-Latn-RS"/>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F6F6F"/>
                </a:solidFill>
                <a:latin typeface="Arial"/>
                <a:ea typeface="Arial"/>
                <a:cs typeface="Aria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F6F6F"/>
                </a:solidFill>
                <a:latin typeface="Arial"/>
                <a:ea typeface="Arial"/>
                <a:cs typeface="Aria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4" name="Shape 1"/>
          <p:cNvSpPr/>
          <p:nvPr/>
        </p:nvSpPr>
        <p:spPr>
          <a:xfrm>
            <a:off x="877824" y="652420"/>
            <a:ext cx="164592" cy="713232"/>
          </a:xfrm>
          <a:prstGeom prst="rect">
            <a:avLst/>
          </a:prstGeom>
          <a:solidFill>
            <a:srgbClr val="A64F4F"/>
          </a:solidFill>
          <a:ln w="12700">
            <a:solidFill>
              <a:srgbClr val="A64F4F"/>
            </a:solidFill>
            <a:prstDash val="solid"/>
          </a:ln>
        </p:spPr>
        <p:txBody>
          <a:bodyPr/>
          <a:lstStyle/>
          <a:p>
            <a:endParaRPr lang="sr-Latn-RS"/>
          </a:p>
        </p:txBody>
      </p:sp>
      <p:sp>
        <p:nvSpPr>
          <p:cNvPr id="5" name="Text 2"/>
          <p:cNvSpPr/>
          <p:nvPr/>
        </p:nvSpPr>
        <p:spPr>
          <a:xfrm>
            <a:off x="1280160" y="672084"/>
            <a:ext cx="4480560" cy="384048"/>
          </a:xfrm>
          <a:prstGeom prst="rect">
            <a:avLst/>
          </a:prstGeom>
          <a:noFill/>
          <a:ln/>
        </p:spPr>
        <p:txBody>
          <a:bodyPr wrap="square" lIns="0" tIns="0" rIns="0" bIns="0" rtlCol="0" anchor="ctr"/>
          <a:lstStyle/>
          <a:p>
            <a:pPr marL="0" indent="0">
              <a:buNone/>
            </a:pPr>
            <a:r>
              <a:rPr lang="en-US" sz="2400" b="1" dirty="0">
                <a:solidFill>
                  <a:srgbClr val="A64F4F"/>
                </a:solidFill>
                <a:latin typeface="Arial" pitchFamily="34" charset="0"/>
                <a:ea typeface="Arial" pitchFamily="34" charset="-122"/>
                <a:cs typeface="Arial" pitchFamily="34" charset="-120"/>
              </a:rPr>
              <a:t>CoViS Module 3</a:t>
            </a:r>
            <a:endParaRPr lang="en-US" sz="2400" dirty="0"/>
          </a:p>
        </p:txBody>
      </p:sp>
      <p:sp>
        <p:nvSpPr>
          <p:cNvPr id="6" name="Text 3"/>
          <p:cNvSpPr/>
          <p:nvPr/>
        </p:nvSpPr>
        <p:spPr>
          <a:xfrm>
            <a:off x="877824" y="1371600"/>
            <a:ext cx="4572000" cy="1920240"/>
          </a:xfrm>
          <a:prstGeom prst="rect">
            <a:avLst/>
          </a:prstGeom>
          <a:noFill/>
          <a:ln/>
        </p:spPr>
        <p:txBody>
          <a:bodyPr wrap="square" lIns="0" tIns="0" rIns="0" bIns="0" rtlCol="0" anchor="ctr">
            <a:normAutofit/>
          </a:bodyPr>
          <a:lstStyle/>
          <a:p>
            <a:r>
              <a:rPr lang="en-US" sz="4000" b="1" dirty="0">
                <a:latin typeface="Aptos Display" pitchFamily="34" charset="0"/>
                <a:ea typeface="Aptos Display" pitchFamily="34" charset="-122"/>
                <a:cs typeface="Aptos Display" pitchFamily="34" charset="-120"/>
              </a:rPr>
              <a:t>Bystander Action in Sport</a:t>
            </a:r>
            <a:endParaRPr lang="en-US" sz="4000" dirty="0"/>
          </a:p>
        </p:txBody>
      </p:sp>
      <p:sp>
        <p:nvSpPr>
          <p:cNvPr id="7" name="Text 4"/>
          <p:cNvSpPr/>
          <p:nvPr/>
        </p:nvSpPr>
        <p:spPr>
          <a:xfrm>
            <a:off x="943153" y="3623731"/>
            <a:ext cx="4389120" cy="713232"/>
          </a:xfrm>
          <a:prstGeom prst="rect">
            <a:avLst/>
          </a:prstGeom>
          <a:noFill/>
          <a:ln/>
        </p:spPr>
        <p:txBody>
          <a:bodyPr wrap="square" lIns="254" tIns="254" rIns="254" bIns="254" rtlCol="0" anchor="ctr">
            <a:normAutofit/>
          </a:bodyPr>
          <a:lstStyle/>
          <a:p>
            <a:pPr marL="0" indent="0">
              <a:buNone/>
            </a:pPr>
            <a:r>
              <a:rPr lang="en-US" sz="1900" dirty="0">
                <a:solidFill>
                  <a:srgbClr val="5E6770"/>
                </a:solidFill>
                <a:latin typeface="Arial" pitchFamily="34" charset="0"/>
                <a:ea typeface="Arial" pitchFamily="34" charset="-122"/>
                <a:cs typeface="Arial" pitchFamily="34" charset="-120"/>
              </a:rPr>
              <a:t>Responding safely when you witness inappropriate </a:t>
            </a:r>
            <a:r>
              <a:rPr lang="en-US" sz="1900" dirty="0" err="1">
                <a:solidFill>
                  <a:srgbClr val="5E6770"/>
                </a:solidFill>
                <a:latin typeface="Arial" pitchFamily="34" charset="0"/>
                <a:ea typeface="Arial" pitchFamily="34" charset="-122"/>
                <a:cs typeface="Arial" pitchFamily="34" charset="-120"/>
              </a:rPr>
              <a:t>behaviour</a:t>
            </a:r>
            <a:endParaRPr lang="en-US" sz="1900" dirty="0"/>
          </a:p>
        </p:txBody>
      </p:sp>
      <p:pic>
        <p:nvPicPr>
          <p:cNvPr id="12" name="Εικόνα 11">
            <a:extLst>
              <a:ext uri="{FF2B5EF4-FFF2-40B4-BE49-F238E27FC236}">
                <a16:creationId xmlns:a16="http://schemas.microsoft.com/office/drawing/2014/main" id="{9B83019E-680B-0EBC-A884-CE4E7C6DCAA4}"/>
              </a:ext>
            </a:extLst>
          </p:cNvPr>
          <p:cNvPicPr>
            <a:picLocks noChangeAspect="1"/>
          </p:cNvPicPr>
          <p:nvPr/>
        </p:nvPicPr>
        <p:blipFill>
          <a:blip r:embed="rId3"/>
          <a:stretch>
            <a:fillRect/>
          </a:stretch>
        </p:blipFill>
        <p:spPr>
          <a:xfrm>
            <a:off x="30883" y="0"/>
            <a:ext cx="703278" cy="703278"/>
          </a:xfrm>
          <a:prstGeom prst="rect">
            <a:avLst/>
          </a:prstGeom>
        </p:spPr>
      </p:pic>
      <p:pic>
        <p:nvPicPr>
          <p:cNvPr id="13" name="Εικόνα 12">
            <a:extLst>
              <a:ext uri="{FF2B5EF4-FFF2-40B4-BE49-F238E27FC236}">
                <a16:creationId xmlns:a16="http://schemas.microsoft.com/office/drawing/2014/main" id="{CAE70BE4-E476-A044-CD47-1080468E08D3}"/>
              </a:ext>
            </a:extLst>
          </p:cNvPr>
          <p:cNvPicPr>
            <a:picLocks noChangeAspect="1"/>
          </p:cNvPicPr>
          <p:nvPr/>
        </p:nvPicPr>
        <p:blipFill>
          <a:blip r:embed="rId4"/>
          <a:stretch>
            <a:fillRect/>
          </a:stretch>
        </p:blipFill>
        <p:spPr>
          <a:xfrm>
            <a:off x="1" y="6471821"/>
            <a:ext cx="1722268" cy="411859"/>
          </a:xfrm>
          <a:prstGeom prst="rect">
            <a:avLst/>
          </a:prstGeom>
        </p:spPr>
      </p:pic>
      <p:pic>
        <p:nvPicPr>
          <p:cNvPr id="8" name="Εικόνα 7">
            <a:extLst>
              <a:ext uri="{FF2B5EF4-FFF2-40B4-BE49-F238E27FC236}">
                <a16:creationId xmlns:a16="http://schemas.microsoft.com/office/drawing/2014/main" id="{F60A4CA6-E71A-3B25-F294-732AFED96698}"/>
              </a:ext>
            </a:extLst>
          </p:cNvPr>
          <p:cNvPicPr>
            <a:picLocks noChangeAspect="1"/>
          </p:cNvPicPr>
          <p:nvPr/>
        </p:nvPicPr>
        <p:blipFill>
          <a:blip r:embed="rId5"/>
          <a:stretch>
            <a:fillRect/>
          </a:stretch>
        </p:blipFill>
        <p:spPr>
          <a:xfrm>
            <a:off x="6742179" y="5424"/>
            <a:ext cx="5449822" cy="68450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411480"/>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A practical prevention pathway</a:t>
            </a:r>
            <a:endParaRPr lang="en-US" sz="2600" dirty="0"/>
          </a:p>
        </p:txBody>
      </p:sp>
      <p:sp>
        <p:nvSpPr>
          <p:cNvPr id="4" name="Text 2"/>
          <p:cNvSpPr/>
          <p:nvPr/>
        </p:nvSpPr>
        <p:spPr>
          <a:xfrm>
            <a:off x="566928" y="969264"/>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Bystander action is a sequence of decisions—not a single heroic act.</a:t>
            </a:r>
            <a:endParaRPr lang="en-US" sz="1350" dirty="0"/>
          </a:p>
        </p:txBody>
      </p:sp>
      <p:sp>
        <p:nvSpPr>
          <p:cNvPr id="5" name="Shape 3"/>
          <p:cNvSpPr/>
          <p:nvPr/>
        </p:nvSpPr>
        <p:spPr>
          <a:xfrm>
            <a:off x="731520" y="1600200"/>
            <a:ext cx="1719072" cy="2606040"/>
          </a:xfrm>
          <a:prstGeom prst="roundRect">
            <a:avLst>
              <a:gd name="adj" fmla="val 4255"/>
            </a:avLst>
          </a:prstGeom>
          <a:solidFill>
            <a:srgbClr val="F3F7FB"/>
          </a:solidFill>
          <a:ln w="12700">
            <a:solidFill>
              <a:srgbClr val="D7DEE8"/>
            </a:solidFill>
            <a:prstDash val="solid"/>
          </a:ln>
        </p:spPr>
        <p:txBody>
          <a:bodyPr/>
          <a:lstStyle/>
          <a:p>
            <a:endParaRPr lang="el-GR"/>
          </a:p>
        </p:txBody>
      </p:sp>
      <p:sp>
        <p:nvSpPr>
          <p:cNvPr id="6" name="Shape 4"/>
          <p:cNvSpPr/>
          <p:nvPr/>
        </p:nvSpPr>
        <p:spPr>
          <a:xfrm>
            <a:off x="731520" y="1600200"/>
            <a:ext cx="73152" cy="2606040"/>
          </a:xfrm>
          <a:prstGeom prst="rect">
            <a:avLst/>
          </a:prstGeom>
          <a:solidFill>
            <a:srgbClr val="2B6CB0"/>
          </a:solidFill>
          <a:ln w="12700">
            <a:solidFill>
              <a:srgbClr val="2B6CB0">
                <a:alpha val="0"/>
              </a:srgbClr>
            </a:solidFill>
            <a:prstDash val="solid"/>
          </a:ln>
        </p:spPr>
        <p:txBody>
          <a:bodyPr/>
          <a:lstStyle/>
          <a:p>
            <a:endParaRPr lang="el-GR"/>
          </a:p>
        </p:txBody>
      </p:sp>
      <p:sp>
        <p:nvSpPr>
          <p:cNvPr id="7" name="Text 5"/>
          <p:cNvSpPr/>
          <p:nvPr/>
        </p:nvSpPr>
        <p:spPr>
          <a:xfrm>
            <a:off x="896112" y="1709928"/>
            <a:ext cx="1408176"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NOTICE</a:t>
            </a:r>
            <a:endParaRPr lang="en-US" sz="1350" dirty="0"/>
          </a:p>
        </p:txBody>
      </p:sp>
      <p:sp>
        <p:nvSpPr>
          <p:cNvPr id="8" name="Text 6"/>
          <p:cNvSpPr/>
          <p:nvPr/>
        </p:nvSpPr>
        <p:spPr>
          <a:xfrm>
            <a:off x="896112" y="2039112"/>
            <a:ext cx="1408176" cy="2075688"/>
          </a:xfrm>
          <a:prstGeom prst="rect">
            <a:avLst/>
          </a:prstGeom>
          <a:noFill/>
          <a:ln/>
        </p:spPr>
        <p:txBody>
          <a:bodyPr wrap="square" lIns="0" tIns="0" rIns="0" bIns="0" rtlCol="0" anchor="t">
            <a:normAutofit/>
          </a:bodyPr>
          <a:lstStyle/>
          <a:p>
            <a:pPr marL="0" indent="0">
              <a:buNone/>
            </a:pPr>
            <a:r>
              <a:rPr lang="en-US" sz="1150" dirty="0">
                <a:solidFill>
                  <a:srgbClr val="1F2937"/>
                </a:solidFill>
              </a:rPr>
              <a:t>What is happening?</a:t>
            </a:r>
            <a:endParaRPr lang="en-US" sz="1150" dirty="0"/>
          </a:p>
        </p:txBody>
      </p:sp>
      <p:sp>
        <p:nvSpPr>
          <p:cNvPr id="9" name="Shape 7"/>
          <p:cNvSpPr/>
          <p:nvPr/>
        </p:nvSpPr>
        <p:spPr>
          <a:xfrm>
            <a:off x="2615184" y="1600200"/>
            <a:ext cx="1719072" cy="2606040"/>
          </a:xfrm>
          <a:prstGeom prst="roundRect">
            <a:avLst>
              <a:gd name="adj" fmla="val 4255"/>
            </a:avLst>
          </a:prstGeom>
          <a:solidFill>
            <a:srgbClr val="FFFFFF"/>
          </a:solidFill>
          <a:ln w="12700">
            <a:solidFill>
              <a:srgbClr val="D7DEE8"/>
            </a:solidFill>
            <a:prstDash val="solid"/>
          </a:ln>
        </p:spPr>
        <p:txBody>
          <a:bodyPr/>
          <a:lstStyle/>
          <a:p>
            <a:endParaRPr lang="el-GR"/>
          </a:p>
        </p:txBody>
      </p:sp>
      <p:sp>
        <p:nvSpPr>
          <p:cNvPr id="10" name="Shape 8"/>
          <p:cNvSpPr/>
          <p:nvPr/>
        </p:nvSpPr>
        <p:spPr>
          <a:xfrm>
            <a:off x="2615184" y="1600200"/>
            <a:ext cx="73152" cy="2606040"/>
          </a:xfrm>
          <a:prstGeom prst="rect">
            <a:avLst/>
          </a:prstGeom>
          <a:solidFill>
            <a:srgbClr val="2C7A7B"/>
          </a:solidFill>
          <a:ln w="12700">
            <a:solidFill>
              <a:srgbClr val="2C7A7B">
                <a:alpha val="0"/>
              </a:srgbClr>
            </a:solidFill>
            <a:prstDash val="solid"/>
          </a:ln>
        </p:spPr>
        <p:txBody>
          <a:bodyPr/>
          <a:lstStyle/>
          <a:p>
            <a:endParaRPr lang="el-GR"/>
          </a:p>
        </p:txBody>
      </p:sp>
      <p:sp>
        <p:nvSpPr>
          <p:cNvPr id="11" name="Text 9"/>
          <p:cNvSpPr/>
          <p:nvPr/>
        </p:nvSpPr>
        <p:spPr>
          <a:xfrm>
            <a:off x="2779776" y="1709928"/>
            <a:ext cx="1408176"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INTERPRET</a:t>
            </a:r>
            <a:endParaRPr lang="en-US" sz="1350" dirty="0"/>
          </a:p>
        </p:txBody>
      </p:sp>
      <p:sp>
        <p:nvSpPr>
          <p:cNvPr id="12" name="Text 10"/>
          <p:cNvSpPr/>
          <p:nvPr/>
        </p:nvSpPr>
        <p:spPr>
          <a:xfrm>
            <a:off x="2779776" y="2039112"/>
            <a:ext cx="1408176" cy="2075688"/>
          </a:xfrm>
          <a:prstGeom prst="rect">
            <a:avLst/>
          </a:prstGeom>
          <a:noFill/>
          <a:ln/>
        </p:spPr>
        <p:txBody>
          <a:bodyPr wrap="square" lIns="0" tIns="0" rIns="0" bIns="0" rtlCol="0" anchor="t">
            <a:normAutofit/>
          </a:bodyPr>
          <a:lstStyle/>
          <a:p>
            <a:pPr marL="0" indent="0">
              <a:buNone/>
            </a:pPr>
            <a:r>
              <a:rPr lang="en-US" sz="1150" dirty="0">
                <a:solidFill>
                  <a:srgbClr val="1F2937"/>
                </a:solidFill>
              </a:rPr>
              <a:t>Why does it matter?</a:t>
            </a:r>
            <a:endParaRPr lang="en-US" sz="1150" dirty="0"/>
          </a:p>
        </p:txBody>
      </p:sp>
      <p:sp>
        <p:nvSpPr>
          <p:cNvPr id="13" name="Shape 11"/>
          <p:cNvSpPr/>
          <p:nvPr/>
        </p:nvSpPr>
        <p:spPr>
          <a:xfrm>
            <a:off x="4498848" y="1600200"/>
            <a:ext cx="1719072" cy="2606040"/>
          </a:xfrm>
          <a:prstGeom prst="roundRect">
            <a:avLst>
              <a:gd name="adj" fmla="val 4255"/>
            </a:avLst>
          </a:prstGeom>
          <a:solidFill>
            <a:srgbClr val="F3F7FB"/>
          </a:solidFill>
          <a:ln w="12700">
            <a:solidFill>
              <a:srgbClr val="D7DEE8"/>
            </a:solidFill>
            <a:prstDash val="solid"/>
          </a:ln>
        </p:spPr>
        <p:txBody>
          <a:bodyPr/>
          <a:lstStyle/>
          <a:p>
            <a:endParaRPr lang="el-GR"/>
          </a:p>
        </p:txBody>
      </p:sp>
      <p:sp>
        <p:nvSpPr>
          <p:cNvPr id="14" name="Shape 12"/>
          <p:cNvSpPr/>
          <p:nvPr/>
        </p:nvSpPr>
        <p:spPr>
          <a:xfrm>
            <a:off x="4498848" y="1600200"/>
            <a:ext cx="73152" cy="2606040"/>
          </a:xfrm>
          <a:prstGeom prst="rect">
            <a:avLst/>
          </a:prstGeom>
          <a:solidFill>
            <a:srgbClr val="E76F51"/>
          </a:solidFill>
          <a:ln w="12700">
            <a:solidFill>
              <a:srgbClr val="E76F51">
                <a:alpha val="0"/>
              </a:srgbClr>
            </a:solidFill>
            <a:prstDash val="solid"/>
          </a:ln>
        </p:spPr>
        <p:txBody>
          <a:bodyPr/>
          <a:lstStyle/>
          <a:p>
            <a:endParaRPr lang="el-GR"/>
          </a:p>
        </p:txBody>
      </p:sp>
      <p:sp>
        <p:nvSpPr>
          <p:cNvPr id="15" name="Text 13"/>
          <p:cNvSpPr/>
          <p:nvPr/>
        </p:nvSpPr>
        <p:spPr>
          <a:xfrm>
            <a:off x="4663440" y="1709928"/>
            <a:ext cx="1408176" cy="256032"/>
          </a:xfrm>
          <a:prstGeom prst="rect">
            <a:avLst/>
          </a:prstGeom>
          <a:noFill/>
          <a:ln/>
        </p:spPr>
        <p:txBody>
          <a:bodyPr wrap="square" lIns="0" tIns="0" rIns="0" bIns="0" rtlCol="0" anchor="ctr">
            <a:normAutofit fontScale="77500" lnSpcReduction="20000"/>
          </a:bodyPr>
          <a:lstStyle/>
          <a:p>
            <a:pPr marL="0" indent="0">
              <a:buNone/>
            </a:pPr>
            <a:r>
              <a:rPr lang="en-US" sz="1350" b="1" dirty="0">
                <a:solidFill>
                  <a:srgbClr val="162336"/>
                </a:solidFill>
              </a:rPr>
              <a:t>OVERCOME BARRIERS</a:t>
            </a:r>
            <a:endParaRPr lang="en-US" sz="1350" dirty="0"/>
          </a:p>
        </p:txBody>
      </p:sp>
      <p:sp>
        <p:nvSpPr>
          <p:cNvPr id="16" name="Text 14"/>
          <p:cNvSpPr/>
          <p:nvPr/>
        </p:nvSpPr>
        <p:spPr>
          <a:xfrm>
            <a:off x="4663440" y="2039112"/>
            <a:ext cx="1408176" cy="2075688"/>
          </a:xfrm>
          <a:prstGeom prst="rect">
            <a:avLst/>
          </a:prstGeom>
          <a:noFill/>
          <a:ln/>
        </p:spPr>
        <p:txBody>
          <a:bodyPr wrap="square" lIns="0" tIns="0" rIns="0" bIns="0" rtlCol="0" anchor="t">
            <a:normAutofit/>
          </a:bodyPr>
          <a:lstStyle/>
          <a:p>
            <a:pPr marL="0" indent="0">
              <a:buNone/>
            </a:pPr>
            <a:r>
              <a:rPr lang="en-US" sz="1150" dirty="0">
                <a:solidFill>
                  <a:srgbClr val="1F2937"/>
                </a:solidFill>
              </a:rPr>
              <a:t>What stops action?</a:t>
            </a:r>
            <a:endParaRPr lang="en-US" sz="1150" dirty="0"/>
          </a:p>
        </p:txBody>
      </p:sp>
      <p:sp>
        <p:nvSpPr>
          <p:cNvPr id="17" name="Shape 15"/>
          <p:cNvSpPr/>
          <p:nvPr/>
        </p:nvSpPr>
        <p:spPr>
          <a:xfrm>
            <a:off x="6382512" y="1600200"/>
            <a:ext cx="1719072" cy="2606040"/>
          </a:xfrm>
          <a:prstGeom prst="roundRect">
            <a:avLst>
              <a:gd name="adj" fmla="val 4255"/>
            </a:avLst>
          </a:prstGeom>
          <a:solidFill>
            <a:srgbClr val="FFFFFF"/>
          </a:solidFill>
          <a:ln w="12700">
            <a:solidFill>
              <a:srgbClr val="D7DEE8"/>
            </a:solidFill>
            <a:prstDash val="solid"/>
          </a:ln>
        </p:spPr>
        <p:txBody>
          <a:bodyPr/>
          <a:lstStyle/>
          <a:p>
            <a:endParaRPr lang="el-GR"/>
          </a:p>
        </p:txBody>
      </p:sp>
      <p:sp>
        <p:nvSpPr>
          <p:cNvPr id="18" name="Shape 16"/>
          <p:cNvSpPr/>
          <p:nvPr/>
        </p:nvSpPr>
        <p:spPr>
          <a:xfrm>
            <a:off x="6382512" y="1600200"/>
            <a:ext cx="73152" cy="2606040"/>
          </a:xfrm>
          <a:prstGeom prst="rect">
            <a:avLst/>
          </a:prstGeom>
          <a:solidFill>
            <a:srgbClr val="F4A261"/>
          </a:solidFill>
          <a:ln w="12700">
            <a:solidFill>
              <a:srgbClr val="F4A261">
                <a:alpha val="0"/>
              </a:srgbClr>
            </a:solidFill>
            <a:prstDash val="solid"/>
          </a:ln>
        </p:spPr>
        <p:txBody>
          <a:bodyPr/>
          <a:lstStyle/>
          <a:p>
            <a:endParaRPr lang="el-GR"/>
          </a:p>
        </p:txBody>
      </p:sp>
      <p:sp>
        <p:nvSpPr>
          <p:cNvPr id="19" name="Text 17"/>
          <p:cNvSpPr/>
          <p:nvPr/>
        </p:nvSpPr>
        <p:spPr>
          <a:xfrm>
            <a:off x="6547104" y="1709928"/>
            <a:ext cx="1408176" cy="256032"/>
          </a:xfrm>
          <a:prstGeom prst="rect">
            <a:avLst/>
          </a:prstGeom>
          <a:noFill/>
          <a:ln/>
        </p:spPr>
        <p:txBody>
          <a:bodyPr wrap="square" lIns="0" tIns="0" rIns="0" bIns="0" rtlCol="0" anchor="ctr">
            <a:normAutofit fontScale="77500" lnSpcReduction="20000"/>
          </a:bodyPr>
          <a:lstStyle/>
          <a:p>
            <a:pPr marL="0" indent="0">
              <a:buNone/>
            </a:pPr>
            <a:r>
              <a:rPr lang="en-US" sz="1350" b="1" dirty="0">
                <a:solidFill>
                  <a:srgbClr val="162336"/>
                </a:solidFill>
              </a:rPr>
              <a:t>CHOOSE A RESPONSE</a:t>
            </a:r>
            <a:endParaRPr lang="en-US" sz="1350" dirty="0"/>
          </a:p>
        </p:txBody>
      </p:sp>
      <p:sp>
        <p:nvSpPr>
          <p:cNvPr id="20" name="Text 18"/>
          <p:cNvSpPr/>
          <p:nvPr/>
        </p:nvSpPr>
        <p:spPr>
          <a:xfrm>
            <a:off x="6547104" y="2039112"/>
            <a:ext cx="1408176" cy="2075688"/>
          </a:xfrm>
          <a:prstGeom prst="rect">
            <a:avLst/>
          </a:prstGeom>
          <a:noFill/>
          <a:ln/>
        </p:spPr>
        <p:txBody>
          <a:bodyPr wrap="square" lIns="0" tIns="0" rIns="0" bIns="0" rtlCol="0" anchor="t">
            <a:normAutofit/>
          </a:bodyPr>
          <a:lstStyle/>
          <a:p>
            <a:pPr marL="0" indent="0">
              <a:buNone/>
            </a:pPr>
            <a:r>
              <a:rPr lang="en-US" sz="1150" dirty="0">
                <a:solidFill>
                  <a:srgbClr val="1F2937"/>
                </a:solidFill>
              </a:rPr>
              <a:t>Which option is safest?</a:t>
            </a:r>
            <a:endParaRPr lang="en-US" sz="1150" dirty="0"/>
          </a:p>
        </p:txBody>
      </p:sp>
      <p:sp>
        <p:nvSpPr>
          <p:cNvPr id="21" name="Shape 19"/>
          <p:cNvSpPr/>
          <p:nvPr/>
        </p:nvSpPr>
        <p:spPr>
          <a:xfrm>
            <a:off x="8266176" y="1600200"/>
            <a:ext cx="1719072" cy="2606040"/>
          </a:xfrm>
          <a:prstGeom prst="roundRect">
            <a:avLst>
              <a:gd name="adj" fmla="val 4255"/>
            </a:avLst>
          </a:prstGeom>
          <a:solidFill>
            <a:srgbClr val="F3F7FB"/>
          </a:solidFill>
          <a:ln w="12700">
            <a:solidFill>
              <a:srgbClr val="D7DEE8"/>
            </a:solidFill>
            <a:prstDash val="solid"/>
          </a:ln>
        </p:spPr>
        <p:txBody>
          <a:bodyPr/>
          <a:lstStyle/>
          <a:p>
            <a:endParaRPr lang="el-GR"/>
          </a:p>
        </p:txBody>
      </p:sp>
      <p:sp>
        <p:nvSpPr>
          <p:cNvPr id="22" name="Shape 20"/>
          <p:cNvSpPr/>
          <p:nvPr/>
        </p:nvSpPr>
        <p:spPr>
          <a:xfrm>
            <a:off x="8266176" y="1600200"/>
            <a:ext cx="73152" cy="2606040"/>
          </a:xfrm>
          <a:prstGeom prst="rect">
            <a:avLst/>
          </a:prstGeom>
          <a:solidFill>
            <a:srgbClr val="162336"/>
          </a:solidFill>
          <a:ln w="12700">
            <a:solidFill>
              <a:srgbClr val="162336">
                <a:alpha val="0"/>
              </a:srgbClr>
            </a:solidFill>
            <a:prstDash val="solid"/>
          </a:ln>
        </p:spPr>
        <p:txBody>
          <a:bodyPr/>
          <a:lstStyle/>
          <a:p>
            <a:endParaRPr lang="el-GR"/>
          </a:p>
        </p:txBody>
      </p:sp>
      <p:sp>
        <p:nvSpPr>
          <p:cNvPr id="23" name="Text 21"/>
          <p:cNvSpPr/>
          <p:nvPr/>
        </p:nvSpPr>
        <p:spPr>
          <a:xfrm>
            <a:off x="8430768" y="1709928"/>
            <a:ext cx="1408176"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SUPPORT</a:t>
            </a:r>
            <a:endParaRPr lang="en-US" sz="1350" dirty="0"/>
          </a:p>
        </p:txBody>
      </p:sp>
      <p:sp>
        <p:nvSpPr>
          <p:cNvPr id="24" name="Text 22"/>
          <p:cNvSpPr/>
          <p:nvPr/>
        </p:nvSpPr>
        <p:spPr>
          <a:xfrm>
            <a:off x="8430768" y="2039112"/>
            <a:ext cx="1408176" cy="2075688"/>
          </a:xfrm>
          <a:prstGeom prst="rect">
            <a:avLst/>
          </a:prstGeom>
          <a:noFill/>
          <a:ln/>
        </p:spPr>
        <p:txBody>
          <a:bodyPr wrap="square" lIns="0" tIns="0" rIns="0" bIns="0" rtlCol="0" anchor="t">
            <a:normAutofit/>
          </a:bodyPr>
          <a:lstStyle/>
          <a:p>
            <a:pPr marL="0" indent="0">
              <a:buNone/>
            </a:pPr>
            <a:r>
              <a:rPr lang="en-US" sz="1150" dirty="0">
                <a:solidFill>
                  <a:srgbClr val="1F2937"/>
                </a:solidFill>
              </a:rPr>
              <a:t>Who needs care?</a:t>
            </a:r>
            <a:endParaRPr lang="en-US" sz="1150" dirty="0"/>
          </a:p>
        </p:txBody>
      </p:sp>
      <p:sp>
        <p:nvSpPr>
          <p:cNvPr id="25" name="Shape 23"/>
          <p:cNvSpPr/>
          <p:nvPr/>
        </p:nvSpPr>
        <p:spPr>
          <a:xfrm>
            <a:off x="10149840" y="1600200"/>
            <a:ext cx="1719072" cy="2606040"/>
          </a:xfrm>
          <a:prstGeom prst="roundRect">
            <a:avLst>
              <a:gd name="adj" fmla="val 4255"/>
            </a:avLst>
          </a:prstGeom>
          <a:solidFill>
            <a:srgbClr val="FFFFFF"/>
          </a:solidFill>
          <a:ln w="12700">
            <a:solidFill>
              <a:srgbClr val="D7DEE8"/>
            </a:solidFill>
            <a:prstDash val="solid"/>
          </a:ln>
        </p:spPr>
        <p:txBody>
          <a:bodyPr/>
          <a:lstStyle/>
          <a:p>
            <a:endParaRPr lang="el-GR"/>
          </a:p>
        </p:txBody>
      </p:sp>
      <p:sp>
        <p:nvSpPr>
          <p:cNvPr id="26" name="Shape 24"/>
          <p:cNvSpPr/>
          <p:nvPr/>
        </p:nvSpPr>
        <p:spPr>
          <a:xfrm>
            <a:off x="10149840" y="1600200"/>
            <a:ext cx="73152" cy="2606040"/>
          </a:xfrm>
          <a:prstGeom prst="rect">
            <a:avLst/>
          </a:prstGeom>
          <a:solidFill>
            <a:srgbClr val="2C7A7B"/>
          </a:solidFill>
          <a:ln w="12700">
            <a:solidFill>
              <a:srgbClr val="2C7A7B">
                <a:alpha val="0"/>
              </a:srgbClr>
            </a:solidFill>
            <a:prstDash val="solid"/>
          </a:ln>
        </p:spPr>
        <p:txBody>
          <a:bodyPr/>
          <a:lstStyle/>
          <a:p>
            <a:endParaRPr lang="el-GR"/>
          </a:p>
        </p:txBody>
      </p:sp>
      <p:sp>
        <p:nvSpPr>
          <p:cNvPr id="27" name="Text 25"/>
          <p:cNvSpPr/>
          <p:nvPr/>
        </p:nvSpPr>
        <p:spPr>
          <a:xfrm>
            <a:off x="10314432" y="1709928"/>
            <a:ext cx="1408176" cy="256032"/>
          </a:xfrm>
          <a:prstGeom prst="rect">
            <a:avLst/>
          </a:prstGeom>
          <a:noFill/>
          <a:ln/>
        </p:spPr>
        <p:txBody>
          <a:bodyPr wrap="square" lIns="0" tIns="0" rIns="0" bIns="0" rtlCol="0" anchor="ctr">
            <a:normAutofit fontScale="77500" lnSpcReduction="20000"/>
          </a:bodyPr>
          <a:lstStyle/>
          <a:p>
            <a:pPr marL="0" indent="0">
              <a:buNone/>
            </a:pPr>
            <a:r>
              <a:rPr lang="en-US" sz="1350" b="1" dirty="0">
                <a:solidFill>
                  <a:srgbClr val="162336"/>
                </a:solidFill>
              </a:rPr>
              <a:t>REINFORCE CULTURE</a:t>
            </a:r>
            <a:endParaRPr lang="en-US" sz="1350" dirty="0"/>
          </a:p>
        </p:txBody>
      </p:sp>
      <p:sp>
        <p:nvSpPr>
          <p:cNvPr id="28" name="Text 26"/>
          <p:cNvSpPr/>
          <p:nvPr/>
        </p:nvSpPr>
        <p:spPr>
          <a:xfrm>
            <a:off x="10314432" y="2039112"/>
            <a:ext cx="1408176" cy="2075688"/>
          </a:xfrm>
          <a:prstGeom prst="rect">
            <a:avLst/>
          </a:prstGeom>
          <a:noFill/>
          <a:ln/>
        </p:spPr>
        <p:txBody>
          <a:bodyPr wrap="square" lIns="0" tIns="0" rIns="0" bIns="0" rtlCol="0" anchor="t">
            <a:normAutofit/>
          </a:bodyPr>
          <a:lstStyle/>
          <a:p>
            <a:pPr marL="0" indent="0">
              <a:buNone/>
            </a:pPr>
            <a:r>
              <a:rPr lang="en-US" sz="1150" dirty="0">
                <a:solidFill>
                  <a:srgbClr val="1F2937"/>
                </a:solidFill>
              </a:rPr>
              <a:t>What norm do we build?</a:t>
            </a:r>
            <a:endParaRPr lang="en-US" sz="1150" dirty="0"/>
          </a:p>
        </p:txBody>
      </p:sp>
      <p:sp>
        <p:nvSpPr>
          <p:cNvPr id="29" name="Text 27"/>
          <p:cNvSpPr/>
          <p:nvPr/>
        </p:nvSpPr>
        <p:spPr>
          <a:xfrm>
            <a:off x="1920240" y="4892040"/>
            <a:ext cx="8275320" cy="658368"/>
          </a:xfrm>
          <a:prstGeom prst="rect">
            <a:avLst/>
          </a:prstGeom>
          <a:solidFill>
            <a:srgbClr val="162336"/>
          </a:solidFill>
          <a:ln>
            <a:solidFill>
              <a:srgbClr val="162336">
                <a:alpha val="0"/>
              </a:srgbClr>
            </a:solidFill>
          </a:ln>
        </p:spPr>
        <p:txBody>
          <a:bodyPr wrap="square" lIns="1524" tIns="1524" rIns="1524" bIns="1524" rtlCol="0" anchor="ctr">
            <a:normAutofit/>
          </a:bodyPr>
          <a:lstStyle/>
          <a:p>
            <a:pPr marL="0" indent="0" algn="ctr">
              <a:buNone/>
            </a:pPr>
            <a:r>
              <a:rPr lang="en-US" sz="2000" b="1" dirty="0">
                <a:solidFill>
                  <a:srgbClr val="FFFFFF"/>
                </a:solidFill>
              </a:rPr>
              <a:t>The best action is safe, proportionate and likely to reduce harm.</a:t>
            </a:r>
            <a:endParaRPr lang="en-US" sz="2000" dirty="0"/>
          </a:p>
        </p:txBody>
      </p:sp>
      <p:pic>
        <p:nvPicPr>
          <p:cNvPr id="34" name="Εικόνα 33">
            <a:extLst>
              <a:ext uri="{FF2B5EF4-FFF2-40B4-BE49-F238E27FC236}">
                <a16:creationId xmlns:a16="http://schemas.microsoft.com/office/drawing/2014/main" id="{54D8E17A-3576-2C16-266C-1FFFE3F9C6E7}"/>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36" name="Εικόνα 35">
            <a:extLst>
              <a:ext uri="{FF2B5EF4-FFF2-40B4-BE49-F238E27FC236}">
                <a16:creationId xmlns:a16="http://schemas.microsoft.com/office/drawing/2014/main" id="{7BCF8095-3665-930E-638C-9509C0656CE4}"/>
              </a:ext>
            </a:extLst>
          </p:cNvPr>
          <p:cNvPicPr>
            <a:picLocks noChangeAspect="1"/>
          </p:cNvPicPr>
          <p:nvPr/>
        </p:nvPicPr>
        <p:blipFill>
          <a:blip r:embed="rId4"/>
          <a:stretch>
            <a:fillRect/>
          </a:stretch>
        </p:blipFill>
        <p:spPr>
          <a:xfrm>
            <a:off x="-62915" y="6156899"/>
            <a:ext cx="701101" cy="701101"/>
          </a:xfrm>
          <a:prstGeom prst="rect">
            <a:avLst/>
          </a:prstGeom>
        </p:spPr>
      </p:pic>
      <p:sp>
        <p:nvSpPr>
          <p:cNvPr id="38" name="Shape 1">
            <a:extLst>
              <a:ext uri="{FF2B5EF4-FFF2-40B4-BE49-F238E27FC236}">
                <a16:creationId xmlns:a16="http://schemas.microsoft.com/office/drawing/2014/main" id="{E4653E4B-2D58-62EE-011B-FAF9B482CDDC}"/>
              </a:ext>
            </a:extLst>
          </p:cNvPr>
          <p:cNvSpPr/>
          <p:nvPr/>
        </p:nvSpPr>
        <p:spPr>
          <a:xfrm>
            <a:off x="287635" y="256032"/>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38186" y="411480"/>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Why bystanders matter</a:t>
            </a:r>
            <a:endParaRPr lang="en-US" sz="2600" dirty="0"/>
          </a:p>
        </p:txBody>
      </p:sp>
      <p:sp>
        <p:nvSpPr>
          <p:cNvPr id="4" name="Text 2"/>
          <p:cNvSpPr/>
          <p:nvPr/>
        </p:nvSpPr>
        <p:spPr>
          <a:xfrm>
            <a:off x="638186" y="969264"/>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Reactions from teammates and staff influence what becomes normal.</a:t>
            </a:r>
            <a:endParaRPr lang="en-US" sz="1350" dirty="0"/>
          </a:p>
        </p:txBody>
      </p:sp>
      <p:sp>
        <p:nvSpPr>
          <p:cNvPr id="6" name="Text 3"/>
          <p:cNvSpPr/>
          <p:nvPr/>
        </p:nvSpPr>
        <p:spPr>
          <a:xfrm>
            <a:off x="658368" y="1417320"/>
            <a:ext cx="6217920" cy="3291840"/>
          </a:xfrm>
          <a:prstGeom prst="rect">
            <a:avLst/>
          </a:prstGeom>
          <a:noFill/>
          <a:ln/>
        </p:spPr>
        <p:txBody>
          <a:bodyPr wrap="square" lIns="635" tIns="635" rIns="635" bIns="635" rtlCol="0" anchor="t">
            <a:normAutofit/>
          </a:bodyPr>
          <a:lstStyle/>
          <a:p>
            <a:pPr marL="0" indent="0">
              <a:buNone/>
            </a:pPr>
            <a:r>
              <a:rPr lang="en-US" sz="1800" dirty="0">
                <a:solidFill>
                  <a:srgbClr val="1F2937"/>
                </a:solidFill>
              </a:rPr>
              <a:t>• Bystanders can be athletes, coaches, ASP, volunteers or other sport personnel</a:t>
            </a:r>
          </a:p>
          <a:p>
            <a:pPr marL="0" indent="0">
              <a:buNone/>
            </a:pPr>
            <a:endParaRPr lang="en-US" sz="1800" dirty="0"/>
          </a:p>
          <a:p>
            <a:pPr marL="0" indent="0">
              <a:buNone/>
            </a:pPr>
            <a:r>
              <a:rPr lang="en-US" sz="1800" dirty="0">
                <a:solidFill>
                  <a:srgbClr val="1F2937"/>
                </a:solidFill>
              </a:rPr>
              <a:t>• Silence can make sexist, degrading or boundary-crossing behaviour seem acceptable</a:t>
            </a:r>
          </a:p>
          <a:p>
            <a:pPr marL="0" indent="0">
              <a:buNone/>
            </a:pPr>
            <a:endParaRPr lang="en-US" sz="1800" dirty="0"/>
          </a:p>
          <a:p>
            <a:pPr marL="0" indent="0">
              <a:buNone/>
            </a:pPr>
            <a:r>
              <a:rPr lang="en-US" sz="1800" dirty="0">
                <a:solidFill>
                  <a:srgbClr val="1F2937"/>
                </a:solidFill>
              </a:rPr>
              <a:t>• Small actions can reinforce respect, equality and safety</a:t>
            </a:r>
          </a:p>
          <a:p>
            <a:pPr marL="0" indent="0">
              <a:buNone/>
            </a:pPr>
            <a:endParaRPr lang="en-US" sz="1800" dirty="0"/>
          </a:p>
          <a:p>
            <a:pPr marL="0" indent="0">
              <a:buNone/>
            </a:pPr>
            <a:r>
              <a:rPr lang="en-US" sz="1800" dirty="0">
                <a:solidFill>
                  <a:srgbClr val="1F2937"/>
                </a:solidFill>
              </a:rPr>
              <a:t>• Bystander action matters before serious incidents occur</a:t>
            </a:r>
            <a:endParaRPr lang="en-US" sz="1800" dirty="0"/>
          </a:p>
        </p:txBody>
      </p:sp>
      <p:sp>
        <p:nvSpPr>
          <p:cNvPr id="7" name="Text 4"/>
          <p:cNvSpPr/>
          <p:nvPr/>
        </p:nvSpPr>
        <p:spPr>
          <a:xfrm>
            <a:off x="658368" y="5074920"/>
            <a:ext cx="6172200" cy="658368"/>
          </a:xfrm>
          <a:prstGeom prst="rect">
            <a:avLst/>
          </a:prstGeom>
          <a:solidFill>
            <a:srgbClr val="2C7A7B"/>
          </a:solidFill>
          <a:ln>
            <a:solidFill>
              <a:srgbClr val="2C7A7B">
                <a:alpha val="0"/>
              </a:srgbClr>
            </a:solidFill>
          </a:ln>
        </p:spPr>
        <p:txBody>
          <a:bodyPr wrap="square" lIns="1524" tIns="1524" rIns="1524" bIns="1524" rtlCol="0" anchor="ctr">
            <a:normAutofit/>
          </a:bodyPr>
          <a:lstStyle/>
          <a:p>
            <a:pPr marL="0" indent="0" algn="ctr">
              <a:buNone/>
            </a:pPr>
            <a:r>
              <a:rPr lang="en-US" sz="2000" b="1" dirty="0">
                <a:solidFill>
                  <a:srgbClr val="FFFFFF"/>
                </a:solidFill>
              </a:rPr>
              <a:t>Silence and action both shape team culture.</a:t>
            </a:r>
            <a:endParaRPr lang="en-US" sz="2000" dirty="0"/>
          </a:p>
        </p:txBody>
      </p:sp>
      <p:pic>
        <p:nvPicPr>
          <p:cNvPr id="8" name="Εικόνα 7">
            <a:extLst>
              <a:ext uri="{FF2B5EF4-FFF2-40B4-BE49-F238E27FC236}">
                <a16:creationId xmlns:a16="http://schemas.microsoft.com/office/drawing/2014/main" id="{AF245202-0A33-CE8B-859E-CBC58BACAEDF}"/>
              </a:ext>
            </a:extLst>
          </p:cNvPr>
          <p:cNvPicPr>
            <a:picLocks noChangeAspect="1"/>
          </p:cNvPicPr>
          <p:nvPr/>
        </p:nvPicPr>
        <p:blipFill>
          <a:blip r:embed="rId3"/>
          <a:srcRect t="15490" r="28158" b="12882"/>
          <a:stretch>
            <a:fillRect/>
          </a:stretch>
        </p:blipFill>
        <p:spPr>
          <a:xfrm>
            <a:off x="7050864" y="975537"/>
            <a:ext cx="4966255" cy="4175406"/>
          </a:xfrm>
          <a:prstGeom prst="rect">
            <a:avLst/>
          </a:prstGeom>
        </p:spPr>
      </p:pic>
      <p:pic>
        <p:nvPicPr>
          <p:cNvPr id="9" name="Εικόνα 8">
            <a:extLst>
              <a:ext uri="{FF2B5EF4-FFF2-40B4-BE49-F238E27FC236}">
                <a16:creationId xmlns:a16="http://schemas.microsoft.com/office/drawing/2014/main" id="{55364CB1-E78B-5E82-D69A-8E04FA9D32D6}"/>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12" name="Εικόνα 11">
            <a:extLst>
              <a:ext uri="{FF2B5EF4-FFF2-40B4-BE49-F238E27FC236}">
                <a16:creationId xmlns:a16="http://schemas.microsoft.com/office/drawing/2014/main" id="{3DED7ABB-459C-0CE3-4C7C-3D592E344199}"/>
              </a:ext>
            </a:extLst>
          </p:cNvPr>
          <p:cNvPicPr>
            <a:picLocks noChangeAspect="1"/>
          </p:cNvPicPr>
          <p:nvPr/>
        </p:nvPicPr>
        <p:blipFill>
          <a:blip r:embed="rId5"/>
          <a:stretch>
            <a:fillRect/>
          </a:stretch>
        </p:blipFill>
        <p:spPr>
          <a:xfrm>
            <a:off x="-62915" y="6156899"/>
            <a:ext cx="701101" cy="701101"/>
          </a:xfrm>
          <a:prstGeom prst="rect">
            <a:avLst/>
          </a:prstGeom>
        </p:spPr>
      </p:pic>
      <p:sp>
        <p:nvSpPr>
          <p:cNvPr id="14" name="Shape 1">
            <a:extLst>
              <a:ext uri="{FF2B5EF4-FFF2-40B4-BE49-F238E27FC236}">
                <a16:creationId xmlns:a16="http://schemas.microsoft.com/office/drawing/2014/main" id="{79354136-4A69-D1AE-4142-EC3EA36B2D2D}"/>
              </a:ext>
            </a:extLst>
          </p:cNvPr>
          <p:cNvSpPr/>
          <p:nvPr/>
        </p:nvSpPr>
        <p:spPr>
          <a:xfrm>
            <a:off x="329717" y="201168"/>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l-GR"/>
          </a:p>
        </p:txBody>
      </p:sp>
      <p:sp>
        <p:nvSpPr>
          <p:cNvPr id="3" name="Text 1"/>
          <p:cNvSpPr/>
          <p:nvPr/>
        </p:nvSpPr>
        <p:spPr>
          <a:xfrm>
            <a:off x="548640" y="411480"/>
            <a:ext cx="6949440" cy="502920"/>
          </a:xfrm>
          <a:prstGeom prst="rect">
            <a:avLst/>
          </a:prstGeom>
          <a:noFill/>
          <a:ln/>
        </p:spPr>
        <p:txBody>
          <a:bodyPr wrap="square" lIns="254" tIns="254" rIns="254" bIns="254" rtlCol="0" anchor="ctr">
            <a:normAutofit/>
          </a:bodyPr>
          <a:lstStyle/>
          <a:p>
            <a:pPr marL="0" indent="0">
              <a:buNone/>
            </a:pPr>
            <a:r>
              <a:rPr lang="en-US" sz="2600" b="1" dirty="0" err="1">
                <a:solidFill>
                  <a:srgbClr val="162336"/>
                </a:solidFill>
                <a:latin typeface="Aptos Display" pitchFamily="34" charset="0"/>
                <a:ea typeface="Aptos Display" pitchFamily="34" charset="-122"/>
                <a:cs typeface="Aptos Display" pitchFamily="34" charset="-120"/>
              </a:rPr>
              <a:t>Recognising</a:t>
            </a:r>
            <a:r>
              <a:rPr lang="en-US" sz="2600" b="1" dirty="0">
                <a:solidFill>
                  <a:srgbClr val="162336"/>
                </a:solidFill>
                <a:latin typeface="Aptos Display" pitchFamily="34" charset="0"/>
                <a:ea typeface="Aptos Display" pitchFamily="34" charset="-122"/>
                <a:cs typeface="Aptos Display" pitchFamily="34" charset="-120"/>
              </a:rPr>
              <a:t> when action may be needed</a:t>
            </a:r>
            <a:endParaRPr lang="en-US" sz="2600" dirty="0"/>
          </a:p>
        </p:txBody>
      </p:sp>
      <p:sp>
        <p:nvSpPr>
          <p:cNvPr id="4" name="Text 2"/>
          <p:cNvSpPr/>
          <p:nvPr/>
        </p:nvSpPr>
        <p:spPr>
          <a:xfrm>
            <a:off x="566928" y="969264"/>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Early recognition creates more options for safe intervention.</a:t>
            </a:r>
            <a:endParaRPr lang="en-US" sz="1350" dirty="0"/>
          </a:p>
        </p:txBody>
      </p:sp>
      <p:pic>
        <p:nvPicPr>
          <p:cNvPr id="5" name="Image 0" descr="/mnt/data/bystander_assets/field_side.jpg"/>
          <p:cNvPicPr>
            <a:picLocks noChangeAspect="1"/>
          </p:cNvPicPr>
          <p:nvPr/>
        </p:nvPicPr>
        <p:blipFill>
          <a:blip r:embed="rId3"/>
          <a:stretch>
            <a:fillRect/>
          </a:stretch>
        </p:blipFill>
        <p:spPr>
          <a:xfrm>
            <a:off x="7635240" y="502920"/>
            <a:ext cx="4023360" cy="5623560"/>
          </a:xfrm>
          <a:prstGeom prst="rect">
            <a:avLst/>
          </a:prstGeom>
        </p:spPr>
      </p:pic>
      <p:sp>
        <p:nvSpPr>
          <p:cNvPr id="6" name="Shape 3"/>
          <p:cNvSpPr/>
          <p:nvPr/>
        </p:nvSpPr>
        <p:spPr>
          <a:xfrm>
            <a:off x="658368" y="1417320"/>
            <a:ext cx="2880360" cy="1051560"/>
          </a:xfrm>
          <a:prstGeom prst="roundRect">
            <a:avLst>
              <a:gd name="adj" fmla="val 6957"/>
            </a:avLst>
          </a:prstGeom>
          <a:solidFill>
            <a:srgbClr val="F7FBFF"/>
          </a:solidFill>
          <a:ln w="12700">
            <a:solidFill>
              <a:srgbClr val="D7DEE8"/>
            </a:solidFill>
            <a:prstDash val="solid"/>
          </a:ln>
        </p:spPr>
        <p:txBody>
          <a:bodyPr/>
          <a:lstStyle/>
          <a:p>
            <a:endParaRPr lang="el-GR"/>
          </a:p>
        </p:txBody>
      </p:sp>
      <p:sp>
        <p:nvSpPr>
          <p:cNvPr id="7" name="Shape 4"/>
          <p:cNvSpPr/>
          <p:nvPr/>
        </p:nvSpPr>
        <p:spPr>
          <a:xfrm>
            <a:off x="658368" y="1417320"/>
            <a:ext cx="73152" cy="1051560"/>
          </a:xfrm>
          <a:prstGeom prst="rect">
            <a:avLst/>
          </a:prstGeom>
          <a:solidFill>
            <a:srgbClr val="2B6CB0"/>
          </a:solidFill>
          <a:ln w="12700">
            <a:solidFill>
              <a:srgbClr val="2B6CB0">
                <a:alpha val="0"/>
              </a:srgbClr>
            </a:solidFill>
            <a:prstDash val="solid"/>
          </a:ln>
        </p:spPr>
        <p:txBody>
          <a:bodyPr/>
          <a:lstStyle/>
          <a:p>
            <a:endParaRPr lang="el-GR"/>
          </a:p>
        </p:txBody>
      </p:sp>
      <p:sp>
        <p:nvSpPr>
          <p:cNvPr id="8" name="Text 5"/>
          <p:cNvSpPr/>
          <p:nvPr/>
        </p:nvSpPr>
        <p:spPr>
          <a:xfrm>
            <a:off x="822960" y="1527048"/>
            <a:ext cx="256946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Language</a:t>
            </a:r>
            <a:endParaRPr lang="en-US" sz="1350" dirty="0"/>
          </a:p>
        </p:txBody>
      </p:sp>
      <p:sp>
        <p:nvSpPr>
          <p:cNvPr id="9" name="Text 6"/>
          <p:cNvSpPr/>
          <p:nvPr/>
        </p:nvSpPr>
        <p:spPr>
          <a:xfrm>
            <a:off x="822960" y="1856232"/>
            <a:ext cx="2569464" cy="521208"/>
          </a:xfrm>
          <a:prstGeom prst="rect">
            <a:avLst/>
          </a:prstGeom>
          <a:noFill/>
          <a:ln/>
        </p:spPr>
        <p:txBody>
          <a:bodyPr wrap="square" lIns="0" tIns="0" rIns="0" bIns="0" rtlCol="0" anchor="t">
            <a:normAutofit lnSpcReduction="10000"/>
          </a:bodyPr>
          <a:lstStyle/>
          <a:p>
            <a:pPr marL="0" indent="0">
              <a:buNone/>
            </a:pPr>
            <a:r>
              <a:rPr lang="en-US" sz="1150" dirty="0">
                <a:solidFill>
                  <a:srgbClr val="1F2937"/>
                </a:solidFill>
              </a:rPr>
              <a:t>Sexist jokes, sexualised comments, gender-based insults, degrading “banter”.</a:t>
            </a:r>
            <a:endParaRPr lang="en-US" sz="1150" dirty="0"/>
          </a:p>
        </p:txBody>
      </p:sp>
      <p:sp>
        <p:nvSpPr>
          <p:cNvPr id="10" name="Shape 7"/>
          <p:cNvSpPr/>
          <p:nvPr/>
        </p:nvSpPr>
        <p:spPr>
          <a:xfrm>
            <a:off x="3703320" y="1417320"/>
            <a:ext cx="2880360" cy="1051560"/>
          </a:xfrm>
          <a:prstGeom prst="roundRect">
            <a:avLst>
              <a:gd name="adj" fmla="val 6957"/>
            </a:avLst>
          </a:prstGeom>
          <a:solidFill>
            <a:srgbClr val="F7FBFF"/>
          </a:solidFill>
          <a:ln w="12700">
            <a:solidFill>
              <a:srgbClr val="D7DEE8"/>
            </a:solidFill>
            <a:prstDash val="solid"/>
          </a:ln>
        </p:spPr>
        <p:txBody>
          <a:bodyPr/>
          <a:lstStyle/>
          <a:p>
            <a:endParaRPr lang="el-GR"/>
          </a:p>
        </p:txBody>
      </p:sp>
      <p:sp>
        <p:nvSpPr>
          <p:cNvPr id="11" name="Shape 8"/>
          <p:cNvSpPr/>
          <p:nvPr/>
        </p:nvSpPr>
        <p:spPr>
          <a:xfrm>
            <a:off x="3703320" y="1417320"/>
            <a:ext cx="73152" cy="1051560"/>
          </a:xfrm>
          <a:prstGeom prst="rect">
            <a:avLst/>
          </a:prstGeom>
          <a:solidFill>
            <a:srgbClr val="2C7A7B"/>
          </a:solidFill>
          <a:ln w="12700">
            <a:solidFill>
              <a:srgbClr val="2C7A7B">
                <a:alpha val="0"/>
              </a:srgbClr>
            </a:solidFill>
            <a:prstDash val="solid"/>
          </a:ln>
        </p:spPr>
        <p:txBody>
          <a:bodyPr/>
          <a:lstStyle/>
          <a:p>
            <a:endParaRPr lang="el-GR"/>
          </a:p>
        </p:txBody>
      </p:sp>
      <p:sp>
        <p:nvSpPr>
          <p:cNvPr id="12" name="Text 9"/>
          <p:cNvSpPr/>
          <p:nvPr/>
        </p:nvSpPr>
        <p:spPr>
          <a:xfrm>
            <a:off x="3867912" y="1527048"/>
            <a:ext cx="256946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Pressure &amp; boundaries</a:t>
            </a:r>
            <a:endParaRPr lang="en-US" sz="1350" dirty="0"/>
          </a:p>
        </p:txBody>
      </p:sp>
      <p:sp>
        <p:nvSpPr>
          <p:cNvPr id="13" name="Text 10"/>
          <p:cNvSpPr/>
          <p:nvPr/>
        </p:nvSpPr>
        <p:spPr>
          <a:xfrm>
            <a:off x="3867912" y="1856232"/>
            <a:ext cx="2569464" cy="521208"/>
          </a:xfrm>
          <a:prstGeom prst="rect">
            <a:avLst/>
          </a:prstGeom>
          <a:noFill/>
          <a:ln/>
        </p:spPr>
        <p:txBody>
          <a:bodyPr wrap="square" lIns="0" tIns="0" rIns="0" bIns="0" rtlCol="0" anchor="t">
            <a:normAutofit lnSpcReduction="10000"/>
          </a:bodyPr>
          <a:lstStyle/>
          <a:p>
            <a:pPr marL="0" indent="0">
              <a:buNone/>
            </a:pPr>
            <a:r>
              <a:rPr lang="en-US" sz="1150" dirty="0">
                <a:solidFill>
                  <a:srgbClr val="1F2937"/>
                </a:solidFill>
              </a:rPr>
              <a:t>Sexual pressure, intrusive questions, unnecessary physical contact, persistent messaging.</a:t>
            </a:r>
            <a:endParaRPr lang="en-US" sz="1150" dirty="0"/>
          </a:p>
        </p:txBody>
      </p:sp>
      <p:sp>
        <p:nvSpPr>
          <p:cNvPr id="14" name="Shape 11"/>
          <p:cNvSpPr/>
          <p:nvPr/>
        </p:nvSpPr>
        <p:spPr>
          <a:xfrm>
            <a:off x="658368" y="2761488"/>
            <a:ext cx="2880360" cy="1051560"/>
          </a:xfrm>
          <a:prstGeom prst="roundRect">
            <a:avLst>
              <a:gd name="adj" fmla="val 6957"/>
            </a:avLst>
          </a:prstGeom>
          <a:solidFill>
            <a:srgbClr val="FFF8F2"/>
          </a:solidFill>
          <a:ln w="12700">
            <a:solidFill>
              <a:srgbClr val="D7DEE8"/>
            </a:solidFill>
            <a:prstDash val="solid"/>
          </a:ln>
        </p:spPr>
        <p:txBody>
          <a:bodyPr/>
          <a:lstStyle/>
          <a:p>
            <a:endParaRPr lang="el-GR"/>
          </a:p>
        </p:txBody>
      </p:sp>
      <p:sp>
        <p:nvSpPr>
          <p:cNvPr id="15" name="Shape 12"/>
          <p:cNvSpPr/>
          <p:nvPr/>
        </p:nvSpPr>
        <p:spPr>
          <a:xfrm>
            <a:off x="658368" y="2761488"/>
            <a:ext cx="73152" cy="1051560"/>
          </a:xfrm>
          <a:prstGeom prst="rect">
            <a:avLst/>
          </a:prstGeom>
          <a:solidFill>
            <a:srgbClr val="E76F51"/>
          </a:solidFill>
          <a:ln w="12700">
            <a:solidFill>
              <a:srgbClr val="E76F51">
                <a:alpha val="0"/>
              </a:srgbClr>
            </a:solidFill>
            <a:prstDash val="solid"/>
          </a:ln>
        </p:spPr>
        <p:txBody>
          <a:bodyPr/>
          <a:lstStyle/>
          <a:p>
            <a:endParaRPr lang="el-GR"/>
          </a:p>
        </p:txBody>
      </p:sp>
      <p:sp>
        <p:nvSpPr>
          <p:cNvPr id="16" name="Text 13"/>
          <p:cNvSpPr/>
          <p:nvPr/>
        </p:nvSpPr>
        <p:spPr>
          <a:xfrm>
            <a:off x="822960" y="2871216"/>
            <a:ext cx="256946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Peer culture</a:t>
            </a:r>
            <a:endParaRPr lang="en-US" sz="1350" dirty="0"/>
          </a:p>
        </p:txBody>
      </p:sp>
      <p:sp>
        <p:nvSpPr>
          <p:cNvPr id="17" name="Text 14"/>
          <p:cNvSpPr/>
          <p:nvPr/>
        </p:nvSpPr>
        <p:spPr>
          <a:xfrm>
            <a:off x="822960" y="3200400"/>
            <a:ext cx="2569464" cy="521208"/>
          </a:xfrm>
          <a:prstGeom prst="rect">
            <a:avLst/>
          </a:prstGeom>
          <a:noFill/>
          <a:ln/>
        </p:spPr>
        <p:txBody>
          <a:bodyPr wrap="square" lIns="0" tIns="0" rIns="0" bIns="0" rtlCol="0" anchor="t">
            <a:normAutofit lnSpcReduction="10000"/>
          </a:bodyPr>
          <a:lstStyle/>
          <a:p>
            <a:pPr marL="0" indent="0">
              <a:buNone/>
            </a:pPr>
            <a:r>
              <a:rPr lang="en-US" sz="1150" dirty="0">
                <a:solidFill>
                  <a:srgbClr val="1F2937"/>
                </a:solidFill>
              </a:rPr>
              <a:t>Humiliating initiation practices, body shaming, homophobic or transphobic teasing.</a:t>
            </a:r>
            <a:endParaRPr lang="en-US" sz="1150" dirty="0"/>
          </a:p>
        </p:txBody>
      </p:sp>
      <p:sp>
        <p:nvSpPr>
          <p:cNvPr id="18" name="Shape 15"/>
          <p:cNvSpPr/>
          <p:nvPr/>
        </p:nvSpPr>
        <p:spPr>
          <a:xfrm>
            <a:off x="3703320" y="2761488"/>
            <a:ext cx="2880360" cy="1051560"/>
          </a:xfrm>
          <a:prstGeom prst="roundRect">
            <a:avLst>
              <a:gd name="adj" fmla="val 6957"/>
            </a:avLst>
          </a:prstGeom>
          <a:solidFill>
            <a:srgbClr val="FFF8F2"/>
          </a:solidFill>
          <a:ln w="12700">
            <a:solidFill>
              <a:srgbClr val="D7DEE8"/>
            </a:solidFill>
            <a:prstDash val="solid"/>
          </a:ln>
        </p:spPr>
        <p:txBody>
          <a:bodyPr/>
          <a:lstStyle/>
          <a:p>
            <a:endParaRPr lang="el-GR"/>
          </a:p>
        </p:txBody>
      </p:sp>
      <p:sp>
        <p:nvSpPr>
          <p:cNvPr id="19" name="Shape 16"/>
          <p:cNvSpPr/>
          <p:nvPr/>
        </p:nvSpPr>
        <p:spPr>
          <a:xfrm>
            <a:off x="3703320" y="2761488"/>
            <a:ext cx="73152" cy="1051560"/>
          </a:xfrm>
          <a:prstGeom prst="rect">
            <a:avLst/>
          </a:prstGeom>
          <a:solidFill>
            <a:srgbClr val="F4A261"/>
          </a:solidFill>
          <a:ln w="12700">
            <a:solidFill>
              <a:srgbClr val="F4A261">
                <a:alpha val="0"/>
              </a:srgbClr>
            </a:solidFill>
            <a:prstDash val="solid"/>
          </a:ln>
        </p:spPr>
        <p:txBody>
          <a:bodyPr/>
          <a:lstStyle/>
          <a:p>
            <a:endParaRPr lang="el-GR"/>
          </a:p>
        </p:txBody>
      </p:sp>
      <p:sp>
        <p:nvSpPr>
          <p:cNvPr id="20" name="Text 17"/>
          <p:cNvSpPr/>
          <p:nvPr/>
        </p:nvSpPr>
        <p:spPr>
          <a:xfrm>
            <a:off x="3867912" y="2871216"/>
            <a:ext cx="256946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Power imbalance</a:t>
            </a:r>
            <a:endParaRPr lang="en-US" sz="1350" dirty="0"/>
          </a:p>
        </p:txBody>
      </p:sp>
      <p:sp>
        <p:nvSpPr>
          <p:cNvPr id="21" name="Text 18"/>
          <p:cNvSpPr/>
          <p:nvPr/>
        </p:nvSpPr>
        <p:spPr>
          <a:xfrm>
            <a:off x="3867912" y="3200400"/>
            <a:ext cx="2569464" cy="521208"/>
          </a:xfrm>
          <a:prstGeom prst="rect">
            <a:avLst/>
          </a:prstGeom>
          <a:noFill/>
          <a:ln/>
        </p:spPr>
        <p:txBody>
          <a:bodyPr wrap="square" lIns="0" tIns="0" rIns="0" bIns="0" rtlCol="0" anchor="t">
            <a:normAutofit/>
          </a:bodyPr>
          <a:lstStyle/>
          <a:p>
            <a:pPr marL="0" indent="0">
              <a:buNone/>
            </a:pPr>
            <a:r>
              <a:rPr lang="en-US" sz="1150" dirty="0">
                <a:solidFill>
                  <a:srgbClr val="1F2937"/>
                </a:solidFill>
              </a:rPr>
              <a:t>Situations where the person affected may feel unable to object or refuse.</a:t>
            </a:r>
            <a:endParaRPr lang="en-US" sz="1150" dirty="0"/>
          </a:p>
        </p:txBody>
      </p:sp>
      <p:sp>
        <p:nvSpPr>
          <p:cNvPr id="22" name="Text 19"/>
          <p:cNvSpPr/>
          <p:nvPr/>
        </p:nvSpPr>
        <p:spPr>
          <a:xfrm>
            <a:off x="658368" y="4709160"/>
            <a:ext cx="5943600" cy="658368"/>
          </a:xfrm>
          <a:prstGeom prst="rect">
            <a:avLst/>
          </a:prstGeom>
          <a:solidFill>
            <a:srgbClr val="162336"/>
          </a:solidFill>
          <a:ln>
            <a:solidFill>
              <a:srgbClr val="162336">
                <a:alpha val="0"/>
              </a:srgbClr>
            </a:solidFill>
          </a:ln>
        </p:spPr>
        <p:txBody>
          <a:bodyPr wrap="square" lIns="1524" tIns="1524" rIns="1524" bIns="1524" rtlCol="0" anchor="ctr">
            <a:normAutofit/>
          </a:bodyPr>
          <a:lstStyle/>
          <a:p>
            <a:pPr marL="0" indent="0" algn="ctr">
              <a:buNone/>
            </a:pPr>
            <a:r>
              <a:rPr lang="en-US" sz="1850" b="1" dirty="0">
                <a:solidFill>
                  <a:srgbClr val="FFFFFF"/>
                </a:solidFill>
              </a:rPr>
              <a:t>Ask: Is someone being disrespected, pressured, humiliated or sexualised?</a:t>
            </a:r>
            <a:endParaRPr lang="en-US" sz="1850" dirty="0"/>
          </a:p>
        </p:txBody>
      </p:sp>
      <p:pic>
        <p:nvPicPr>
          <p:cNvPr id="24" name="Εικόνα 23">
            <a:extLst>
              <a:ext uri="{FF2B5EF4-FFF2-40B4-BE49-F238E27FC236}">
                <a16:creationId xmlns:a16="http://schemas.microsoft.com/office/drawing/2014/main" id="{687B24E1-C242-987C-0D11-6A26FD67D154}"/>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27" name="Εικόνα 26">
            <a:extLst>
              <a:ext uri="{FF2B5EF4-FFF2-40B4-BE49-F238E27FC236}">
                <a16:creationId xmlns:a16="http://schemas.microsoft.com/office/drawing/2014/main" id="{E64A0063-68DF-CE95-875C-E0D687FA5865}"/>
              </a:ext>
            </a:extLst>
          </p:cNvPr>
          <p:cNvPicPr>
            <a:picLocks noChangeAspect="1"/>
          </p:cNvPicPr>
          <p:nvPr/>
        </p:nvPicPr>
        <p:blipFill>
          <a:blip r:embed="rId5"/>
          <a:stretch>
            <a:fillRect/>
          </a:stretch>
        </p:blipFill>
        <p:spPr>
          <a:xfrm>
            <a:off x="-62915" y="6156899"/>
            <a:ext cx="701101" cy="701101"/>
          </a:xfrm>
          <a:prstGeom prst="rect">
            <a:avLst/>
          </a:prstGeom>
        </p:spPr>
      </p:pic>
      <p:sp>
        <p:nvSpPr>
          <p:cNvPr id="29" name="Shape 1">
            <a:extLst>
              <a:ext uri="{FF2B5EF4-FFF2-40B4-BE49-F238E27FC236}">
                <a16:creationId xmlns:a16="http://schemas.microsoft.com/office/drawing/2014/main" id="{ACB92787-B1B4-076C-0906-C51743534683}"/>
              </a:ext>
            </a:extLst>
          </p:cNvPr>
          <p:cNvSpPr/>
          <p:nvPr/>
        </p:nvSpPr>
        <p:spPr>
          <a:xfrm>
            <a:off x="270295" y="201168"/>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38186" y="411480"/>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Why intervene?</a:t>
            </a:r>
            <a:endParaRPr lang="en-US" sz="2600" dirty="0"/>
          </a:p>
        </p:txBody>
      </p:sp>
      <p:sp>
        <p:nvSpPr>
          <p:cNvPr id="4" name="Text 2"/>
          <p:cNvSpPr/>
          <p:nvPr/>
        </p:nvSpPr>
        <p:spPr>
          <a:xfrm>
            <a:off x="638186" y="969264"/>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Bystander action helps prevent harm from becoming a pattern.</a:t>
            </a:r>
            <a:endParaRPr lang="en-US" sz="1350" dirty="0"/>
          </a:p>
        </p:txBody>
      </p:sp>
      <p:sp>
        <p:nvSpPr>
          <p:cNvPr id="6" name="Text 3"/>
          <p:cNvSpPr/>
          <p:nvPr/>
        </p:nvSpPr>
        <p:spPr>
          <a:xfrm>
            <a:off x="658368" y="1417320"/>
            <a:ext cx="6172200" cy="3337560"/>
          </a:xfrm>
          <a:prstGeom prst="rect">
            <a:avLst/>
          </a:prstGeom>
          <a:noFill/>
          <a:ln/>
        </p:spPr>
        <p:txBody>
          <a:bodyPr wrap="square" lIns="635" tIns="635" rIns="635" bIns="635" rtlCol="0" anchor="t">
            <a:normAutofit/>
          </a:bodyPr>
          <a:lstStyle/>
          <a:p>
            <a:pPr marL="0" indent="0">
              <a:buNone/>
            </a:pPr>
            <a:r>
              <a:rPr lang="en-US" sz="1800" dirty="0">
                <a:solidFill>
                  <a:srgbClr val="1F2937"/>
                </a:solidFill>
              </a:rPr>
              <a:t>• It communicates that harmful behaviour does not fit team values</a:t>
            </a:r>
          </a:p>
          <a:p>
            <a:pPr marL="0" indent="0">
              <a:buNone/>
            </a:pPr>
            <a:endParaRPr lang="en-US" sz="1800" dirty="0"/>
          </a:p>
          <a:p>
            <a:pPr marL="0" indent="0">
              <a:buNone/>
            </a:pPr>
            <a:r>
              <a:rPr lang="en-US" sz="1800" dirty="0">
                <a:solidFill>
                  <a:srgbClr val="1F2937"/>
                </a:solidFill>
              </a:rPr>
              <a:t>• It can stop behaviour from continuing or escalating</a:t>
            </a:r>
          </a:p>
          <a:p>
            <a:pPr marL="0" indent="0">
              <a:buNone/>
            </a:pPr>
            <a:endParaRPr lang="en-US" sz="1800" dirty="0"/>
          </a:p>
          <a:p>
            <a:pPr marL="0" indent="0">
              <a:buNone/>
            </a:pPr>
            <a:r>
              <a:rPr lang="en-US" sz="1800" dirty="0">
                <a:solidFill>
                  <a:srgbClr val="1F2937"/>
                </a:solidFill>
              </a:rPr>
              <a:t>• It shows support to the person affected</a:t>
            </a:r>
          </a:p>
          <a:p>
            <a:pPr marL="0" indent="0">
              <a:buNone/>
            </a:pPr>
            <a:endParaRPr lang="en-US" sz="1800" dirty="0"/>
          </a:p>
          <a:p>
            <a:pPr marL="0" indent="0">
              <a:buNone/>
            </a:pPr>
            <a:r>
              <a:rPr lang="en-US" sz="1800" dirty="0">
                <a:solidFill>
                  <a:srgbClr val="1F2937"/>
                </a:solidFill>
              </a:rPr>
              <a:t>• It strengthens trust and shared responsibility within the team</a:t>
            </a:r>
            <a:endParaRPr lang="en-US" sz="1800" dirty="0"/>
          </a:p>
        </p:txBody>
      </p:sp>
      <p:sp>
        <p:nvSpPr>
          <p:cNvPr id="7" name="Text 4"/>
          <p:cNvSpPr/>
          <p:nvPr/>
        </p:nvSpPr>
        <p:spPr>
          <a:xfrm>
            <a:off x="658368" y="5074920"/>
            <a:ext cx="6035040" cy="548640"/>
          </a:xfrm>
          <a:prstGeom prst="rect">
            <a:avLst/>
          </a:prstGeom>
          <a:noFill/>
          <a:ln/>
        </p:spPr>
        <p:txBody>
          <a:bodyPr wrap="square" lIns="508" tIns="508" rIns="508" bIns="508" rtlCol="0" anchor="ctr">
            <a:normAutofit fontScale="92500" lnSpcReduction="20000"/>
          </a:bodyPr>
          <a:lstStyle/>
          <a:p>
            <a:pPr marL="0" indent="0">
              <a:buNone/>
            </a:pPr>
            <a:r>
              <a:rPr lang="en-US" sz="2200" b="1" dirty="0">
                <a:solidFill>
                  <a:srgbClr val="E76F51"/>
                </a:solidFill>
              </a:rPr>
              <a:t>Doing something safe and proportionate can make a difference.</a:t>
            </a:r>
            <a:endParaRPr lang="en-US" sz="2200" dirty="0"/>
          </a:p>
        </p:txBody>
      </p:sp>
      <p:pic>
        <p:nvPicPr>
          <p:cNvPr id="8" name="Εικόνα 7">
            <a:extLst>
              <a:ext uri="{FF2B5EF4-FFF2-40B4-BE49-F238E27FC236}">
                <a16:creationId xmlns:a16="http://schemas.microsoft.com/office/drawing/2014/main" id="{35231516-D612-F3D9-9A92-2B518F952173}"/>
              </a:ext>
            </a:extLst>
          </p:cNvPr>
          <p:cNvPicPr>
            <a:picLocks noChangeAspect="1"/>
          </p:cNvPicPr>
          <p:nvPr/>
        </p:nvPicPr>
        <p:blipFill>
          <a:blip r:embed="rId3"/>
          <a:srcRect l="25741" t="12353" r="33843"/>
          <a:stretch>
            <a:fillRect/>
          </a:stretch>
        </p:blipFill>
        <p:spPr>
          <a:xfrm>
            <a:off x="7351776" y="659219"/>
            <a:ext cx="3941064" cy="5531428"/>
          </a:xfrm>
          <a:prstGeom prst="rect">
            <a:avLst/>
          </a:prstGeom>
        </p:spPr>
      </p:pic>
      <p:pic>
        <p:nvPicPr>
          <p:cNvPr id="9" name="Εικόνα 8">
            <a:extLst>
              <a:ext uri="{FF2B5EF4-FFF2-40B4-BE49-F238E27FC236}">
                <a16:creationId xmlns:a16="http://schemas.microsoft.com/office/drawing/2014/main" id="{9E4AD2CC-9674-825E-593D-B0B137BA0072}"/>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12" name="Εικόνα 11">
            <a:extLst>
              <a:ext uri="{FF2B5EF4-FFF2-40B4-BE49-F238E27FC236}">
                <a16:creationId xmlns:a16="http://schemas.microsoft.com/office/drawing/2014/main" id="{6D9520EF-58BC-E188-FD3A-BB3B7AC8BC8D}"/>
              </a:ext>
            </a:extLst>
          </p:cNvPr>
          <p:cNvPicPr>
            <a:picLocks noChangeAspect="1"/>
          </p:cNvPicPr>
          <p:nvPr/>
        </p:nvPicPr>
        <p:blipFill>
          <a:blip r:embed="rId5"/>
          <a:stretch>
            <a:fillRect/>
          </a:stretch>
        </p:blipFill>
        <p:spPr>
          <a:xfrm>
            <a:off x="-62915" y="6156899"/>
            <a:ext cx="701101" cy="701101"/>
          </a:xfrm>
          <a:prstGeom prst="rect">
            <a:avLst/>
          </a:prstGeom>
        </p:spPr>
      </p:pic>
      <p:sp>
        <p:nvSpPr>
          <p:cNvPr id="14" name="Shape 1">
            <a:extLst>
              <a:ext uri="{FF2B5EF4-FFF2-40B4-BE49-F238E27FC236}">
                <a16:creationId xmlns:a16="http://schemas.microsoft.com/office/drawing/2014/main" id="{6FEE1A16-3292-F519-D9CC-B09D110B8322}"/>
              </a:ext>
            </a:extLst>
          </p:cNvPr>
          <p:cNvSpPr/>
          <p:nvPr/>
        </p:nvSpPr>
        <p:spPr>
          <a:xfrm>
            <a:off x="320040" y="201168"/>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9FAFB"/>
          </a:solidFill>
          <a:ln w="12700">
            <a:solidFill>
              <a:srgbClr val="F9FAFB">
                <a:alpha val="0"/>
              </a:srgbClr>
            </a:solidFill>
            <a:prstDash val="solid"/>
          </a:ln>
        </p:spPr>
        <p:txBody>
          <a:bodyPr/>
          <a:lstStyle/>
          <a:p>
            <a:endParaRPr lang="el-GR"/>
          </a:p>
        </p:txBody>
      </p:sp>
      <p:sp>
        <p:nvSpPr>
          <p:cNvPr id="3" name="Text 1"/>
          <p:cNvSpPr/>
          <p:nvPr/>
        </p:nvSpPr>
        <p:spPr>
          <a:xfrm>
            <a:off x="548640" y="411480"/>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Why people sometimes do not intervene</a:t>
            </a:r>
            <a:endParaRPr lang="en-US" sz="2600" dirty="0"/>
          </a:p>
        </p:txBody>
      </p:sp>
      <p:sp>
        <p:nvSpPr>
          <p:cNvPr id="4" name="Text 2"/>
          <p:cNvSpPr/>
          <p:nvPr/>
        </p:nvSpPr>
        <p:spPr>
          <a:xfrm>
            <a:off x="566928" y="969264"/>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Hesitation is common—preparation makes action easier.</a:t>
            </a:r>
            <a:endParaRPr lang="en-US" sz="1350" dirty="0"/>
          </a:p>
        </p:txBody>
      </p:sp>
      <p:pic>
        <p:nvPicPr>
          <p:cNvPr id="5" name="Image 0" descr="/mnt/data/bystander_assets/conference_side.jpg"/>
          <p:cNvPicPr>
            <a:picLocks noChangeAspect="1"/>
          </p:cNvPicPr>
          <p:nvPr/>
        </p:nvPicPr>
        <p:blipFill>
          <a:blip r:embed="rId3"/>
          <a:stretch>
            <a:fillRect/>
          </a:stretch>
        </p:blipFill>
        <p:spPr>
          <a:xfrm>
            <a:off x="7635240" y="502920"/>
            <a:ext cx="4023360" cy="5623560"/>
          </a:xfrm>
          <a:prstGeom prst="rect">
            <a:avLst/>
          </a:prstGeom>
        </p:spPr>
      </p:pic>
      <p:sp>
        <p:nvSpPr>
          <p:cNvPr id="6" name="Shape 3"/>
          <p:cNvSpPr/>
          <p:nvPr/>
        </p:nvSpPr>
        <p:spPr>
          <a:xfrm>
            <a:off x="658368" y="1444752"/>
            <a:ext cx="2697480" cy="960120"/>
          </a:xfrm>
          <a:prstGeom prst="roundRect">
            <a:avLst>
              <a:gd name="adj" fmla="val 7619"/>
            </a:avLst>
          </a:prstGeom>
          <a:solidFill>
            <a:srgbClr val="FFFFFF"/>
          </a:solidFill>
          <a:ln w="12700">
            <a:solidFill>
              <a:srgbClr val="D7DEE8"/>
            </a:solidFill>
            <a:prstDash val="solid"/>
          </a:ln>
        </p:spPr>
        <p:txBody>
          <a:bodyPr/>
          <a:lstStyle/>
          <a:p>
            <a:endParaRPr lang="el-GR"/>
          </a:p>
        </p:txBody>
      </p:sp>
      <p:sp>
        <p:nvSpPr>
          <p:cNvPr id="7" name="Shape 4"/>
          <p:cNvSpPr/>
          <p:nvPr/>
        </p:nvSpPr>
        <p:spPr>
          <a:xfrm>
            <a:off x="658368" y="1444752"/>
            <a:ext cx="73152" cy="960120"/>
          </a:xfrm>
          <a:prstGeom prst="rect">
            <a:avLst/>
          </a:prstGeom>
          <a:solidFill>
            <a:srgbClr val="2B6CB0"/>
          </a:solidFill>
          <a:ln w="12700">
            <a:solidFill>
              <a:srgbClr val="2B6CB0">
                <a:alpha val="0"/>
              </a:srgbClr>
            </a:solidFill>
            <a:prstDash val="solid"/>
          </a:ln>
        </p:spPr>
        <p:txBody>
          <a:bodyPr/>
          <a:lstStyle/>
          <a:p>
            <a:endParaRPr lang="el-GR"/>
          </a:p>
        </p:txBody>
      </p:sp>
      <p:sp>
        <p:nvSpPr>
          <p:cNvPr id="8" name="Text 5"/>
          <p:cNvSpPr/>
          <p:nvPr/>
        </p:nvSpPr>
        <p:spPr>
          <a:xfrm>
            <a:off x="822960" y="1554480"/>
            <a:ext cx="238658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Uncertainty</a:t>
            </a:r>
            <a:endParaRPr lang="en-US" sz="1350" dirty="0"/>
          </a:p>
        </p:txBody>
      </p:sp>
      <p:sp>
        <p:nvSpPr>
          <p:cNvPr id="9" name="Text 6"/>
          <p:cNvSpPr/>
          <p:nvPr/>
        </p:nvSpPr>
        <p:spPr>
          <a:xfrm>
            <a:off x="822960" y="1883664"/>
            <a:ext cx="2386584" cy="429768"/>
          </a:xfrm>
          <a:prstGeom prst="rect">
            <a:avLst/>
          </a:prstGeom>
          <a:noFill/>
          <a:ln/>
        </p:spPr>
        <p:txBody>
          <a:bodyPr wrap="square" lIns="0" tIns="0" rIns="0" bIns="0" rtlCol="0" anchor="t">
            <a:normAutofit/>
          </a:bodyPr>
          <a:lstStyle/>
          <a:p>
            <a:pPr marL="0" indent="0">
              <a:buNone/>
            </a:pPr>
            <a:r>
              <a:rPr lang="en-US" sz="1150" dirty="0">
                <a:solidFill>
                  <a:srgbClr val="1F2937"/>
                </a:solidFill>
              </a:rPr>
              <a:t>“Maybe I misunderstood.”</a:t>
            </a:r>
            <a:endParaRPr lang="en-US" sz="1150" dirty="0"/>
          </a:p>
        </p:txBody>
      </p:sp>
      <p:sp>
        <p:nvSpPr>
          <p:cNvPr id="10" name="Shape 7"/>
          <p:cNvSpPr/>
          <p:nvPr/>
        </p:nvSpPr>
        <p:spPr>
          <a:xfrm>
            <a:off x="3630168" y="1444752"/>
            <a:ext cx="2697480" cy="960120"/>
          </a:xfrm>
          <a:prstGeom prst="roundRect">
            <a:avLst>
              <a:gd name="adj" fmla="val 7619"/>
            </a:avLst>
          </a:prstGeom>
          <a:solidFill>
            <a:srgbClr val="FFFFFF"/>
          </a:solidFill>
          <a:ln w="12700">
            <a:solidFill>
              <a:srgbClr val="D7DEE8"/>
            </a:solidFill>
            <a:prstDash val="solid"/>
          </a:ln>
        </p:spPr>
        <p:txBody>
          <a:bodyPr/>
          <a:lstStyle/>
          <a:p>
            <a:endParaRPr lang="el-GR"/>
          </a:p>
        </p:txBody>
      </p:sp>
      <p:sp>
        <p:nvSpPr>
          <p:cNvPr id="11" name="Shape 8"/>
          <p:cNvSpPr/>
          <p:nvPr/>
        </p:nvSpPr>
        <p:spPr>
          <a:xfrm>
            <a:off x="3630168" y="1444752"/>
            <a:ext cx="73152" cy="960120"/>
          </a:xfrm>
          <a:prstGeom prst="rect">
            <a:avLst/>
          </a:prstGeom>
          <a:solidFill>
            <a:srgbClr val="2C7A7B"/>
          </a:solidFill>
          <a:ln w="12700">
            <a:solidFill>
              <a:srgbClr val="2C7A7B">
                <a:alpha val="0"/>
              </a:srgbClr>
            </a:solidFill>
            <a:prstDash val="solid"/>
          </a:ln>
        </p:spPr>
        <p:txBody>
          <a:bodyPr/>
          <a:lstStyle/>
          <a:p>
            <a:endParaRPr lang="el-GR"/>
          </a:p>
        </p:txBody>
      </p:sp>
      <p:sp>
        <p:nvSpPr>
          <p:cNvPr id="12" name="Text 9"/>
          <p:cNvSpPr/>
          <p:nvPr/>
        </p:nvSpPr>
        <p:spPr>
          <a:xfrm>
            <a:off x="3794760" y="1554480"/>
            <a:ext cx="238658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Diffusion</a:t>
            </a:r>
            <a:endParaRPr lang="en-US" sz="1350" dirty="0"/>
          </a:p>
        </p:txBody>
      </p:sp>
      <p:sp>
        <p:nvSpPr>
          <p:cNvPr id="13" name="Text 10"/>
          <p:cNvSpPr/>
          <p:nvPr/>
        </p:nvSpPr>
        <p:spPr>
          <a:xfrm>
            <a:off x="3794760" y="1883664"/>
            <a:ext cx="2386584" cy="429768"/>
          </a:xfrm>
          <a:prstGeom prst="rect">
            <a:avLst/>
          </a:prstGeom>
          <a:noFill/>
          <a:ln/>
        </p:spPr>
        <p:txBody>
          <a:bodyPr wrap="square" lIns="0" tIns="0" rIns="0" bIns="0" rtlCol="0" anchor="t">
            <a:normAutofit/>
          </a:bodyPr>
          <a:lstStyle/>
          <a:p>
            <a:pPr marL="0" indent="0">
              <a:buNone/>
            </a:pPr>
            <a:r>
              <a:rPr lang="en-US" sz="1150" dirty="0">
                <a:solidFill>
                  <a:srgbClr val="1F2937"/>
                </a:solidFill>
              </a:rPr>
              <a:t>“Everyone else seems fine with it.”</a:t>
            </a:r>
            <a:endParaRPr lang="en-US" sz="1150" dirty="0"/>
          </a:p>
        </p:txBody>
      </p:sp>
      <p:sp>
        <p:nvSpPr>
          <p:cNvPr id="14" name="Shape 11"/>
          <p:cNvSpPr/>
          <p:nvPr/>
        </p:nvSpPr>
        <p:spPr>
          <a:xfrm>
            <a:off x="658368" y="2862072"/>
            <a:ext cx="2697480" cy="960120"/>
          </a:xfrm>
          <a:prstGeom prst="roundRect">
            <a:avLst>
              <a:gd name="adj" fmla="val 7619"/>
            </a:avLst>
          </a:prstGeom>
          <a:solidFill>
            <a:srgbClr val="FFFFFF"/>
          </a:solidFill>
          <a:ln w="12700">
            <a:solidFill>
              <a:srgbClr val="D7DEE8"/>
            </a:solidFill>
            <a:prstDash val="solid"/>
          </a:ln>
        </p:spPr>
        <p:txBody>
          <a:bodyPr/>
          <a:lstStyle/>
          <a:p>
            <a:endParaRPr lang="el-GR"/>
          </a:p>
        </p:txBody>
      </p:sp>
      <p:sp>
        <p:nvSpPr>
          <p:cNvPr id="15" name="Shape 12"/>
          <p:cNvSpPr/>
          <p:nvPr/>
        </p:nvSpPr>
        <p:spPr>
          <a:xfrm>
            <a:off x="658368" y="2862072"/>
            <a:ext cx="73152" cy="960120"/>
          </a:xfrm>
          <a:prstGeom prst="rect">
            <a:avLst/>
          </a:prstGeom>
          <a:solidFill>
            <a:srgbClr val="E76F51"/>
          </a:solidFill>
          <a:ln w="12700">
            <a:solidFill>
              <a:srgbClr val="E76F51">
                <a:alpha val="0"/>
              </a:srgbClr>
            </a:solidFill>
            <a:prstDash val="solid"/>
          </a:ln>
        </p:spPr>
        <p:txBody>
          <a:bodyPr/>
          <a:lstStyle/>
          <a:p>
            <a:endParaRPr lang="el-GR"/>
          </a:p>
        </p:txBody>
      </p:sp>
      <p:sp>
        <p:nvSpPr>
          <p:cNvPr id="16" name="Text 13"/>
          <p:cNvSpPr/>
          <p:nvPr/>
        </p:nvSpPr>
        <p:spPr>
          <a:xfrm>
            <a:off x="822960" y="2971800"/>
            <a:ext cx="238658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Social cost</a:t>
            </a:r>
            <a:endParaRPr lang="en-US" sz="1350" dirty="0"/>
          </a:p>
        </p:txBody>
      </p:sp>
      <p:sp>
        <p:nvSpPr>
          <p:cNvPr id="17" name="Text 14"/>
          <p:cNvSpPr/>
          <p:nvPr/>
        </p:nvSpPr>
        <p:spPr>
          <a:xfrm>
            <a:off x="822960" y="3300984"/>
            <a:ext cx="2386584" cy="429768"/>
          </a:xfrm>
          <a:prstGeom prst="rect">
            <a:avLst/>
          </a:prstGeom>
          <a:noFill/>
          <a:ln/>
        </p:spPr>
        <p:txBody>
          <a:bodyPr wrap="square" lIns="0" tIns="0" rIns="0" bIns="0" rtlCol="0" anchor="t">
            <a:normAutofit/>
          </a:bodyPr>
          <a:lstStyle/>
          <a:p>
            <a:pPr marL="0" indent="0">
              <a:buNone/>
            </a:pPr>
            <a:r>
              <a:rPr lang="en-US" sz="1150" dirty="0">
                <a:solidFill>
                  <a:srgbClr val="1F2937"/>
                </a:solidFill>
              </a:rPr>
              <a:t>“I might damage team relationships.”</a:t>
            </a:r>
            <a:endParaRPr lang="en-US" sz="1150" dirty="0"/>
          </a:p>
        </p:txBody>
      </p:sp>
      <p:sp>
        <p:nvSpPr>
          <p:cNvPr id="18" name="Shape 15"/>
          <p:cNvSpPr/>
          <p:nvPr/>
        </p:nvSpPr>
        <p:spPr>
          <a:xfrm>
            <a:off x="3630168" y="2862072"/>
            <a:ext cx="2697480" cy="960120"/>
          </a:xfrm>
          <a:prstGeom prst="roundRect">
            <a:avLst>
              <a:gd name="adj" fmla="val 7619"/>
            </a:avLst>
          </a:prstGeom>
          <a:solidFill>
            <a:srgbClr val="FFFFFF"/>
          </a:solidFill>
          <a:ln w="12700">
            <a:solidFill>
              <a:srgbClr val="D7DEE8"/>
            </a:solidFill>
            <a:prstDash val="solid"/>
          </a:ln>
        </p:spPr>
        <p:txBody>
          <a:bodyPr/>
          <a:lstStyle/>
          <a:p>
            <a:endParaRPr lang="el-GR"/>
          </a:p>
        </p:txBody>
      </p:sp>
      <p:sp>
        <p:nvSpPr>
          <p:cNvPr id="19" name="Shape 16"/>
          <p:cNvSpPr/>
          <p:nvPr/>
        </p:nvSpPr>
        <p:spPr>
          <a:xfrm>
            <a:off x="3630168" y="2862072"/>
            <a:ext cx="73152" cy="960120"/>
          </a:xfrm>
          <a:prstGeom prst="rect">
            <a:avLst/>
          </a:prstGeom>
          <a:solidFill>
            <a:srgbClr val="F4A261"/>
          </a:solidFill>
          <a:ln w="12700">
            <a:solidFill>
              <a:srgbClr val="F4A261">
                <a:alpha val="0"/>
              </a:srgbClr>
            </a:solidFill>
            <a:prstDash val="solid"/>
          </a:ln>
        </p:spPr>
        <p:txBody>
          <a:bodyPr/>
          <a:lstStyle/>
          <a:p>
            <a:endParaRPr lang="el-GR"/>
          </a:p>
        </p:txBody>
      </p:sp>
      <p:sp>
        <p:nvSpPr>
          <p:cNvPr id="20" name="Text 17"/>
          <p:cNvSpPr/>
          <p:nvPr/>
        </p:nvSpPr>
        <p:spPr>
          <a:xfrm>
            <a:off x="3794760" y="2971800"/>
            <a:ext cx="238658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Power &amp; safety</a:t>
            </a:r>
            <a:endParaRPr lang="en-US" sz="1350" dirty="0"/>
          </a:p>
        </p:txBody>
      </p:sp>
      <p:sp>
        <p:nvSpPr>
          <p:cNvPr id="21" name="Text 18"/>
          <p:cNvSpPr/>
          <p:nvPr/>
        </p:nvSpPr>
        <p:spPr>
          <a:xfrm>
            <a:off x="3794760" y="3300984"/>
            <a:ext cx="2386584" cy="429768"/>
          </a:xfrm>
          <a:prstGeom prst="rect">
            <a:avLst/>
          </a:prstGeom>
          <a:noFill/>
          <a:ln/>
        </p:spPr>
        <p:txBody>
          <a:bodyPr wrap="square" lIns="0" tIns="0" rIns="0" bIns="0" rtlCol="0" anchor="t">
            <a:normAutofit/>
          </a:bodyPr>
          <a:lstStyle/>
          <a:p>
            <a:pPr marL="0" indent="0">
              <a:buNone/>
            </a:pPr>
            <a:r>
              <a:rPr lang="en-US" sz="1150" dirty="0">
                <a:solidFill>
                  <a:srgbClr val="1F2937"/>
                </a:solidFill>
              </a:rPr>
              <a:t>“What if this affects my place or opportunities?”</a:t>
            </a:r>
            <a:endParaRPr lang="en-US" sz="1150" dirty="0"/>
          </a:p>
        </p:txBody>
      </p:sp>
      <p:sp>
        <p:nvSpPr>
          <p:cNvPr id="22" name="Text 19"/>
          <p:cNvSpPr/>
          <p:nvPr/>
        </p:nvSpPr>
        <p:spPr>
          <a:xfrm>
            <a:off x="868680" y="4800600"/>
            <a:ext cx="5486400" cy="658368"/>
          </a:xfrm>
          <a:prstGeom prst="rect">
            <a:avLst/>
          </a:prstGeom>
          <a:solidFill>
            <a:srgbClr val="2C7A7B"/>
          </a:solidFill>
          <a:ln>
            <a:solidFill>
              <a:srgbClr val="2C7A7B">
                <a:alpha val="0"/>
              </a:srgbClr>
            </a:solidFill>
          </a:ln>
        </p:spPr>
        <p:txBody>
          <a:bodyPr wrap="square" lIns="1524" tIns="1524" rIns="1524" bIns="1524" rtlCol="0" anchor="ctr">
            <a:normAutofit/>
          </a:bodyPr>
          <a:lstStyle/>
          <a:p>
            <a:pPr marL="0" indent="0" algn="ctr">
              <a:buNone/>
            </a:pPr>
            <a:r>
              <a:rPr lang="en-US" sz="2000" b="1" dirty="0">
                <a:solidFill>
                  <a:srgbClr val="FFFFFF"/>
                </a:solidFill>
              </a:rPr>
              <a:t>Name the barrier → choose a safer way to act.</a:t>
            </a:r>
            <a:endParaRPr lang="en-US" sz="2000" dirty="0"/>
          </a:p>
        </p:txBody>
      </p:sp>
      <p:pic>
        <p:nvPicPr>
          <p:cNvPr id="24" name="Εικόνα 23">
            <a:extLst>
              <a:ext uri="{FF2B5EF4-FFF2-40B4-BE49-F238E27FC236}">
                <a16:creationId xmlns:a16="http://schemas.microsoft.com/office/drawing/2014/main" id="{F5153CCF-ED21-B104-5F0C-CB5AD3D26C14}"/>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27" name="Εικόνα 26">
            <a:extLst>
              <a:ext uri="{FF2B5EF4-FFF2-40B4-BE49-F238E27FC236}">
                <a16:creationId xmlns:a16="http://schemas.microsoft.com/office/drawing/2014/main" id="{14105FB9-0E2E-42B7-A343-91D2B139CDC9}"/>
              </a:ext>
            </a:extLst>
          </p:cNvPr>
          <p:cNvPicPr>
            <a:picLocks noChangeAspect="1"/>
          </p:cNvPicPr>
          <p:nvPr/>
        </p:nvPicPr>
        <p:blipFill>
          <a:blip r:embed="rId5"/>
          <a:stretch>
            <a:fillRect/>
          </a:stretch>
        </p:blipFill>
        <p:spPr>
          <a:xfrm>
            <a:off x="-62915" y="6156899"/>
            <a:ext cx="701101" cy="701101"/>
          </a:xfrm>
          <a:prstGeom prst="rect">
            <a:avLst/>
          </a:prstGeom>
        </p:spPr>
      </p:pic>
      <p:sp>
        <p:nvSpPr>
          <p:cNvPr id="29" name="Shape 1">
            <a:extLst>
              <a:ext uri="{FF2B5EF4-FFF2-40B4-BE49-F238E27FC236}">
                <a16:creationId xmlns:a16="http://schemas.microsoft.com/office/drawing/2014/main" id="{69E21E5B-5055-5361-68EF-9DDACC38058C}"/>
              </a:ext>
            </a:extLst>
          </p:cNvPr>
          <p:cNvSpPr/>
          <p:nvPr/>
        </p:nvSpPr>
        <p:spPr>
          <a:xfrm>
            <a:off x="270295" y="256032"/>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411480"/>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Choosing a safe response</a:t>
            </a:r>
            <a:endParaRPr lang="en-US" sz="2600" dirty="0"/>
          </a:p>
        </p:txBody>
      </p:sp>
      <p:sp>
        <p:nvSpPr>
          <p:cNvPr id="4" name="Text 2"/>
          <p:cNvSpPr/>
          <p:nvPr/>
        </p:nvSpPr>
        <p:spPr>
          <a:xfrm>
            <a:off x="566928" y="969264"/>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Intervention does not always mean direct confrontation.</a:t>
            </a:r>
            <a:endParaRPr lang="en-US" sz="1350" dirty="0"/>
          </a:p>
        </p:txBody>
      </p:sp>
      <p:pic>
        <p:nvPicPr>
          <p:cNvPr id="5" name="Image 0" descr="/mnt/data/bystander_assets/meeting_wide.jpg"/>
          <p:cNvPicPr>
            <a:picLocks noChangeAspect="1"/>
          </p:cNvPicPr>
          <p:nvPr/>
        </p:nvPicPr>
        <p:blipFill>
          <a:blip r:embed="rId3"/>
          <a:stretch>
            <a:fillRect/>
          </a:stretch>
        </p:blipFill>
        <p:spPr>
          <a:xfrm>
            <a:off x="685800" y="1325880"/>
            <a:ext cx="4754880" cy="2670048"/>
          </a:xfrm>
          <a:prstGeom prst="rect">
            <a:avLst/>
          </a:prstGeom>
        </p:spPr>
      </p:pic>
      <p:sp>
        <p:nvSpPr>
          <p:cNvPr id="6" name="Shape 3"/>
          <p:cNvSpPr/>
          <p:nvPr/>
        </p:nvSpPr>
        <p:spPr>
          <a:xfrm>
            <a:off x="5806440" y="1325880"/>
            <a:ext cx="2514600" cy="1051560"/>
          </a:xfrm>
          <a:prstGeom prst="roundRect">
            <a:avLst>
              <a:gd name="adj" fmla="val 6957"/>
            </a:avLst>
          </a:prstGeom>
          <a:solidFill>
            <a:srgbClr val="FFF8F2"/>
          </a:solidFill>
          <a:ln w="12700">
            <a:solidFill>
              <a:srgbClr val="D7DEE8"/>
            </a:solidFill>
            <a:prstDash val="solid"/>
          </a:ln>
        </p:spPr>
        <p:txBody>
          <a:bodyPr/>
          <a:lstStyle/>
          <a:p>
            <a:endParaRPr lang="el-GR"/>
          </a:p>
        </p:txBody>
      </p:sp>
      <p:sp>
        <p:nvSpPr>
          <p:cNvPr id="7" name="Shape 4"/>
          <p:cNvSpPr/>
          <p:nvPr/>
        </p:nvSpPr>
        <p:spPr>
          <a:xfrm>
            <a:off x="5806440" y="1325880"/>
            <a:ext cx="73152" cy="1051560"/>
          </a:xfrm>
          <a:prstGeom prst="rect">
            <a:avLst/>
          </a:prstGeom>
          <a:solidFill>
            <a:srgbClr val="2B6CB0"/>
          </a:solidFill>
          <a:ln w="12700">
            <a:solidFill>
              <a:srgbClr val="2B6CB0">
                <a:alpha val="0"/>
              </a:srgbClr>
            </a:solidFill>
            <a:prstDash val="solid"/>
          </a:ln>
        </p:spPr>
        <p:txBody>
          <a:bodyPr/>
          <a:lstStyle/>
          <a:p>
            <a:endParaRPr lang="el-GR"/>
          </a:p>
        </p:txBody>
      </p:sp>
      <p:sp>
        <p:nvSpPr>
          <p:cNvPr id="8" name="Text 5"/>
          <p:cNvSpPr/>
          <p:nvPr/>
        </p:nvSpPr>
        <p:spPr>
          <a:xfrm>
            <a:off x="5971032" y="1435608"/>
            <a:ext cx="220370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DIRECT</a:t>
            </a:r>
            <a:endParaRPr lang="en-US" sz="1350" dirty="0"/>
          </a:p>
        </p:txBody>
      </p:sp>
      <p:sp>
        <p:nvSpPr>
          <p:cNvPr id="9" name="Text 6"/>
          <p:cNvSpPr/>
          <p:nvPr/>
        </p:nvSpPr>
        <p:spPr>
          <a:xfrm>
            <a:off x="5971032" y="1764792"/>
            <a:ext cx="2203704" cy="521208"/>
          </a:xfrm>
          <a:prstGeom prst="rect">
            <a:avLst/>
          </a:prstGeom>
          <a:noFill/>
          <a:ln/>
        </p:spPr>
        <p:txBody>
          <a:bodyPr wrap="square" lIns="0" tIns="0" rIns="0" bIns="0" rtlCol="0" anchor="t">
            <a:normAutofit/>
          </a:bodyPr>
          <a:lstStyle/>
          <a:p>
            <a:pPr marL="0" indent="0">
              <a:buNone/>
            </a:pPr>
            <a:r>
              <a:rPr lang="en-US" sz="1150" dirty="0">
                <a:solidFill>
                  <a:srgbClr val="1F2937"/>
                </a:solidFill>
              </a:rPr>
              <a:t>Calmly name the behaviour</a:t>
            </a:r>
            <a:endParaRPr lang="en-US" sz="1150" dirty="0"/>
          </a:p>
        </p:txBody>
      </p:sp>
      <p:sp>
        <p:nvSpPr>
          <p:cNvPr id="10" name="Shape 7"/>
          <p:cNvSpPr/>
          <p:nvPr/>
        </p:nvSpPr>
        <p:spPr>
          <a:xfrm>
            <a:off x="8549640" y="1325880"/>
            <a:ext cx="2514600" cy="1051560"/>
          </a:xfrm>
          <a:prstGeom prst="roundRect">
            <a:avLst>
              <a:gd name="adj" fmla="val 6957"/>
            </a:avLst>
          </a:prstGeom>
          <a:solidFill>
            <a:srgbClr val="F7FBFF"/>
          </a:solidFill>
          <a:ln w="12700">
            <a:solidFill>
              <a:srgbClr val="D7DEE8"/>
            </a:solidFill>
            <a:prstDash val="solid"/>
          </a:ln>
        </p:spPr>
        <p:txBody>
          <a:bodyPr/>
          <a:lstStyle/>
          <a:p>
            <a:endParaRPr lang="el-GR"/>
          </a:p>
        </p:txBody>
      </p:sp>
      <p:sp>
        <p:nvSpPr>
          <p:cNvPr id="11" name="Shape 8"/>
          <p:cNvSpPr/>
          <p:nvPr/>
        </p:nvSpPr>
        <p:spPr>
          <a:xfrm>
            <a:off x="8549640" y="1325880"/>
            <a:ext cx="73152" cy="1051560"/>
          </a:xfrm>
          <a:prstGeom prst="rect">
            <a:avLst/>
          </a:prstGeom>
          <a:solidFill>
            <a:srgbClr val="E76F51"/>
          </a:solidFill>
          <a:ln w="12700">
            <a:solidFill>
              <a:srgbClr val="E76F51">
                <a:alpha val="0"/>
              </a:srgbClr>
            </a:solidFill>
            <a:prstDash val="solid"/>
          </a:ln>
        </p:spPr>
        <p:txBody>
          <a:bodyPr/>
          <a:lstStyle/>
          <a:p>
            <a:endParaRPr lang="el-GR"/>
          </a:p>
        </p:txBody>
      </p:sp>
      <p:sp>
        <p:nvSpPr>
          <p:cNvPr id="12" name="Text 9"/>
          <p:cNvSpPr/>
          <p:nvPr/>
        </p:nvSpPr>
        <p:spPr>
          <a:xfrm>
            <a:off x="8714232" y="1435608"/>
            <a:ext cx="220370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DISTRACT</a:t>
            </a:r>
            <a:endParaRPr lang="en-US" sz="1350" dirty="0"/>
          </a:p>
        </p:txBody>
      </p:sp>
      <p:sp>
        <p:nvSpPr>
          <p:cNvPr id="13" name="Text 10"/>
          <p:cNvSpPr/>
          <p:nvPr/>
        </p:nvSpPr>
        <p:spPr>
          <a:xfrm>
            <a:off x="8714232" y="1764792"/>
            <a:ext cx="2203704" cy="521208"/>
          </a:xfrm>
          <a:prstGeom prst="rect">
            <a:avLst/>
          </a:prstGeom>
          <a:noFill/>
          <a:ln/>
        </p:spPr>
        <p:txBody>
          <a:bodyPr wrap="square" lIns="0" tIns="0" rIns="0" bIns="0" rtlCol="0" anchor="t">
            <a:normAutofit/>
          </a:bodyPr>
          <a:lstStyle/>
          <a:p>
            <a:pPr marL="0" indent="0">
              <a:buNone/>
            </a:pPr>
            <a:r>
              <a:rPr lang="en-US" sz="1150" dirty="0">
                <a:solidFill>
                  <a:srgbClr val="1F2937"/>
                </a:solidFill>
              </a:rPr>
              <a:t>Interrupt or change the situation</a:t>
            </a:r>
            <a:endParaRPr lang="en-US" sz="1150" dirty="0"/>
          </a:p>
        </p:txBody>
      </p:sp>
      <p:sp>
        <p:nvSpPr>
          <p:cNvPr id="14" name="Shape 11"/>
          <p:cNvSpPr/>
          <p:nvPr/>
        </p:nvSpPr>
        <p:spPr>
          <a:xfrm>
            <a:off x="5806440" y="2816352"/>
            <a:ext cx="2514600" cy="1051560"/>
          </a:xfrm>
          <a:prstGeom prst="roundRect">
            <a:avLst>
              <a:gd name="adj" fmla="val 6957"/>
            </a:avLst>
          </a:prstGeom>
          <a:solidFill>
            <a:srgbClr val="FFF8F2"/>
          </a:solidFill>
          <a:ln w="12700">
            <a:solidFill>
              <a:srgbClr val="D7DEE8"/>
            </a:solidFill>
            <a:prstDash val="solid"/>
          </a:ln>
        </p:spPr>
        <p:txBody>
          <a:bodyPr/>
          <a:lstStyle/>
          <a:p>
            <a:endParaRPr lang="el-GR"/>
          </a:p>
        </p:txBody>
      </p:sp>
      <p:sp>
        <p:nvSpPr>
          <p:cNvPr id="15" name="Shape 12"/>
          <p:cNvSpPr/>
          <p:nvPr/>
        </p:nvSpPr>
        <p:spPr>
          <a:xfrm>
            <a:off x="5806440" y="2816352"/>
            <a:ext cx="73152" cy="1051560"/>
          </a:xfrm>
          <a:prstGeom prst="rect">
            <a:avLst/>
          </a:prstGeom>
          <a:solidFill>
            <a:srgbClr val="2C7A7B"/>
          </a:solidFill>
          <a:ln w="12700">
            <a:solidFill>
              <a:srgbClr val="2C7A7B">
                <a:alpha val="0"/>
              </a:srgbClr>
            </a:solidFill>
            <a:prstDash val="solid"/>
          </a:ln>
        </p:spPr>
        <p:txBody>
          <a:bodyPr/>
          <a:lstStyle/>
          <a:p>
            <a:endParaRPr lang="el-GR"/>
          </a:p>
        </p:txBody>
      </p:sp>
      <p:sp>
        <p:nvSpPr>
          <p:cNvPr id="16" name="Text 13"/>
          <p:cNvSpPr/>
          <p:nvPr/>
        </p:nvSpPr>
        <p:spPr>
          <a:xfrm>
            <a:off x="5971032" y="2926080"/>
            <a:ext cx="220370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SEEK SUPPORT</a:t>
            </a:r>
            <a:endParaRPr lang="en-US" sz="1350" dirty="0"/>
          </a:p>
        </p:txBody>
      </p:sp>
      <p:sp>
        <p:nvSpPr>
          <p:cNvPr id="17" name="Text 14"/>
          <p:cNvSpPr/>
          <p:nvPr/>
        </p:nvSpPr>
        <p:spPr>
          <a:xfrm>
            <a:off x="5971032" y="3255264"/>
            <a:ext cx="2203704" cy="521208"/>
          </a:xfrm>
          <a:prstGeom prst="rect">
            <a:avLst/>
          </a:prstGeom>
          <a:noFill/>
          <a:ln/>
        </p:spPr>
        <p:txBody>
          <a:bodyPr wrap="square" lIns="0" tIns="0" rIns="0" bIns="0" rtlCol="0" anchor="t">
            <a:normAutofit/>
          </a:bodyPr>
          <a:lstStyle/>
          <a:p>
            <a:pPr marL="0" indent="0">
              <a:buNone/>
            </a:pPr>
            <a:r>
              <a:rPr lang="en-US" sz="1150" dirty="0">
                <a:solidFill>
                  <a:srgbClr val="1F2937"/>
                </a:solidFill>
              </a:rPr>
              <a:t>Involve someone better placed to act</a:t>
            </a:r>
            <a:endParaRPr lang="en-US" sz="1150" dirty="0"/>
          </a:p>
        </p:txBody>
      </p:sp>
      <p:sp>
        <p:nvSpPr>
          <p:cNvPr id="18" name="Shape 15"/>
          <p:cNvSpPr/>
          <p:nvPr/>
        </p:nvSpPr>
        <p:spPr>
          <a:xfrm>
            <a:off x="8549640" y="2816352"/>
            <a:ext cx="2514600" cy="1051560"/>
          </a:xfrm>
          <a:prstGeom prst="roundRect">
            <a:avLst>
              <a:gd name="adj" fmla="val 6957"/>
            </a:avLst>
          </a:prstGeom>
          <a:solidFill>
            <a:srgbClr val="F7FBFF"/>
          </a:solidFill>
          <a:ln w="12700">
            <a:solidFill>
              <a:srgbClr val="D7DEE8"/>
            </a:solidFill>
            <a:prstDash val="solid"/>
          </a:ln>
        </p:spPr>
        <p:txBody>
          <a:bodyPr/>
          <a:lstStyle/>
          <a:p>
            <a:endParaRPr lang="el-GR"/>
          </a:p>
        </p:txBody>
      </p:sp>
      <p:sp>
        <p:nvSpPr>
          <p:cNvPr id="19" name="Shape 16"/>
          <p:cNvSpPr/>
          <p:nvPr/>
        </p:nvSpPr>
        <p:spPr>
          <a:xfrm>
            <a:off x="8549640" y="2816352"/>
            <a:ext cx="73152" cy="1051560"/>
          </a:xfrm>
          <a:prstGeom prst="rect">
            <a:avLst/>
          </a:prstGeom>
          <a:solidFill>
            <a:srgbClr val="F4A261"/>
          </a:solidFill>
          <a:ln w="12700">
            <a:solidFill>
              <a:srgbClr val="F4A261">
                <a:alpha val="0"/>
              </a:srgbClr>
            </a:solidFill>
            <a:prstDash val="solid"/>
          </a:ln>
        </p:spPr>
        <p:txBody>
          <a:bodyPr/>
          <a:lstStyle/>
          <a:p>
            <a:endParaRPr lang="el-GR"/>
          </a:p>
        </p:txBody>
      </p:sp>
      <p:sp>
        <p:nvSpPr>
          <p:cNvPr id="20" name="Text 17"/>
          <p:cNvSpPr/>
          <p:nvPr/>
        </p:nvSpPr>
        <p:spPr>
          <a:xfrm>
            <a:off x="8714232" y="2926080"/>
            <a:ext cx="220370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DELAYED</a:t>
            </a:r>
            <a:endParaRPr lang="en-US" sz="1350" dirty="0"/>
          </a:p>
        </p:txBody>
      </p:sp>
      <p:sp>
        <p:nvSpPr>
          <p:cNvPr id="21" name="Text 18"/>
          <p:cNvSpPr/>
          <p:nvPr/>
        </p:nvSpPr>
        <p:spPr>
          <a:xfrm>
            <a:off x="8714232" y="3255264"/>
            <a:ext cx="2203704" cy="521208"/>
          </a:xfrm>
          <a:prstGeom prst="rect">
            <a:avLst/>
          </a:prstGeom>
          <a:noFill/>
          <a:ln/>
        </p:spPr>
        <p:txBody>
          <a:bodyPr wrap="square" lIns="0" tIns="0" rIns="0" bIns="0" rtlCol="0" anchor="t">
            <a:normAutofit/>
          </a:bodyPr>
          <a:lstStyle/>
          <a:p>
            <a:pPr marL="0" indent="0">
              <a:buNone/>
            </a:pPr>
            <a:r>
              <a:rPr lang="en-US" sz="1150" dirty="0">
                <a:solidFill>
                  <a:srgbClr val="1F2937"/>
                </a:solidFill>
              </a:rPr>
              <a:t>Follow up later when safer</a:t>
            </a:r>
            <a:endParaRPr lang="en-US" sz="1150" dirty="0"/>
          </a:p>
        </p:txBody>
      </p:sp>
      <p:sp>
        <p:nvSpPr>
          <p:cNvPr id="22" name="Text 19"/>
          <p:cNvSpPr/>
          <p:nvPr/>
        </p:nvSpPr>
        <p:spPr>
          <a:xfrm>
            <a:off x="1874520" y="4892040"/>
            <a:ext cx="8366760" cy="658368"/>
          </a:xfrm>
          <a:prstGeom prst="rect">
            <a:avLst/>
          </a:prstGeom>
          <a:solidFill>
            <a:srgbClr val="162336"/>
          </a:solidFill>
          <a:ln>
            <a:solidFill>
              <a:srgbClr val="162336">
                <a:alpha val="0"/>
              </a:srgbClr>
            </a:solidFill>
          </a:ln>
        </p:spPr>
        <p:txBody>
          <a:bodyPr wrap="square" lIns="1524" tIns="1524" rIns="1524" bIns="1524" rtlCol="0" anchor="ctr">
            <a:normAutofit/>
          </a:bodyPr>
          <a:lstStyle/>
          <a:p>
            <a:pPr marL="0" indent="0" algn="ctr">
              <a:buNone/>
            </a:pPr>
            <a:r>
              <a:rPr lang="en-US" sz="2000" b="1" dirty="0">
                <a:solidFill>
                  <a:srgbClr val="FFFFFF"/>
                </a:solidFill>
              </a:rPr>
              <a:t>Choose the response most likely to reduce harm safely.</a:t>
            </a:r>
            <a:endParaRPr lang="en-US" sz="2000" dirty="0"/>
          </a:p>
        </p:txBody>
      </p:sp>
      <p:pic>
        <p:nvPicPr>
          <p:cNvPr id="24" name="Εικόνα 23">
            <a:extLst>
              <a:ext uri="{FF2B5EF4-FFF2-40B4-BE49-F238E27FC236}">
                <a16:creationId xmlns:a16="http://schemas.microsoft.com/office/drawing/2014/main" id="{7455DD45-E406-FD9F-D6EE-0A5E745B5549}"/>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27" name="Εικόνα 26">
            <a:extLst>
              <a:ext uri="{FF2B5EF4-FFF2-40B4-BE49-F238E27FC236}">
                <a16:creationId xmlns:a16="http://schemas.microsoft.com/office/drawing/2014/main" id="{60C6CF5D-6C12-3268-8999-12AAB1B00531}"/>
              </a:ext>
            </a:extLst>
          </p:cNvPr>
          <p:cNvPicPr>
            <a:picLocks noChangeAspect="1"/>
          </p:cNvPicPr>
          <p:nvPr/>
        </p:nvPicPr>
        <p:blipFill>
          <a:blip r:embed="rId5"/>
          <a:stretch>
            <a:fillRect/>
          </a:stretch>
        </p:blipFill>
        <p:spPr>
          <a:xfrm>
            <a:off x="-62915" y="6156899"/>
            <a:ext cx="701101" cy="701101"/>
          </a:xfrm>
          <a:prstGeom prst="rect">
            <a:avLst/>
          </a:prstGeom>
        </p:spPr>
      </p:pic>
      <p:sp>
        <p:nvSpPr>
          <p:cNvPr id="29" name="Shape 1">
            <a:extLst>
              <a:ext uri="{FF2B5EF4-FFF2-40B4-BE49-F238E27FC236}">
                <a16:creationId xmlns:a16="http://schemas.microsoft.com/office/drawing/2014/main" id="{43077574-038F-F568-2073-7C8C5AFA2553}"/>
              </a:ext>
            </a:extLst>
          </p:cNvPr>
          <p:cNvSpPr/>
          <p:nvPr/>
        </p:nvSpPr>
        <p:spPr>
          <a:xfrm>
            <a:off x="287635" y="201168"/>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411480"/>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The four response options</a:t>
            </a:r>
            <a:endParaRPr lang="en-US" sz="2600" dirty="0"/>
          </a:p>
        </p:txBody>
      </p:sp>
      <p:sp>
        <p:nvSpPr>
          <p:cNvPr id="4" name="Text 2"/>
          <p:cNvSpPr/>
          <p:nvPr/>
        </p:nvSpPr>
        <p:spPr>
          <a:xfrm>
            <a:off x="566928" y="969264"/>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Practical phrases and actions trainees can use.</a:t>
            </a:r>
            <a:endParaRPr lang="en-US" sz="1350" dirty="0"/>
          </a:p>
        </p:txBody>
      </p:sp>
      <p:sp>
        <p:nvSpPr>
          <p:cNvPr id="5" name="Shape 3"/>
          <p:cNvSpPr/>
          <p:nvPr/>
        </p:nvSpPr>
        <p:spPr>
          <a:xfrm>
            <a:off x="685800" y="1417320"/>
            <a:ext cx="2514600" cy="1828800"/>
          </a:xfrm>
          <a:prstGeom prst="roundRect">
            <a:avLst>
              <a:gd name="adj" fmla="val 4000"/>
            </a:avLst>
          </a:prstGeom>
          <a:solidFill>
            <a:srgbClr val="F7FBFF"/>
          </a:solidFill>
          <a:ln w="12700">
            <a:solidFill>
              <a:srgbClr val="D7DEE8"/>
            </a:solidFill>
            <a:prstDash val="solid"/>
          </a:ln>
        </p:spPr>
        <p:txBody>
          <a:bodyPr/>
          <a:lstStyle/>
          <a:p>
            <a:endParaRPr lang="el-GR"/>
          </a:p>
        </p:txBody>
      </p:sp>
      <p:sp>
        <p:nvSpPr>
          <p:cNvPr id="6" name="Shape 4"/>
          <p:cNvSpPr/>
          <p:nvPr/>
        </p:nvSpPr>
        <p:spPr>
          <a:xfrm>
            <a:off x="685800" y="1417320"/>
            <a:ext cx="73152" cy="1828800"/>
          </a:xfrm>
          <a:prstGeom prst="rect">
            <a:avLst/>
          </a:prstGeom>
          <a:solidFill>
            <a:srgbClr val="2B6CB0"/>
          </a:solidFill>
          <a:ln w="12700">
            <a:solidFill>
              <a:srgbClr val="2B6CB0">
                <a:alpha val="0"/>
              </a:srgbClr>
            </a:solidFill>
            <a:prstDash val="solid"/>
          </a:ln>
        </p:spPr>
        <p:txBody>
          <a:bodyPr/>
          <a:lstStyle/>
          <a:p>
            <a:endParaRPr lang="el-GR"/>
          </a:p>
        </p:txBody>
      </p:sp>
      <p:sp>
        <p:nvSpPr>
          <p:cNvPr id="7" name="Text 5"/>
          <p:cNvSpPr/>
          <p:nvPr/>
        </p:nvSpPr>
        <p:spPr>
          <a:xfrm>
            <a:off x="850392" y="1527048"/>
            <a:ext cx="220370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Direct</a:t>
            </a:r>
            <a:endParaRPr lang="en-US" sz="1350" dirty="0"/>
          </a:p>
        </p:txBody>
      </p:sp>
      <p:sp>
        <p:nvSpPr>
          <p:cNvPr id="8" name="Text 6"/>
          <p:cNvSpPr/>
          <p:nvPr/>
        </p:nvSpPr>
        <p:spPr>
          <a:xfrm>
            <a:off x="850392" y="1856232"/>
            <a:ext cx="2203704" cy="1298448"/>
          </a:xfrm>
          <a:prstGeom prst="rect">
            <a:avLst/>
          </a:prstGeom>
          <a:noFill/>
          <a:ln/>
        </p:spPr>
        <p:txBody>
          <a:bodyPr wrap="square" lIns="0" tIns="0" rIns="0" bIns="0" rtlCol="0" anchor="t">
            <a:normAutofit/>
          </a:bodyPr>
          <a:lstStyle/>
          <a:p>
            <a:pPr marL="0" indent="0">
              <a:buNone/>
            </a:pPr>
            <a:r>
              <a:rPr lang="en-US" sz="1150" dirty="0">
                <a:solidFill>
                  <a:srgbClr val="1F2937"/>
                </a:solidFill>
              </a:rPr>
              <a:t>“That comment is not appropriate.”</a:t>
            </a:r>
            <a:endParaRPr lang="en-US" sz="1150" dirty="0"/>
          </a:p>
          <a:p>
            <a:pPr marL="0" indent="0">
              <a:buNone/>
            </a:pPr>
            <a:r>
              <a:rPr lang="en-US" sz="1150" dirty="0">
                <a:solidFill>
                  <a:srgbClr val="1F2937"/>
                </a:solidFill>
              </a:rPr>
              <a:t>“Let’s not talk about teammates like that.”</a:t>
            </a:r>
            <a:endParaRPr lang="en-US" sz="1150" dirty="0"/>
          </a:p>
        </p:txBody>
      </p:sp>
      <p:sp>
        <p:nvSpPr>
          <p:cNvPr id="9" name="Shape 7"/>
          <p:cNvSpPr/>
          <p:nvPr/>
        </p:nvSpPr>
        <p:spPr>
          <a:xfrm>
            <a:off x="3520440" y="1417320"/>
            <a:ext cx="2514600" cy="1828800"/>
          </a:xfrm>
          <a:prstGeom prst="roundRect">
            <a:avLst>
              <a:gd name="adj" fmla="val 4000"/>
            </a:avLst>
          </a:prstGeom>
          <a:solidFill>
            <a:srgbClr val="F7FBFF"/>
          </a:solidFill>
          <a:ln w="12700">
            <a:solidFill>
              <a:srgbClr val="D7DEE8"/>
            </a:solidFill>
            <a:prstDash val="solid"/>
          </a:ln>
        </p:spPr>
        <p:txBody>
          <a:bodyPr/>
          <a:lstStyle/>
          <a:p>
            <a:endParaRPr lang="el-GR"/>
          </a:p>
        </p:txBody>
      </p:sp>
      <p:sp>
        <p:nvSpPr>
          <p:cNvPr id="10" name="Shape 8"/>
          <p:cNvSpPr/>
          <p:nvPr/>
        </p:nvSpPr>
        <p:spPr>
          <a:xfrm>
            <a:off x="3520440" y="1417320"/>
            <a:ext cx="73152" cy="1828800"/>
          </a:xfrm>
          <a:prstGeom prst="rect">
            <a:avLst/>
          </a:prstGeom>
          <a:solidFill>
            <a:srgbClr val="2C7A7B"/>
          </a:solidFill>
          <a:ln w="12700">
            <a:solidFill>
              <a:srgbClr val="2C7A7B">
                <a:alpha val="0"/>
              </a:srgbClr>
            </a:solidFill>
            <a:prstDash val="solid"/>
          </a:ln>
        </p:spPr>
        <p:txBody>
          <a:bodyPr/>
          <a:lstStyle/>
          <a:p>
            <a:endParaRPr lang="el-GR"/>
          </a:p>
        </p:txBody>
      </p:sp>
      <p:sp>
        <p:nvSpPr>
          <p:cNvPr id="11" name="Text 9"/>
          <p:cNvSpPr/>
          <p:nvPr/>
        </p:nvSpPr>
        <p:spPr>
          <a:xfrm>
            <a:off x="3685032" y="1527048"/>
            <a:ext cx="220370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Distract</a:t>
            </a:r>
            <a:endParaRPr lang="en-US" sz="1350" dirty="0"/>
          </a:p>
        </p:txBody>
      </p:sp>
      <p:sp>
        <p:nvSpPr>
          <p:cNvPr id="12" name="Text 10"/>
          <p:cNvSpPr/>
          <p:nvPr/>
        </p:nvSpPr>
        <p:spPr>
          <a:xfrm>
            <a:off x="3685032" y="1856232"/>
            <a:ext cx="2203704" cy="1298448"/>
          </a:xfrm>
          <a:prstGeom prst="rect">
            <a:avLst/>
          </a:prstGeom>
          <a:noFill/>
          <a:ln/>
        </p:spPr>
        <p:txBody>
          <a:bodyPr wrap="square" lIns="0" tIns="0" rIns="0" bIns="0" rtlCol="0" anchor="t">
            <a:normAutofit/>
          </a:bodyPr>
          <a:lstStyle/>
          <a:p>
            <a:pPr marL="0" indent="0">
              <a:buNone/>
            </a:pPr>
            <a:r>
              <a:rPr lang="en-US" sz="1150" dirty="0">
                <a:solidFill>
                  <a:srgbClr val="1F2937"/>
                </a:solidFill>
              </a:rPr>
              <a:t>Change the topic; ask someone to help; move the group to another activity.</a:t>
            </a:r>
            <a:endParaRPr lang="en-US" sz="1150" dirty="0"/>
          </a:p>
        </p:txBody>
      </p:sp>
      <p:sp>
        <p:nvSpPr>
          <p:cNvPr id="13" name="Shape 11"/>
          <p:cNvSpPr/>
          <p:nvPr/>
        </p:nvSpPr>
        <p:spPr>
          <a:xfrm>
            <a:off x="6355080" y="1417320"/>
            <a:ext cx="2514600" cy="1828800"/>
          </a:xfrm>
          <a:prstGeom prst="roundRect">
            <a:avLst>
              <a:gd name="adj" fmla="val 4000"/>
            </a:avLst>
          </a:prstGeom>
          <a:solidFill>
            <a:srgbClr val="FFF8F2"/>
          </a:solidFill>
          <a:ln w="12700">
            <a:solidFill>
              <a:srgbClr val="D7DEE8"/>
            </a:solidFill>
            <a:prstDash val="solid"/>
          </a:ln>
        </p:spPr>
        <p:txBody>
          <a:bodyPr/>
          <a:lstStyle/>
          <a:p>
            <a:endParaRPr lang="el-GR"/>
          </a:p>
        </p:txBody>
      </p:sp>
      <p:sp>
        <p:nvSpPr>
          <p:cNvPr id="14" name="Shape 12"/>
          <p:cNvSpPr/>
          <p:nvPr/>
        </p:nvSpPr>
        <p:spPr>
          <a:xfrm>
            <a:off x="6355080" y="1417320"/>
            <a:ext cx="73152" cy="1828800"/>
          </a:xfrm>
          <a:prstGeom prst="rect">
            <a:avLst/>
          </a:prstGeom>
          <a:solidFill>
            <a:srgbClr val="E76F51"/>
          </a:solidFill>
          <a:ln w="12700">
            <a:solidFill>
              <a:srgbClr val="E76F51">
                <a:alpha val="0"/>
              </a:srgbClr>
            </a:solidFill>
            <a:prstDash val="solid"/>
          </a:ln>
        </p:spPr>
        <p:txBody>
          <a:bodyPr/>
          <a:lstStyle/>
          <a:p>
            <a:endParaRPr lang="el-GR"/>
          </a:p>
        </p:txBody>
      </p:sp>
      <p:sp>
        <p:nvSpPr>
          <p:cNvPr id="15" name="Text 13"/>
          <p:cNvSpPr/>
          <p:nvPr/>
        </p:nvSpPr>
        <p:spPr>
          <a:xfrm>
            <a:off x="6519672" y="1527048"/>
            <a:ext cx="220370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Seek support</a:t>
            </a:r>
            <a:endParaRPr lang="en-US" sz="1350" dirty="0"/>
          </a:p>
        </p:txBody>
      </p:sp>
      <p:sp>
        <p:nvSpPr>
          <p:cNvPr id="16" name="Text 14"/>
          <p:cNvSpPr/>
          <p:nvPr/>
        </p:nvSpPr>
        <p:spPr>
          <a:xfrm>
            <a:off x="6519672" y="1856232"/>
            <a:ext cx="2203704" cy="1298448"/>
          </a:xfrm>
          <a:prstGeom prst="rect">
            <a:avLst/>
          </a:prstGeom>
          <a:noFill/>
          <a:ln/>
        </p:spPr>
        <p:txBody>
          <a:bodyPr wrap="square" lIns="0" tIns="0" rIns="0" bIns="0" rtlCol="0" anchor="t">
            <a:normAutofit/>
          </a:bodyPr>
          <a:lstStyle/>
          <a:p>
            <a:pPr marL="0" indent="0">
              <a:buNone/>
            </a:pPr>
            <a:r>
              <a:rPr lang="en-US" sz="1150" dirty="0">
                <a:solidFill>
                  <a:srgbClr val="1F2937"/>
                </a:solidFill>
              </a:rPr>
              <a:t>Approach a captain, coach, team manager, ASP or safeguarding officer.</a:t>
            </a:r>
            <a:endParaRPr lang="en-US" sz="1150" dirty="0"/>
          </a:p>
        </p:txBody>
      </p:sp>
      <p:sp>
        <p:nvSpPr>
          <p:cNvPr id="17" name="Shape 15"/>
          <p:cNvSpPr/>
          <p:nvPr/>
        </p:nvSpPr>
        <p:spPr>
          <a:xfrm>
            <a:off x="9189720" y="1417320"/>
            <a:ext cx="2514600" cy="1828800"/>
          </a:xfrm>
          <a:prstGeom prst="roundRect">
            <a:avLst>
              <a:gd name="adj" fmla="val 4000"/>
            </a:avLst>
          </a:prstGeom>
          <a:solidFill>
            <a:srgbClr val="FFF8F2"/>
          </a:solidFill>
          <a:ln w="12700">
            <a:solidFill>
              <a:srgbClr val="D7DEE8"/>
            </a:solidFill>
            <a:prstDash val="solid"/>
          </a:ln>
        </p:spPr>
        <p:txBody>
          <a:bodyPr/>
          <a:lstStyle/>
          <a:p>
            <a:endParaRPr lang="el-GR"/>
          </a:p>
        </p:txBody>
      </p:sp>
      <p:sp>
        <p:nvSpPr>
          <p:cNvPr id="18" name="Shape 16"/>
          <p:cNvSpPr/>
          <p:nvPr/>
        </p:nvSpPr>
        <p:spPr>
          <a:xfrm>
            <a:off x="9189720" y="1417320"/>
            <a:ext cx="73152" cy="1828800"/>
          </a:xfrm>
          <a:prstGeom prst="rect">
            <a:avLst/>
          </a:prstGeom>
          <a:solidFill>
            <a:srgbClr val="F4A261"/>
          </a:solidFill>
          <a:ln w="12700">
            <a:solidFill>
              <a:srgbClr val="F4A261">
                <a:alpha val="0"/>
              </a:srgbClr>
            </a:solidFill>
            <a:prstDash val="solid"/>
          </a:ln>
        </p:spPr>
        <p:txBody>
          <a:bodyPr/>
          <a:lstStyle/>
          <a:p>
            <a:endParaRPr lang="el-GR"/>
          </a:p>
        </p:txBody>
      </p:sp>
      <p:sp>
        <p:nvSpPr>
          <p:cNvPr id="19" name="Text 17"/>
          <p:cNvSpPr/>
          <p:nvPr/>
        </p:nvSpPr>
        <p:spPr>
          <a:xfrm>
            <a:off x="9354312" y="1527048"/>
            <a:ext cx="220370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Delayed</a:t>
            </a:r>
            <a:endParaRPr lang="en-US" sz="1350" dirty="0"/>
          </a:p>
        </p:txBody>
      </p:sp>
      <p:sp>
        <p:nvSpPr>
          <p:cNvPr id="20" name="Text 18"/>
          <p:cNvSpPr/>
          <p:nvPr/>
        </p:nvSpPr>
        <p:spPr>
          <a:xfrm>
            <a:off x="9354312" y="1856232"/>
            <a:ext cx="2203704" cy="1298448"/>
          </a:xfrm>
          <a:prstGeom prst="rect">
            <a:avLst/>
          </a:prstGeom>
          <a:noFill/>
          <a:ln/>
        </p:spPr>
        <p:txBody>
          <a:bodyPr wrap="square" lIns="0" tIns="0" rIns="0" bIns="0" rtlCol="0" anchor="t">
            <a:normAutofit/>
          </a:bodyPr>
          <a:lstStyle/>
          <a:p>
            <a:pPr marL="0" indent="0">
              <a:buNone/>
            </a:pPr>
            <a:r>
              <a:rPr lang="en-US" sz="1150" dirty="0">
                <a:solidFill>
                  <a:srgbClr val="1F2937"/>
                </a:solidFill>
              </a:rPr>
              <a:t>Check in later: “I noticed what happened. Are you okay?”</a:t>
            </a:r>
            <a:endParaRPr lang="en-US" sz="1150" dirty="0"/>
          </a:p>
        </p:txBody>
      </p:sp>
      <p:sp>
        <p:nvSpPr>
          <p:cNvPr id="22" name="Text 19"/>
          <p:cNvSpPr/>
          <p:nvPr/>
        </p:nvSpPr>
        <p:spPr>
          <a:xfrm>
            <a:off x="5760720" y="4224528"/>
            <a:ext cx="5349240" cy="1143000"/>
          </a:xfrm>
          <a:prstGeom prst="rect">
            <a:avLst/>
          </a:prstGeom>
          <a:noFill/>
          <a:ln/>
        </p:spPr>
        <p:txBody>
          <a:bodyPr wrap="square" lIns="635" tIns="635" rIns="635" bIns="635" rtlCol="0" anchor="ctr">
            <a:normAutofit/>
          </a:bodyPr>
          <a:lstStyle/>
          <a:p>
            <a:pPr marL="0" indent="0">
              <a:buNone/>
            </a:pPr>
            <a:r>
              <a:rPr lang="en-US" sz="2200" b="1" dirty="0">
                <a:solidFill>
                  <a:srgbClr val="162336"/>
                </a:solidFill>
              </a:rPr>
              <a:t>Which strategy would be safest in a situation involving a senior athlete or coach?</a:t>
            </a:r>
            <a:endParaRPr lang="en-US" sz="2200" dirty="0"/>
          </a:p>
        </p:txBody>
      </p:sp>
      <p:pic>
        <p:nvPicPr>
          <p:cNvPr id="23" name="Εικόνα 22">
            <a:extLst>
              <a:ext uri="{FF2B5EF4-FFF2-40B4-BE49-F238E27FC236}">
                <a16:creationId xmlns:a16="http://schemas.microsoft.com/office/drawing/2014/main" id="{FE58C85A-A010-EFE7-6B1F-DCD1FDFF1D84}"/>
              </a:ext>
            </a:extLst>
          </p:cNvPr>
          <p:cNvPicPr>
            <a:picLocks noChangeAspect="1"/>
          </p:cNvPicPr>
          <p:nvPr/>
        </p:nvPicPr>
        <p:blipFill>
          <a:blip r:embed="rId3"/>
          <a:stretch>
            <a:fillRect/>
          </a:stretch>
        </p:blipFill>
        <p:spPr>
          <a:xfrm>
            <a:off x="685800" y="3725153"/>
            <a:ext cx="4389120" cy="2467566"/>
          </a:xfrm>
          <a:prstGeom prst="rect">
            <a:avLst/>
          </a:prstGeom>
        </p:spPr>
      </p:pic>
      <p:pic>
        <p:nvPicPr>
          <p:cNvPr id="24" name="Εικόνα 23">
            <a:extLst>
              <a:ext uri="{FF2B5EF4-FFF2-40B4-BE49-F238E27FC236}">
                <a16:creationId xmlns:a16="http://schemas.microsoft.com/office/drawing/2014/main" id="{7511CE5B-B67B-55AD-41D9-1619D86F0BA4}"/>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27" name="Εικόνα 26">
            <a:extLst>
              <a:ext uri="{FF2B5EF4-FFF2-40B4-BE49-F238E27FC236}">
                <a16:creationId xmlns:a16="http://schemas.microsoft.com/office/drawing/2014/main" id="{ACD440BF-51E0-56D4-2D93-1B0D35C90530}"/>
              </a:ext>
            </a:extLst>
          </p:cNvPr>
          <p:cNvPicPr>
            <a:picLocks noChangeAspect="1"/>
          </p:cNvPicPr>
          <p:nvPr/>
        </p:nvPicPr>
        <p:blipFill>
          <a:blip r:embed="rId5"/>
          <a:stretch>
            <a:fillRect/>
          </a:stretch>
        </p:blipFill>
        <p:spPr>
          <a:xfrm>
            <a:off x="-62915" y="6156899"/>
            <a:ext cx="701101" cy="701101"/>
          </a:xfrm>
          <a:prstGeom prst="rect">
            <a:avLst/>
          </a:prstGeom>
        </p:spPr>
      </p:pic>
      <p:sp>
        <p:nvSpPr>
          <p:cNvPr id="29" name="Shape 1">
            <a:extLst>
              <a:ext uri="{FF2B5EF4-FFF2-40B4-BE49-F238E27FC236}">
                <a16:creationId xmlns:a16="http://schemas.microsoft.com/office/drawing/2014/main" id="{7C5598CB-4CE2-0A73-99F9-D75AFB0D0509}"/>
              </a:ext>
            </a:extLst>
          </p:cNvPr>
          <p:cNvSpPr/>
          <p:nvPr/>
        </p:nvSpPr>
        <p:spPr>
          <a:xfrm>
            <a:off x="287635" y="256032"/>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85800" y="411480"/>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Challenging “banter” and harmful gender norms</a:t>
            </a:r>
            <a:endParaRPr lang="en-US" sz="2600" dirty="0"/>
          </a:p>
        </p:txBody>
      </p:sp>
      <p:sp>
        <p:nvSpPr>
          <p:cNvPr id="4" name="Text 2"/>
          <p:cNvSpPr/>
          <p:nvPr/>
        </p:nvSpPr>
        <p:spPr>
          <a:xfrm>
            <a:off x="685800" y="961629"/>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Everyday language is a realistic opportunity for prevention.</a:t>
            </a:r>
            <a:endParaRPr lang="en-US" sz="1350" dirty="0"/>
          </a:p>
        </p:txBody>
      </p:sp>
      <p:pic>
        <p:nvPicPr>
          <p:cNvPr id="5" name="Image 0" descr="/mnt/data/bystander_assets/locker_group2_side.jpg"/>
          <p:cNvPicPr>
            <a:picLocks noChangeAspect="1"/>
          </p:cNvPicPr>
          <p:nvPr/>
        </p:nvPicPr>
        <p:blipFill>
          <a:blip r:embed="rId3"/>
          <a:stretch>
            <a:fillRect/>
          </a:stretch>
        </p:blipFill>
        <p:spPr>
          <a:xfrm>
            <a:off x="7635240" y="502920"/>
            <a:ext cx="4023360" cy="5623560"/>
          </a:xfrm>
          <a:prstGeom prst="rect">
            <a:avLst/>
          </a:prstGeom>
        </p:spPr>
      </p:pic>
      <p:sp>
        <p:nvSpPr>
          <p:cNvPr id="6" name="Text 3"/>
          <p:cNvSpPr/>
          <p:nvPr/>
        </p:nvSpPr>
        <p:spPr>
          <a:xfrm>
            <a:off x="658368" y="1417320"/>
            <a:ext cx="6172200" cy="2788920"/>
          </a:xfrm>
          <a:prstGeom prst="rect">
            <a:avLst/>
          </a:prstGeom>
          <a:noFill/>
          <a:ln/>
        </p:spPr>
        <p:txBody>
          <a:bodyPr wrap="square" lIns="635" tIns="635" rIns="635" bIns="635" rtlCol="0" anchor="t">
            <a:normAutofit/>
          </a:bodyPr>
          <a:lstStyle/>
          <a:p>
            <a:pPr marL="0" indent="0">
              <a:buNone/>
            </a:pPr>
            <a:r>
              <a:rPr lang="en-US" sz="1800" dirty="0">
                <a:solidFill>
                  <a:srgbClr val="1F2937"/>
                </a:solidFill>
              </a:rPr>
              <a:t>• Sexist jokes and sexualised comments can make disrespect seem normal</a:t>
            </a:r>
          </a:p>
          <a:p>
            <a:pPr marL="0" indent="0">
              <a:buNone/>
            </a:pPr>
            <a:endParaRPr lang="en-US" sz="1800" dirty="0"/>
          </a:p>
          <a:p>
            <a:pPr marL="0" indent="0">
              <a:buNone/>
            </a:pPr>
            <a:r>
              <a:rPr lang="en-US" sz="1800" dirty="0">
                <a:solidFill>
                  <a:srgbClr val="1F2937"/>
                </a:solidFill>
              </a:rPr>
              <a:t>• Harmful language may be dismissed as “just banter”</a:t>
            </a:r>
          </a:p>
          <a:p>
            <a:pPr marL="0" indent="0">
              <a:buNone/>
            </a:pPr>
            <a:endParaRPr lang="en-US" sz="1800" dirty="0"/>
          </a:p>
          <a:p>
            <a:pPr marL="0" indent="0">
              <a:buNone/>
            </a:pPr>
            <a:r>
              <a:rPr lang="en-US" sz="1800" dirty="0">
                <a:solidFill>
                  <a:srgbClr val="1F2937"/>
                </a:solidFill>
              </a:rPr>
              <a:t>• Short, calm questions can interrupt the norm without escalating</a:t>
            </a:r>
          </a:p>
          <a:p>
            <a:pPr marL="0" indent="0">
              <a:buNone/>
            </a:pPr>
            <a:endParaRPr lang="en-US" sz="1800" dirty="0"/>
          </a:p>
          <a:p>
            <a:pPr marL="0" indent="0">
              <a:buNone/>
            </a:pPr>
            <a:r>
              <a:rPr lang="en-US" sz="1800" dirty="0">
                <a:solidFill>
                  <a:srgbClr val="1F2937"/>
                </a:solidFill>
              </a:rPr>
              <a:t>• Inclusive language models respect, equality and dignity</a:t>
            </a:r>
            <a:endParaRPr lang="en-US" sz="1800" dirty="0"/>
          </a:p>
        </p:txBody>
      </p:sp>
      <p:sp>
        <p:nvSpPr>
          <p:cNvPr id="7" name="Text 4"/>
          <p:cNvSpPr/>
          <p:nvPr/>
        </p:nvSpPr>
        <p:spPr>
          <a:xfrm>
            <a:off x="658368" y="4462272"/>
            <a:ext cx="2103120" cy="274320"/>
          </a:xfrm>
          <a:prstGeom prst="rect">
            <a:avLst/>
          </a:prstGeom>
          <a:noFill/>
          <a:ln/>
        </p:spPr>
        <p:txBody>
          <a:bodyPr wrap="square" lIns="0" tIns="0" rIns="0" bIns="0" rtlCol="0" anchor="ctr"/>
          <a:lstStyle/>
          <a:p>
            <a:pPr marL="0" indent="0">
              <a:buNone/>
            </a:pPr>
            <a:r>
              <a:rPr lang="en-US" sz="1400" b="1" dirty="0">
                <a:solidFill>
                  <a:srgbClr val="162336"/>
                </a:solidFill>
              </a:rPr>
              <a:t>Try phrases like:</a:t>
            </a:r>
            <a:endParaRPr lang="en-US" sz="1400" dirty="0"/>
          </a:p>
        </p:txBody>
      </p:sp>
      <p:sp>
        <p:nvSpPr>
          <p:cNvPr id="8" name="Text 5"/>
          <p:cNvSpPr/>
          <p:nvPr/>
        </p:nvSpPr>
        <p:spPr>
          <a:xfrm>
            <a:off x="658368" y="4818888"/>
            <a:ext cx="6080760" cy="914400"/>
          </a:xfrm>
          <a:prstGeom prst="rect">
            <a:avLst/>
          </a:prstGeom>
          <a:noFill/>
          <a:ln/>
        </p:spPr>
        <p:txBody>
          <a:bodyPr wrap="square" lIns="635" tIns="635" rIns="635" bIns="635" rtlCol="0" anchor="ctr">
            <a:normAutofit/>
          </a:bodyPr>
          <a:lstStyle/>
          <a:p>
            <a:pPr marL="0" indent="0">
              <a:buNone/>
            </a:pPr>
            <a:r>
              <a:rPr lang="en-US" sz="1600" dirty="0">
                <a:solidFill>
                  <a:srgbClr val="1F2937"/>
                </a:solidFill>
              </a:rPr>
              <a:t>“What do you mean by that?”</a:t>
            </a:r>
            <a:endParaRPr lang="en-US" sz="1600" dirty="0"/>
          </a:p>
          <a:p>
            <a:pPr marL="0" indent="0">
              <a:buNone/>
            </a:pPr>
            <a:r>
              <a:rPr lang="en-US" sz="1600" dirty="0">
                <a:solidFill>
                  <a:srgbClr val="1F2937"/>
                </a:solidFill>
              </a:rPr>
              <a:t>“We don’t need to use gender as an insult.”</a:t>
            </a:r>
            <a:endParaRPr lang="en-US" sz="1600" dirty="0"/>
          </a:p>
          <a:p>
            <a:pPr marL="0" indent="0">
              <a:buNone/>
            </a:pPr>
            <a:r>
              <a:rPr lang="en-US" sz="1600" dirty="0">
                <a:solidFill>
                  <a:srgbClr val="1F2937"/>
                </a:solidFill>
              </a:rPr>
              <a:t>“Let’s keep the feedback about performance.”</a:t>
            </a:r>
            <a:endParaRPr lang="en-US" sz="1600" dirty="0"/>
          </a:p>
        </p:txBody>
      </p:sp>
      <p:pic>
        <p:nvPicPr>
          <p:cNvPr id="10" name="Εικόνα 9">
            <a:extLst>
              <a:ext uri="{FF2B5EF4-FFF2-40B4-BE49-F238E27FC236}">
                <a16:creationId xmlns:a16="http://schemas.microsoft.com/office/drawing/2014/main" id="{4D5A5A57-32CF-1A83-77BA-DD2649027871}"/>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13" name="Εικόνα 12">
            <a:extLst>
              <a:ext uri="{FF2B5EF4-FFF2-40B4-BE49-F238E27FC236}">
                <a16:creationId xmlns:a16="http://schemas.microsoft.com/office/drawing/2014/main" id="{171AD734-D3A5-E6A9-3476-4C9EAF5092A1}"/>
              </a:ext>
            </a:extLst>
          </p:cNvPr>
          <p:cNvPicPr>
            <a:picLocks noChangeAspect="1"/>
          </p:cNvPicPr>
          <p:nvPr/>
        </p:nvPicPr>
        <p:blipFill>
          <a:blip r:embed="rId5"/>
          <a:stretch>
            <a:fillRect/>
          </a:stretch>
        </p:blipFill>
        <p:spPr>
          <a:xfrm>
            <a:off x="-62915" y="6156899"/>
            <a:ext cx="701101" cy="701101"/>
          </a:xfrm>
          <a:prstGeom prst="rect">
            <a:avLst/>
          </a:prstGeom>
        </p:spPr>
      </p:pic>
      <p:sp>
        <p:nvSpPr>
          <p:cNvPr id="15" name="Shape 1">
            <a:extLst>
              <a:ext uri="{FF2B5EF4-FFF2-40B4-BE49-F238E27FC236}">
                <a16:creationId xmlns:a16="http://schemas.microsoft.com/office/drawing/2014/main" id="{D599F63C-67F4-ACF6-24E3-13A6690236AA}"/>
              </a:ext>
            </a:extLst>
          </p:cNvPr>
          <p:cNvSpPr/>
          <p:nvPr/>
        </p:nvSpPr>
        <p:spPr>
          <a:xfrm>
            <a:off x="397764" y="228600"/>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58368" y="402336"/>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Supporting the person affected</a:t>
            </a:r>
            <a:endParaRPr lang="en-US" sz="2600" dirty="0"/>
          </a:p>
        </p:txBody>
      </p:sp>
      <p:sp>
        <p:nvSpPr>
          <p:cNvPr id="4" name="Text 2"/>
          <p:cNvSpPr/>
          <p:nvPr/>
        </p:nvSpPr>
        <p:spPr>
          <a:xfrm>
            <a:off x="658368" y="978408"/>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Bystander action can also mean care, validation and restoring autonomy.</a:t>
            </a:r>
            <a:endParaRPr lang="en-US" sz="1350" dirty="0"/>
          </a:p>
        </p:txBody>
      </p:sp>
      <p:pic>
        <p:nvPicPr>
          <p:cNvPr id="5" name="Image 0" descr="/mnt/data/bystander_assets/support_side.jpg"/>
          <p:cNvPicPr>
            <a:picLocks noChangeAspect="1"/>
          </p:cNvPicPr>
          <p:nvPr/>
        </p:nvPicPr>
        <p:blipFill>
          <a:blip r:embed="rId3"/>
          <a:stretch>
            <a:fillRect/>
          </a:stretch>
        </p:blipFill>
        <p:spPr>
          <a:xfrm>
            <a:off x="7635240" y="502920"/>
            <a:ext cx="4023360" cy="5623560"/>
          </a:xfrm>
          <a:prstGeom prst="rect">
            <a:avLst/>
          </a:prstGeom>
        </p:spPr>
      </p:pic>
      <p:sp>
        <p:nvSpPr>
          <p:cNvPr id="6" name="Shape 3"/>
          <p:cNvSpPr/>
          <p:nvPr/>
        </p:nvSpPr>
        <p:spPr>
          <a:xfrm>
            <a:off x="658368" y="1417320"/>
            <a:ext cx="2834640" cy="1097280"/>
          </a:xfrm>
          <a:prstGeom prst="roundRect">
            <a:avLst>
              <a:gd name="adj" fmla="val 6667"/>
            </a:avLst>
          </a:prstGeom>
          <a:solidFill>
            <a:srgbClr val="FFFFFF"/>
          </a:solidFill>
          <a:ln w="12700">
            <a:solidFill>
              <a:srgbClr val="D7DEE8"/>
            </a:solidFill>
            <a:prstDash val="solid"/>
          </a:ln>
        </p:spPr>
        <p:txBody>
          <a:bodyPr/>
          <a:lstStyle/>
          <a:p>
            <a:endParaRPr lang="el-GR"/>
          </a:p>
        </p:txBody>
      </p:sp>
      <p:sp>
        <p:nvSpPr>
          <p:cNvPr id="7" name="Shape 4"/>
          <p:cNvSpPr/>
          <p:nvPr/>
        </p:nvSpPr>
        <p:spPr>
          <a:xfrm>
            <a:off x="658368" y="1417320"/>
            <a:ext cx="73152" cy="1097280"/>
          </a:xfrm>
          <a:prstGeom prst="rect">
            <a:avLst/>
          </a:prstGeom>
          <a:solidFill>
            <a:srgbClr val="2C7A7B"/>
          </a:solidFill>
          <a:ln w="12700">
            <a:solidFill>
              <a:srgbClr val="2C7A7B">
                <a:alpha val="0"/>
              </a:srgbClr>
            </a:solidFill>
            <a:prstDash val="solid"/>
          </a:ln>
        </p:spPr>
        <p:txBody>
          <a:bodyPr/>
          <a:lstStyle/>
          <a:p>
            <a:endParaRPr lang="el-GR"/>
          </a:p>
        </p:txBody>
      </p:sp>
      <p:sp>
        <p:nvSpPr>
          <p:cNvPr id="8" name="Text 5"/>
          <p:cNvSpPr/>
          <p:nvPr/>
        </p:nvSpPr>
        <p:spPr>
          <a:xfrm>
            <a:off x="822960" y="1527048"/>
            <a:ext cx="252374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Check in privately</a:t>
            </a:r>
            <a:endParaRPr lang="en-US" sz="1350" dirty="0"/>
          </a:p>
        </p:txBody>
      </p:sp>
      <p:sp>
        <p:nvSpPr>
          <p:cNvPr id="9" name="Text 6"/>
          <p:cNvSpPr/>
          <p:nvPr/>
        </p:nvSpPr>
        <p:spPr>
          <a:xfrm>
            <a:off x="822960" y="1856232"/>
            <a:ext cx="2523744" cy="566928"/>
          </a:xfrm>
          <a:prstGeom prst="rect">
            <a:avLst/>
          </a:prstGeom>
          <a:noFill/>
          <a:ln/>
        </p:spPr>
        <p:txBody>
          <a:bodyPr wrap="square" lIns="0" tIns="0" rIns="0" bIns="0" rtlCol="0" anchor="t">
            <a:normAutofit/>
          </a:bodyPr>
          <a:lstStyle/>
          <a:p>
            <a:pPr marL="0" indent="0">
              <a:buNone/>
            </a:pPr>
            <a:r>
              <a:rPr lang="en-US" sz="1150" dirty="0">
                <a:solidFill>
                  <a:srgbClr val="1F2937"/>
                </a:solidFill>
              </a:rPr>
              <a:t>“I noticed what happened earlier. Are you okay?”</a:t>
            </a:r>
            <a:endParaRPr lang="en-US" sz="1150" dirty="0"/>
          </a:p>
        </p:txBody>
      </p:sp>
      <p:sp>
        <p:nvSpPr>
          <p:cNvPr id="10" name="Shape 7"/>
          <p:cNvSpPr/>
          <p:nvPr/>
        </p:nvSpPr>
        <p:spPr>
          <a:xfrm>
            <a:off x="3703320" y="1417320"/>
            <a:ext cx="2834640" cy="1097280"/>
          </a:xfrm>
          <a:prstGeom prst="roundRect">
            <a:avLst>
              <a:gd name="adj" fmla="val 6667"/>
            </a:avLst>
          </a:prstGeom>
          <a:solidFill>
            <a:srgbClr val="FFFFFF"/>
          </a:solidFill>
          <a:ln w="12700">
            <a:solidFill>
              <a:srgbClr val="D7DEE8"/>
            </a:solidFill>
            <a:prstDash val="solid"/>
          </a:ln>
        </p:spPr>
        <p:txBody>
          <a:bodyPr/>
          <a:lstStyle/>
          <a:p>
            <a:endParaRPr lang="el-GR"/>
          </a:p>
        </p:txBody>
      </p:sp>
      <p:sp>
        <p:nvSpPr>
          <p:cNvPr id="11" name="Shape 8"/>
          <p:cNvSpPr/>
          <p:nvPr/>
        </p:nvSpPr>
        <p:spPr>
          <a:xfrm>
            <a:off x="3703320" y="1417320"/>
            <a:ext cx="73152" cy="1097280"/>
          </a:xfrm>
          <a:prstGeom prst="rect">
            <a:avLst/>
          </a:prstGeom>
          <a:solidFill>
            <a:srgbClr val="2B6CB0"/>
          </a:solidFill>
          <a:ln w="12700">
            <a:solidFill>
              <a:srgbClr val="2B6CB0">
                <a:alpha val="0"/>
              </a:srgbClr>
            </a:solidFill>
            <a:prstDash val="solid"/>
          </a:ln>
        </p:spPr>
        <p:txBody>
          <a:bodyPr/>
          <a:lstStyle/>
          <a:p>
            <a:endParaRPr lang="el-GR"/>
          </a:p>
        </p:txBody>
      </p:sp>
      <p:sp>
        <p:nvSpPr>
          <p:cNvPr id="12" name="Text 9"/>
          <p:cNvSpPr/>
          <p:nvPr/>
        </p:nvSpPr>
        <p:spPr>
          <a:xfrm>
            <a:off x="3867912" y="1527048"/>
            <a:ext cx="252374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Listen without blame</a:t>
            </a:r>
            <a:endParaRPr lang="en-US" sz="1350" dirty="0"/>
          </a:p>
        </p:txBody>
      </p:sp>
      <p:sp>
        <p:nvSpPr>
          <p:cNvPr id="13" name="Text 10"/>
          <p:cNvSpPr/>
          <p:nvPr/>
        </p:nvSpPr>
        <p:spPr>
          <a:xfrm>
            <a:off x="3867912" y="1856232"/>
            <a:ext cx="2523744" cy="566928"/>
          </a:xfrm>
          <a:prstGeom prst="rect">
            <a:avLst/>
          </a:prstGeom>
          <a:noFill/>
          <a:ln/>
        </p:spPr>
        <p:txBody>
          <a:bodyPr wrap="square" lIns="0" tIns="0" rIns="0" bIns="0" rtlCol="0" anchor="t">
            <a:normAutofit/>
          </a:bodyPr>
          <a:lstStyle/>
          <a:p>
            <a:pPr marL="0" indent="0">
              <a:buNone/>
            </a:pPr>
            <a:r>
              <a:rPr lang="en-US" sz="1150" dirty="0">
                <a:solidFill>
                  <a:srgbClr val="1F2937"/>
                </a:solidFill>
              </a:rPr>
              <a:t>Avoid judging, investigating or demanding details.</a:t>
            </a:r>
            <a:endParaRPr lang="en-US" sz="1150" dirty="0"/>
          </a:p>
        </p:txBody>
      </p:sp>
      <p:sp>
        <p:nvSpPr>
          <p:cNvPr id="14" name="Shape 11"/>
          <p:cNvSpPr/>
          <p:nvPr/>
        </p:nvSpPr>
        <p:spPr>
          <a:xfrm>
            <a:off x="658368" y="2788920"/>
            <a:ext cx="2834640" cy="1097280"/>
          </a:xfrm>
          <a:prstGeom prst="roundRect">
            <a:avLst>
              <a:gd name="adj" fmla="val 6667"/>
            </a:avLst>
          </a:prstGeom>
          <a:solidFill>
            <a:srgbClr val="FFFFFF"/>
          </a:solidFill>
          <a:ln w="12700">
            <a:solidFill>
              <a:srgbClr val="D7DEE8"/>
            </a:solidFill>
            <a:prstDash val="solid"/>
          </a:ln>
        </p:spPr>
        <p:txBody>
          <a:bodyPr/>
          <a:lstStyle/>
          <a:p>
            <a:endParaRPr lang="el-GR"/>
          </a:p>
        </p:txBody>
      </p:sp>
      <p:sp>
        <p:nvSpPr>
          <p:cNvPr id="15" name="Shape 12"/>
          <p:cNvSpPr/>
          <p:nvPr/>
        </p:nvSpPr>
        <p:spPr>
          <a:xfrm>
            <a:off x="658368" y="2788920"/>
            <a:ext cx="73152" cy="1097280"/>
          </a:xfrm>
          <a:prstGeom prst="rect">
            <a:avLst/>
          </a:prstGeom>
          <a:solidFill>
            <a:srgbClr val="E76F51"/>
          </a:solidFill>
          <a:ln w="12700">
            <a:solidFill>
              <a:srgbClr val="E76F51">
                <a:alpha val="0"/>
              </a:srgbClr>
            </a:solidFill>
            <a:prstDash val="solid"/>
          </a:ln>
        </p:spPr>
        <p:txBody>
          <a:bodyPr/>
          <a:lstStyle/>
          <a:p>
            <a:endParaRPr lang="el-GR"/>
          </a:p>
        </p:txBody>
      </p:sp>
      <p:sp>
        <p:nvSpPr>
          <p:cNvPr id="16" name="Text 13"/>
          <p:cNvSpPr/>
          <p:nvPr/>
        </p:nvSpPr>
        <p:spPr>
          <a:xfrm>
            <a:off x="822960" y="2898648"/>
            <a:ext cx="252374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Respect choices</a:t>
            </a:r>
            <a:endParaRPr lang="en-US" sz="1350" dirty="0"/>
          </a:p>
        </p:txBody>
      </p:sp>
      <p:sp>
        <p:nvSpPr>
          <p:cNvPr id="17" name="Text 14"/>
          <p:cNvSpPr/>
          <p:nvPr/>
        </p:nvSpPr>
        <p:spPr>
          <a:xfrm>
            <a:off x="822960" y="3227832"/>
            <a:ext cx="2523744" cy="566928"/>
          </a:xfrm>
          <a:prstGeom prst="rect">
            <a:avLst/>
          </a:prstGeom>
          <a:noFill/>
          <a:ln/>
        </p:spPr>
        <p:txBody>
          <a:bodyPr wrap="square" lIns="0" tIns="0" rIns="0" bIns="0" rtlCol="0" anchor="t">
            <a:normAutofit/>
          </a:bodyPr>
          <a:lstStyle/>
          <a:p>
            <a:pPr marL="0" indent="0">
              <a:buNone/>
            </a:pPr>
            <a:r>
              <a:rPr lang="en-US" sz="1150" dirty="0">
                <a:solidFill>
                  <a:srgbClr val="1F2937"/>
                </a:solidFill>
              </a:rPr>
              <a:t>Ask what would be helpful. Do not pressure them into one course of action.</a:t>
            </a:r>
            <a:endParaRPr lang="en-US" sz="1150" dirty="0"/>
          </a:p>
        </p:txBody>
      </p:sp>
      <p:sp>
        <p:nvSpPr>
          <p:cNvPr id="18" name="Shape 15"/>
          <p:cNvSpPr/>
          <p:nvPr/>
        </p:nvSpPr>
        <p:spPr>
          <a:xfrm>
            <a:off x="3703320" y="2788920"/>
            <a:ext cx="2834640" cy="1097280"/>
          </a:xfrm>
          <a:prstGeom prst="roundRect">
            <a:avLst>
              <a:gd name="adj" fmla="val 6667"/>
            </a:avLst>
          </a:prstGeom>
          <a:solidFill>
            <a:srgbClr val="FFFFFF"/>
          </a:solidFill>
          <a:ln w="12700">
            <a:solidFill>
              <a:srgbClr val="D7DEE8"/>
            </a:solidFill>
            <a:prstDash val="solid"/>
          </a:ln>
        </p:spPr>
        <p:txBody>
          <a:bodyPr/>
          <a:lstStyle/>
          <a:p>
            <a:endParaRPr lang="el-GR"/>
          </a:p>
        </p:txBody>
      </p:sp>
      <p:sp>
        <p:nvSpPr>
          <p:cNvPr id="19" name="Shape 16"/>
          <p:cNvSpPr/>
          <p:nvPr/>
        </p:nvSpPr>
        <p:spPr>
          <a:xfrm>
            <a:off x="3703320" y="2788920"/>
            <a:ext cx="73152" cy="1097280"/>
          </a:xfrm>
          <a:prstGeom prst="rect">
            <a:avLst/>
          </a:prstGeom>
          <a:solidFill>
            <a:srgbClr val="F4A261"/>
          </a:solidFill>
          <a:ln w="12700">
            <a:solidFill>
              <a:srgbClr val="F4A261">
                <a:alpha val="0"/>
              </a:srgbClr>
            </a:solidFill>
            <a:prstDash val="solid"/>
          </a:ln>
        </p:spPr>
        <p:txBody>
          <a:bodyPr/>
          <a:lstStyle/>
          <a:p>
            <a:endParaRPr lang="el-GR"/>
          </a:p>
        </p:txBody>
      </p:sp>
      <p:sp>
        <p:nvSpPr>
          <p:cNvPr id="20" name="Text 17"/>
          <p:cNvSpPr/>
          <p:nvPr/>
        </p:nvSpPr>
        <p:spPr>
          <a:xfrm>
            <a:off x="3867912" y="2898648"/>
            <a:ext cx="2523744" cy="256032"/>
          </a:xfrm>
          <a:prstGeom prst="rect">
            <a:avLst/>
          </a:prstGeom>
          <a:noFill/>
          <a:ln/>
        </p:spPr>
        <p:txBody>
          <a:bodyPr wrap="square" lIns="0" tIns="0" rIns="0" bIns="0" rtlCol="0" anchor="ctr">
            <a:normAutofit/>
          </a:bodyPr>
          <a:lstStyle/>
          <a:p>
            <a:pPr marL="0" indent="0">
              <a:buNone/>
            </a:pPr>
            <a:r>
              <a:rPr lang="en-US" sz="1350" b="1" dirty="0">
                <a:solidFill>
                  <a:srgbClr val="162336"/>
                </a:solidFill>
              </a:rPr>
              <a:t>Restore safety</a:t>
            </a:r>
            <a:endParaRPr lang="en-US" sz="1350" dirty="0"/>
          </a:p>
        </p:txBody>
      </p:sp>
      <p:sp>
        <p:nvSpPr>
          <p:cNvPr id="21" name="Text 18"/>
          <p:cNvSpPr/>
          <p:nvPr/>
        </p:nvSpPr>
        <p:spPr>
          <a:xfrm>
            <a:off x="3867912" y="3227832"/>
            <a:ext cx="2523744" cy="566928"/>
          </a:xfrm>
          <a:prstGeom prst="rect">
            <a:avLst/>
          </a:prstGeom>
          <a:noFill/>
          <a:ln/>
        </p:spPr>
        <p:txBody>
          <a:bodyPr wrap="square" lIns="0" tIns="0" rIns="0" bIns="0" rtlCol="0" anchor="t">
            <a:normAutofit/>
          </a:bodyPr>
          <a:lstStyle/>
          <a:p>
            <a:pPr marL="0" indent="0">
              <a:buNone/>
            </a:pPr>
            <a:r>
              <a:rPr lang="en-US" sz="1150" dirty="0">
                <a:solidFill>
                  <a:srgbClr val="1F2937"/>
                </a:solidFill>
              </a:rPr>
              <a:t>Help them leave an uncomfortable space or identify appropriate support.</a:t>
            </a:r>
            <a:endParaRPr lang="en-US" sz="1150" dirty="0"/>
          </a:p>
        </p:txBody>
      </p:sp>
      <p:sp>
        <p:nvSpPr>
          <p:cNvPr id="22" name="Text 19"/>
          <p:cNvSpPr/>
          <p:nvPr/>
        </p:nvSpPr>
        <p:spPr>
          <a:xfrm>
            <a:off x="658368" y="4800600"/>
            <a:ext cx="5852160" cy="658368"/>
          </a:xfrm>
          <a:prstGeom prst="rect">
            <a:avLst/>
          </a:prstGeom>
          <a:solidFill>
            <a:srgbClr val="162336"/>
          </a:solidFill>
          <a:ln>
            <a:solidFill>
              <a:srgbClr val="162336">
                <a:alpha val="0"/>
              </a:srgbClr>
            </a:solidFill>
          </a:ln>
        </p:spPr>
        <p:txBody>
          <a:bodyPr wrap="square" lIns="1524" tIns="1524" rIns="1524" bIns="1524" rtlCol="0" anchor="ctr">
            <a:normAutofit/>
          </a:bodyPr>
          <a:lstStyle/>
          <a:p>
            <a:pPr marL="0" indent="0" algn="ctr">
              <a:buNone/>
            </a:pPr>
            <a:r>
              <a:rPr lang="en-US" sz="1850" b="1" dirty="0">
                <a:solidFill>
                  <a:srgbClr val="FFFFFF"/>
                </a:solidFill>
              </a:rPr>
              <a:t>Bystander’s role is not to investigate. Their role is to support.</a:t>
            </a:r>
            <a:endParaRPr lang="en-US" sz="1850" dirty="0"/>
          </a:p>
        </p:txBody>
      </p:sp>
      <p:pic>
        <p:nvPicPr>
          <p:cNvPr id="24" name="Εικόνα 23">
            <a:extLst>
              <a:ext uri="{FF2B5EF4-FFF2-40B4-BE49-F238E27FC236}">
                <a16:creationId xmlns:a16="http://schemas.microsoft.com/office/drawing/2014/main" id="{46C220F2-7559-EDE7-537A-B2593F2AADD1}"/>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27" name="Εικόνα 26">
            <a:extLst>
              <a:ext uri="{FF2B5EF4-FFF2-40B4-BE49-F238E27FC236}">
                <a16:creationId xmlns:a16="http://schemas.microsoft.com/office/drawing/2014/main" id="{BD67D41A-C9B9-3F39-4DC9-CC8CBAD78FAF}"/>
              </a:ext>
            </a:extLst>
          </p:cNvPr>
          <p:cNvPicPr>
            <a:picLocks noChangeAspect="1"/>
          </p:cNvPicPr>
          <p:nvPr/>
        </p:nvPicPr>
        <p:blipFill>
          <a:blip r:embed="rId5"/>
          <a:stretch>
            <a:fillRect/>
          </a:stretch>
        </p:blipFill>
        <p:spPr>
          <a:xfrm>
            <a:off x="-62915" y="6156899"/>
            <a:ext cx="701101" cy="701101"/>
          </a:xfrm>
          <a:prstGeom prst="rect">
            <a:avLst/>
          </a:prstGeom>
        </p:spPr>
      </p:pic>
      <p:sp>
        <p:nvSpPr>
          <p:cNvPr id="29" name="Shape 1">
            <a:extLst>
              <a:ext uri="{FF2B5EF4-FFF2-40B4-BE49-F238E27FC236}">
                <a16:creationId xmlns:a16="http://schemas.microsoft.com/office/drawing/2014/main" id="{CC3FA108-465D-D151-185C-FD7E39C16452}"/>
              </a:ext>
            </a:extLst>
          </p:cNvPr>
          <p:cNvSpPr/>
          <p:nvPr/>
        </p:nvSpPr>
        <p:spPr>
          <a:xfrm>
            <a:off x="303883" y="256032"/>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85800" y="411480"/>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Power, safety and collective responsibility</a:t>
            </a:r>
            <a:endParaRPr lang="en-US" sz="2600" dirty="0"/>
          </a:p>
        </p:txBody>
      </p:sp>
      <p:sp>
        <p:nvSpPr>
          <p:cNvPr id="4" name="Text 2"/>
          <p:cNvSpPr/>
          <p:nvPr/>
        </p:nvSpPr>
        <p:spPr>
          <a:xfrm>
            <a:off x="685800" y="960120"/>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When authority is involved, indirect action can be the safer choice.</a:t>
            </a:r>
            <a:endParaRPr lang="en-US" sz="1350" dirty="0"/>
          </a:p>
        </p:txBody>
      </p:sp>
      <p:pic>
        <p:nvPicPr>
          <p:cNvPr id="5" name="Image 0" descr="/mnt/data/bystander_assets/meeting_side.jpg"/>
          <p:cNvPicPr>
            <a:picLocks noChangeAspect="1"/>
          </p:cNvPicPr>
          <p:nvPr/>
        </p:nvPicPr>
        <p:blipFill>
          <a:blip r:embed="rId3"/>
          <a:stretch>
            <a:fillRect/>
          </a:stretch>
        </p:blipFill>
        <p:spPr>
          <a:xfrm>
            <a:off x="7635240" y="502920"/>
            <a:ext cx="4023360" cy="5623560"/>
          </a:xfrm>
          <a:prstGeom prst="rect">
            <a:avLst/>
          </a:prstGeom>
        </p:spPr>
      </p:pic>
      <p:sp>
        <p:nvSpPr>
          <p:cNvPr id="6" name="Text 3"/>
          <p:cNvSpPr/>
          <p:nvPr/>
        </p:nvSpPr>
        <p:spPr>
          <a:xfrm>
            <a:off x="658368" y="1417320"/>
            <a:ext cx="6172200" cy="2606040"/>
          </a:xfrm>
          <a:prstGeom prst="rect">
            <a:avLst/>
          </a:prstGeom>
          <a:noFill/>
          <a:ln/>
        </p:spPr>
        <p:txBody>
          <a:bodyPr wrap="square" lIns="635" tIns="635" rIns="635" bIns="635" rtlCol="0" anchor="t">
            <a:normAutofit/>
          </a:bodyPr>
          <a:lstStyle/>
          <a:p>
            <a:pPr marL="0" indent="0">
              <a:buNone/>
            </a:pPr>
            <a:r>
              <a:rPr lang="en-US" sz="1800" dirty="0">
                <a:solidFill>
                  <a:srgbClr val="1F2937"/>
                </a:solidFill>
              </a:rPr>
              <a:t>• Ask: who holds power in this situation?</a:t>
            </a:r>
          </a:p>
          <a:p>
            <a:pPr marL="0" indent="0">
              <a:buNone/>
            </a:pPr>
            <a:endParaRPr lang="en-US" sz="1800" dirty="0"/>
          </a:p>
          <a:p>
            <a:pPr marL="0" indent="0">
              <a:buNone/>
            </a:pPr>
            <a:r>
              <a:rPr lang="en-US" sz="1800" dirty="0">
                <a:solidFill>
                  <a:srgbClr val="1F2937"/>
                </a:solidFill>
              </a:rPr>
              <a:t>• Is direct intervention safe for everyone involved?</a:t>
            </a:r>
          </a:p>
          <a:p>
            <a:pPr marL="0" indent="0">
              <a:buNone/>
            </a:pPr>
            <a:endParaRPr lang="en-US" sz="1800" dirty="0"/>
          </a:p>
          <a:p>
            <a:pPr marL="0" indent="0">
              <a:buNone/>
            </a:pPr>
            <a:r>
              <a:rPr lang="en-US" sz="1800" dirty="0">
                <a:solidFill>
                  <a:srgbClr val="1F2937"/>
                </a:solidFill>
              </a:rPr>
              <a:t>• Who else could influence the situation?</a:t>
            </a:r>
          </a:p>
          <a:p>
            <a:pPr marL="0" indent="0">
              <a:buNone/>
            </a:pPr>
            <a:endParaRPr lang="en-US" sz="1800" dirty="0"/>
          </a:p>
          <a:p>
            <a:pPr marL="0" indent="0">
              <a:buNone/>
            </a:pPr>
            <a:r>
              <a:rPr lang="en-US" sz="1800" dirty="0">
                <a:solidFill>
                  <a:srgbClr val="1F2937"/>
                </a:solidFill>
              </a:rPr>
              <a:t>• What action reduces harm without increasing risk?</a:t>
            </a:r>
            <a:endParaRPr lang="en-US" sz="1800" dirty="0"/>
          </a:p>
        </p:txBody>
      </p:sp>
      <p:sp>
        <p:nvSpPr>
          <p:cNvPr id="7" name="Text 4"/>
          <p:cNvSpPr/>
          <p:nvPr/>
        </p:nvSpPr>
        <p:spPr>
          <a:xfrm>
            <a:off x="658368" y="4617720"/>
            <a:ext cx="6172200" cy="731520"/>
          </a:xfrm>
          <a:prstGeom prst="rect">
            <a:avLst/>
          </a:prstGeom>
          <a:solidFill>
            <a:srgbClr val="E76F51"/>
          </a:solidFill>
          <a:ln>
            <a:solidFill>
              <a:srgbClr val="E76F51">
                <a:alpha val="0"/>
              </a:srgbClr>
            </a:solidFill>
          </a:ln>
        </p:spPr>
        <p:txBody>
          <a:bodyPr wrap="square" lIns="1524" tIns="1524" rIns="1524" bIns="1524" rtlCol="0" anchor="ctr">
            <a:normAutofit/>
          </a:bodyPr>
          <a:lstStyle/>
          <a:p>
            <a:pPr marL="0" indent="0" algn="ctr">
              <a:buNone/>
            </a:pPr>
            <a:r>
              <a:rPr lang="en-US" sz="1900" b="1" dirty="0">
                <a:solidFill>
                  <a:srgbClr val="FFFFFF"/>
                </a:solidFill>
              </a:rPr>
              <a:t>Effective action is not measured by how confrontational it is.</a:t>
            </a:r>
            <a:endParaRPr lang="en-US" sz="1900" dirty="0"/>
          </a:p>
        </p:txBody>
      </p:sp>
      <p:pic>
        <p:nvPicPr>
          <p:cNvPr id="9" name="Εικόνα 8">
            <a:extLst>
              <a:ext uri="{FF2B5EF4-FFF2-40B4-BE49-F238E27FC236}">
                <a16:creationId xmlns:a16="http://schemas.microsoft.com/office/drawing/2014/main" id="{C232DFA5-9334-5201-55E1-F16997AF0561}"/>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12" name="Εικόνα 11">
            <a:extLst>
              <a:ext uri="{FF2B5EF4-FFF2-40B4-BE49-F238E27FC236}">
                <a16:creationId xmlns:a16="http://schemas.microsoft.com/office/drawing/2014/main" id="{103D9D60-7376-9AB9-8D68-48465E13C532}"/>
              </a:ext>
            </a:extLst>
          </p:cNvPr>
          <p:cNvPicPr>
            <a:picLocks noChangeAspect="1"/>
          </p:cNvPicPr>
          <p:nvPr/>
        </p:nvPicPr>
        <p:blipFill>
          <a:blip r:embed="rId5"/>
          <a:stretch>
            <a:fillRect/>
          </a:stretch>
        </p:blipFill>
        <p:spPr>
          <a:xfrm>
            <a:off x="-62915" y="6156899"/>
            <a:ext cx="701101" cy="701101"/>
          </a:xfrm>
          <a:prstGeom prst="rect">
            <a:avLst/>
          </a:prstGeom>
        </p:spPr>
      </p:pic>
      <p:sp>
        <p:nvSpPr>
          <p:cNvPr id="14" name="Shape 1">
            <a:extLst>
              <a:ext uri="{FF2B5EF4-FFF2-40B4-BE49-F238E27FC236}">
                <a16:creationId xmlns:a16="http://schemas.microsoft.com/office/drawing/2014/main" id="{7FE840E1-5A11-8448-4232-9BEEF943CEEB}"/>
              </a:ext>
            </a:extLst>
          </p:cNvPr>
          <p:cNvSpPr/>
          <p:nvPr/>
        </p:nvSpPr>
        <p:spPr>
          <a:xfrm>
            <a:off x="329184" y="256032"/>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411480"/>
            <a:ext cx="6949440" cy="502920"/>
          </a:xfrm>
          <a:prstGeom prst="rect">
            <a:avLst/>
          </a:prstGeom>
          <a:noFill/>
          <a:ln/>
        </p:spPr>
        <p:txBody>
          <a:bodyPr wrap="square" lIns="254" tIns="254" rIns="254" bIns="254" rtlCol="0" anchor="ctr">
            <a:normAutofit/>
          </a:bodyPr>
          <a:lstStyle/>
          <a:p>
            <a:pPr marL="0" indent="0">
              <a:buNone/>
            </a:pPr>
            <a:r>
              <a:rPr lang="en-US" sz="2600" b="1" dirty="0">
                <a:solidFill>
                  <a:srgbClr val="162336"/>
                </a:solidFill>
                <a:latin typeface="Aptos Display" pitchFamily="34" charset="0"/>
                <a:ea typeface="Aptos Display" pitchFamily="34" charset="-122"/>
                <a:cs typeface="Aptos Display" pitchFamily="34" charset="-120"/>
              </a:rPr>
              <a:t>Creating a team culture where people act</a:t>
            </a:r>
            <a:endParaRPr lang="en-US" sz="2600" dirty="0"/>
          </a:p>
        </p:txBody>
      </p:sp>
      <p:sp>
        <p:nvSpPr>
          <p:cNvPr id="4" name="Text 2"/>
          <p:cNvSpPr/>
          <p:nvPr/>
        </p:nvSpPr>
        <p:spPr>
          <a:xfrm>
            <a:off x="566928" y="969264"/>
            <a:ext cx="6492240" cy="320040"/>
          </a:xfrm>
          <a:prstGeom prst="rect">
            <a:avLst/>
          </a:prstGeom>
          <a:noFill/>
          <a:ln/>
        </p:spPr>
        <p:txBody>
          <a:bodyPr wrap="square" lIns="254" tIns="254" rIns="254" bIns="254" rtlCol="0" anchor="ctr"/>
          <a:lstStyle/>
          <a:p>
            <a:pPr marL="0" indent="0">
              <a:buNone/>
            </a:pPr>
            <a:r>
              <a:rPr lang="en-US" sz="1350" dirty="0">
                <a:solidFill>
                  <a:srgbClr val="52606D"/>
                </a:solidFill>
              </a:rPr>
              <a:t>Individual skills are easier to use when teams support intervention.</a:t>
            </a:r>
            <a:endParaRPr lang="en-US" sz="1350" dirty="0"/>
          </a:p>
        </p:txBody>
      </p:sp>
      <p:sp>
        <p:nvSpPr>
          <p:cNvPr id="6" name="Text 3"/>
          <p:cNvSpPr/>
          <p:nvPr/>
        </p:nvSpPr>
        <p:spPr>
          <a:xfrm>
            <a:off x="658368" y="1417320"/>
            <a:ext cx="6172200" cy="3017520"/>
          </a:xfrm>
          <a:prstGeom prst="rect">
            <a:avLst/>
          </a:prstGeom>
          <a:noFill/>
          <a:ln/>
        </p:spPr>
        <p:txBody>
          <a:bodyPr wrap="square" lIns="635" tIns="635" rIns="635" bIns="635" rtlCol="0" anchor="t">
            <a:normAutofit/>
          </a:bodyPr>
          <a:lstStyle/>
          <a:p>
            <a:pPr marL="0" indent="0">
              <a:buNone/>
            </a:pPr>
            <a:r>
              <a:rPr lang="en-US" sz="1800" dirty="0">
                <a:solidFill>
                  <a:srgbClr val="1F2937"/>
                </a:solidFill>
              </a:rPr>
              <a:t>• Respectful intervention is valued, not treated as disloyal</a:t>
            </a:r>
          </a:p>
          <a:p>
            <a:pPr marL="0" indent="0">
              <a:buNone/>
            </a:pPr>
            <a:endParaRPr lang="en-US" sz="1800" dirty="0"/>
          </a:p>
          <a:p>
            <a:pPr marL="0" indent="0">
              <a:buNone/>
            </a:pPr>
            <a:r>
              <a:rPr lang="en-US" sz="1800" dirty="0">
                <a:solidFill>
                  <a:srgbClr val="1F2937"/>
                </a:solidFill>
              </a:rPr>
              <a:t>• Leaders model the standards they expect from others</a:t>
            </a:r>
          </a:p>
          <a:p>
            <a:pPr marL="0" indent="0">
              <a:buNone/>
            </a:pPr>
            <a:endParaRPr lang="en-US" sz="1800" dirty="0"/>
          </a:p>
          <a:p>
            <a:pPr marL="0" indent="0">
              <a:buNone/>
            </a:pPr>
            <a:r>
              <a:rPr lang="en-US" sz="1800" dirty="0">
                <a:solidFill>
                  <a:srgbClr val="1F2937"/>
                </a:solidFill>
              </a:rPr>
              <a:t>• The team rejects sexism, sexualisation and humiliating “traditions”</a:t>
            </a:r>
          </a:p>
          <a:p>
            <a:pPr marL="0" indent="0">
              <a:buNone/>
            </a:pPr>
            <a:endParaRPr lang="en-US" sz="1800" dirty="0"/>
          </a:p>
          <a:p>
            <a:pPr marL="0" indent="0">
              <a:buNone/>
            </a:pPr>
            <a:r>
              <a:rPr lang="en-US" sz="1800" dirty="0">
                <a:solidFill>
                  <a:srgbClr val="1F2937"/>
                </a:solidFill>
              </a:rPr>
              <a:t>• Speaking up respectfully is treated as commitment to the team</a:t>
            </a:r>
            <a:endParaRPr lang="en-US" sz="1800" dirty="0"/>
          </a:p>
        </p:txBody>
      </p:sp>
      <p:sp>
        <p:nvSpPr>
          <p:cNvPr id="7" name="Text 4"/>
          <p:cNvSpPr/>
          <p:nvPr/>
        </p:nvSpPr>
        <p:spPr>
          <a:xfrm>
            <a:off x="658368" y="4754880"/>
            <a:ext cx="2743200" cy="274320"/>
          </a:xfrm>
          <a:prstGeom prst="rect">
            <a:avLst/>
          </a:prstGeom>
          <a:noFill/>
          <a:ln/>
        </p:spPr>
        <p:txBody>
          <a:bodyPr wrap="square" lIns="0" tIns="0" rIns="0" bIns="0" rtlCol="0" anchor="ctr"/>
          <a:lstStyle/>
          <a:p>
            <a:pPr marL="0" indent="0">
              <a:buNone/>
            </a:pPr>
            <a:r>
              <a:rPr lang="en-US" sz="1300" b="1" dirty="0">
                <a:solidFill>
                  <a:srgbClr val="162336"/>
                </a:solidFill>
              </a:rPr>
              <a:t>Team standard examples</a:t>
            </a:r>
            <a:endParaRPr lang="en-US" sz="1300" dirty="0"/>
          </a:p>
        </p:txBody>
      </p:sp>
      <p:sp>
        <p:nvSpPr>
          <p:cNvPr id="8" name="Text 5"/>
          <p:cNvSpPr/>
          <p:nvPr/>
        </p:nvSpPr>
        <p:spPr>
          <a:xfrm>
            <a:off x="658368" y="5102352"/>
            <a:ext cx="6172200" cy="731520"/>
          </a:xfrm>
          <a:prstGeom prst="rect">
            <a:avLst/>
          </a:prstGeom>
          <a:noFill/>
          <a:ln/>
        </p:spPr>
        <p:txBody>
          <a:bodyPr wrap="square" lIns="635" tIns="635" rIns="635" bIns="635" rtlCol="0" anchor="ctr">
            <a:normAutofit/>
          </a:bodyPr>
          <a:lstStyle/>
          <a:p>
            <a:pPr marL="0" indent="0">
              <a:buNone/>
            </a:pPr>
            <a:r>
              <a:rPr lang="en-US" sz="1600" dirty="0">
                <a:solidFill>
                  <a:srgbClr val="1F2937"/>
                </a:solidFill>
              </a:rPr>
              <a:t>“We challenge disrespect without humiliating people.”</a:t>
            </a:r>
            <a:endParaRPr lang="en-US" sz="1600" dirty="0"/>
          </a:p>
          <a:p>
            <a:pPr marL="0" indent="0">
              <a:buNone/>
            </a:pPr>
            <a:r>
              <a:rPr lang="en-US" sz="1600" dirty="0">
                <a:solidFill>
                  <a:srgbClr val="1F2937"/>
                </a:solidFill>
              </a:rPr>
              <a:t>“Supporting teammates is valued.”</a:t>
            </a:r>
            <a:endParaRPr lang="en-US" sz="1600" dirty="0"/>
          </a:p>
        </p:txBody>
      </p:sp>
      <p:pic>
        <p:nvPicPr>
          <p:cNvPr id="9" name="Εικόνα 8">
            <a:extLst>
              <a:ext uri="{FF2B5EF4-FFF2-40B4-BE49-F238E27FC236}">
                <a16:creationId xmlns:a16="http://schemas.microsoft.com/office/drawing/2014/main" id="{A20D1433-0F47-1B74-4C84-C5858B2422D4}"/>
              </a:ext>
            </a:extLst>
          </p:cNvPr>
          <p:cNvPicPr>
            <a:picLocks noChangeAspect="1"/>
          </p:cNvPicPr>
          <p:nvPr/>
        </p:nvPicPr>
        <p:blipFill>
          <a:blip r:embed="rId3"/>
          <a:srcRect l="62392"/>
          <a:stretch>
            <a:fillRect/>
          </a:stretch>
        </p:blipFill>
        <p:spPr>
          <a:xfrm>
            <a:off x="7315199" y="514350"/>
            <a:ext cx="3785191" cy="5829300"/>
          </a:xfrm>
          <a:prstGeom prst="rect">
            <a:avLst/>
          </a:prstGeom>
        </p:spPr>
      </p:pic>
      <p:pic>
        <p:nvPicPr>
          <p:cNvPr id="10" name="Εικόνα 9">
            <a:extLst>
              <a:ext uri="{FF2B5EF4-FFF2-40B4-BE49-F238E27FC236}">
                <a16:creationId xmlns:a16="http://schemas.microsoft.com/office/drawing/2014/main" id="{933CD27E-1F04-68A6-28EF-21AF129C1500}"/>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13" name="Εικόνα 12">
            <a:extLst>
              <a:ext uri="{FF2B5EF4-FFF2-40B4-BE49-F238E27FC236}">
                <a16:creationId xmlns:a16="http://schemas.microsoft.com/office/drawing/2014/main" id="{82C14D96-E079-E16E-C468-1184D57D0833}"/>
              </a:ext>
            </a:extLst>
          </p:cNvPr>
          <p:cNvPicPr>
            <a:picLocks noChangeAspect="1"/>
          </p:cNvPicPr>
          <p:nvPr/>
        </p:nvPicPr>
        <p:blipFill>
          <a:blip r:embed="rId5"/>
          <a:stretch>
            <a:fillRect/>
          </a:stretch>
        </p:blipFill>
        <p:spPr>
          <a:xfrm>
            <a:off x="-62915" y="6156899"/>
            <a:ext cx="701101" cy="701101"/>
          </a:xfrm>
          <a:prstGeom prst="rect">
            <a:avLst/>
          </a:prstGeom>
        </p:spPr>
      </p:pic>
      <p:sp>
        <p:nvSpPr>
          <p:cNvPr id="15" name="Shape 1">
            <a:extLst>
              <a:ext uri="{FF2B5EF4-FFF2-40B4-BE49-F238E27FC236}">
                <a16:creationId xmlns:a16="http://schemas.microsoft.com/office/drawing/2014/main" id="{D6F773A2-B981-F07B-4063-7ACA4CD1CBF9}"/>
              </a:ext>
            </a:extLst>
          </p:cNvPr>
          <p:cNvSpPr/>
          <p:nvPr/>
        </p:nvSpPr>
        <p:spPr>
          <a:xfrm>
            <a:off x="274321" y="273787"/>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mnt/data/bystander_assets/empty_gym_side.jpg"/>
          <p:cNvPicPr>
            <a:picLocks noChangeAspect="1"/>
          </p:cNvPicPr>
          <p:nvPr/>
        </p:nvPicPr>
        <p:blipFill>
          <a:blip r:embed="rId3"/>
          <a:stretch>
            <a:fillRect/>
          </a:stretch>
        </p:blipFill>
        <p:spPr>
          <a:xfrm>
            <a:off x="7543800" y="502920"/>
            <a:ext cx="4160520" cy="5623560"/>
          </a:xfrm>
          <a:prstGeom prst="rect">
            <a:avLst/>
          </a:prstGeom>
        </p:spPr>
      </p:pic>
      <p:sp>
        <p:nvSpPr>
          <p:cNvPr id="4" name="Text 1"/>
          <p:cNvSpPr/>
          <p:nvPr/>
        </p:nvSpPr>
        <p:spPr>
          <a:xfrm>
            <a:off x="708660" y="685800"/>
            <a:ext cx="6172200" cy="731520"/>
          </a:xfrm>
          <a:prstGeom prst="rect">
            <a:avLst/>
          </a:prstGeom>
          <a:noFill/>
          <a:ln/>
        </p:spPr>
        <p:txBody>
          <a:bodyPr wrap="square" lIns="0" tIns="0" rIns="0" bIns="0" rtlCol="0" anchor="ctr">
            <a:normAutofit fontScale="85000" lnSpcReduction="20000"/>
          </a:bodyPr>
          <a:lstStyle/>
          <a:p>
            <a:pPr marL="0" indent="0">
              <a:buNone/>
            </a:pPr>
            <a:r>
              <a:rPr lang="en-US" sz="3200" b="1" dirty="0">
                <a:latin typeface="Aptos Display" pitchFamily="34" charset="0"/>
                <a:ea typeface="Aptos Display" pitchFamily="34" charset="-122"/>
                <a:cs typeface="Aptos Display" pitchFamily="34" charset="-120"/>
              </a:rPr>
              <a:t>Bystander support starts before harm occurs.</a:t>
            </a:r>
            <a:endParaRPr lang="en-US" sz="3200" dirty="0"/>
          </a:p>
        </p:txBody>
      </p:sp>
      <p:sp>
        <p:nvSpPr>
          <p:cNvPr id="5" name="Text 2"/>
          <p:cNvSpPr/>
          <p:nvPr/>
        </p:nvSpPr>
        <p:spPr>
          <a:xfrm>
            <a:off x="777240" y="1993037"/>
            <a:ext cx="6035040" cy="502920"/>
          </a:xfrm>
          <a:prstGeom prst="rect">
            <a:avLst/>
          </a:prstGeom>
          <a:noFill/>
          <a:ln/>
        </p:spPr>
        <p:txBody>
          <a:bodyPr wrap="square" lIns="0" tIns="0" rIns="0" bIns="0" rtlCol="0" anchor="ctr">
            <a:normAutofit fontScale="92500" lnSpcReduction="20000"/>
          </a:bodyPr>
          <a:lstStyle/>
          <a:p>
            <a:pPr marL="0" indent="0">
              <a:buNone/>
            </a:pPr>
            <a:r>
              <a:rPr lang="en-US" sz="2000" dirty="0"/>
              <a:t>Build respect. Protect autonomy. Strengthen boundaries. Support action.</a:t>
            </a:r>
          </a:p>
        </p:txBody>
      </p:sp>
      <p:sp>
        <p:nvSpPr>
          <p:cNvPr id="6" name="Text 3"/>
          <p:cNvSpPr/>
          <p:nvPr/>
        </p:nvSpPr>
        <p:spPr>
          <a:xfrm>
            <a:off x="777240" y="3063240"/>
            <a:ext cx="2011680" cy="320040"/>
          </a:xfrm>
          <a:prstGeom prst="rect">
            <a:avLst/>
          </a:prstGeom>
          <a:noFill/>
          <a:ln/>
        </p:spPr>
        <p:txBody>
          <a:bodyPr wrap="square" lIns="0" tIns="0" rIns="0" bIns="0" rtlCol="0" anchor="ctr"/>
          <a:lstStyle/>
          <a:p>
            <a:pPr marL="0" indent="0">
              <a:buNone/>
            </a:pPr>
            <a:r>
              <a:rPr lang="en-US" sz="1500" b="1" dirty="0">
                <a:solidFill>
                  <a:srgbClr val="F4A261"/>
                </a:solidFill>
              </a:rPr>
              <a:t>Final reflection</a:t>
            </a:r>
            <a:endParaRPr lang="en-US" sz="1500" dirty="0"/>
          </a:p>
        </p:txBody>
      </p:sp>
      <p:sp>
        <p:nvSpPr>
          <p:cNvPr id="7" name="Text 4"/>
          <p:cNvSpPr/>
          <p:nvPr/>
        </p:nvSpPr>
        <p:spPr>
          <a:xfrm>
            <a:off x="777240" y="3474720"/>
            <a:ext cx="6217920" cy="1143000"/>
          </a:xfrm>
          <a:prstGeom prst="rect">
            <a:avLst/>
          </a:prstGeom>
          <a:noFill/>
          <a:ln/>
        </p:spPr>
        <p:txBody>
          <a:bodyPr wrap="square" lIns="635" tIns="635" rIns="635" bIns="635" rtlCol="0" anchor="ctr">
            <a:normAutofit/>
          </a:bodyPr>
          <a:lstStyle/>
          <a:p>
            <a:pPr marL="0" indent="0">
              <a:buNone/>
            </a:pPr>
            <a:r>
              <a:rPr lang="en-US" sz="2300" b="1" dirty="0"/>
              <a:t>What is one behaviour you will challenge, one way you will support a teammate, and one team norm you will reinforce?</a:t>
            </a:r>
            <a:endParaRPr lang="en-US" sz="2300" dirty="0"/>
          </a:p>
        </p:txBody>
      </p:sp>
      <p:sp>
        <p:nvSpPr>
          <p:cNvPr id="10" name="Shape 1">
            <a:extLst>
              <a:ext uri="{FF2B5EF4-FFF2-40B4-BE49-F238E27FC236}">
                <a16:creationId xmlns:a16="http://schemas.microsoft.com/office/drawing/2014/main" id="{3A745E10-49DD-6F48-08AD-FA8B28B9C96D}"/>
              </a:ext>
            </a:extLst>
          </p:cNvPr>
          <p:cNvSpPr/>
          <p:nvPr/>
        </p:nvSpPr>
        <p:spPr>
          <a:xfrm>
            <a:off x="420624" y="652420"/>
            <a:ext cx="164592" cy="713232"/>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3BB9527C-F750-A842-AE82-D1F5C2456970}"/>
              </a:ext>
            </a:extLst>
          </p:cNvPr>
          <p:cNvPicPr>
            <a:picLocks noChangeAspect="1"/>
          </p:cNvPicPr>
          <p:nvPr/>
        </p:nvPicPr>
        <p:blipFill>
          <a:blip r:embed="rId2"/>
          <a:stretch>
            <a:fillRect/>
          </a:stretch>
        </p:blipFill>
        <p:spPr>
          <a:xfrm>
            <a:off x="4691062" y="2227602"/>
            <a:ext cx="2505075" cy="542925"/>
          </a:xfrm>
          <a:prstGeom prst="rect">
            <a:avLst/>
          </a:prstGeom>
        </p:spPr>
      </p:pic>
      <p:sp>
        <p:nvSpPr>
          <p:cNvPr id="11" name="TextBox 10">
            <a:extLst>
              <a:ext uri="{FF2B5EF4-FFF2-40B4-BE49-F238E27FC236}">
                <a16:creationId xmlns:a16="http://schemas.microsoft.com/office/drawing/2014/main" id="{60F75253-7E20-9C10-3AE5-7E9B458C02AB}"/>
              </a:ext>
            </a:extLst>
          </p:cNvPr>
          <p:cNvSpPr txBox="1"/>
          <p:nvPr/>
        </p:nvSpPr>
        <p:spPr>
          <a:xfrm>
            <a:off x="3061362" y="3210311"/>
            <a:ext cx="6094520" cy="1754326"/>
          </a:xfrm>
          <a:prstGeom prst="rect">
            <a:avLst/>
          </a:prstGeom>
          <a:noFill/>
        </p:spPr>
        <p:txBody>
          <a:bodyPr wrap="square">
            <a:spAutoFit/>
          </a:bodyPr>
          <a:lstStyle/>
          <a:p>
            <a:pPr algn="just"/>
            <a:r>
              <a:rPr lang="en-US" dirty="0"/>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l-GR" dirty="0"/>
          </a:p>
        </p:txBody>
      </p:sp>
    </p:spTree>
    <p:extLst>
      <p:ext uri="{BB962C8B-B14F-4D97-AF65-F5344CB8AC3E}">
        <p14:creationId xmlns:p14="http://schemas.microsoft.com/office/powerpoint/2010/main" val="2563318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TotalTime>
  <Words>1261</Words>
  <Application>Microsoft Office PowerPoint</Application>
  <PresentationFormat>Ευρεία οθόνη</PresentationFormat>
  <Paragraphs>160</Paragraphs>
  <Slides>14</Slides>
  <Notes>13</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14</vt:i4>
      </vt:variant>
    </vt:vector>
  </HeadingPairs>
  <TitlesOfParts>
    <vt:vector size="17" baseType="lpstr">
      <vt:lpstr>Aptos Display</vt:lpstr>
      <vt:lpstr>Arial</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CoViS – Combating Violence in Sport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CoViS Module 1: Recognising Harassment in Sport</dc:title>
  <dc:subject>Module 1: Recognising Harassment in Sport</dc:subject>
  <dc:creator>CoViS Project Consortium</dc:creator>
  <cp:lastModifiedBy>Vasileios Barkoukis</cp:lastModifiedBy>
  <cp:revision>8</cp:revision>
  <dcterms:created xsi:type="dcterms:W3CDTF">2026-08-08T12:19:18Z</dcterms:created>
  <dcterms:modified xsi:type="dcterms:W3CDTF">2026-09-19T15:24:02Z</dcterms:modified>
</cp:coreProperties>
</file>