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2" r:id="rId1"/>
  </p:sldMasterIdLst>
  <p:notesMasterIdLst>
    <p:notesMasterId r:id="rId17"/>
  </p:notesMasterIdLst>
  <p:sldIdLst>
    <p:sldId id="256" r:id="rId2"/>
    <p:sldId id="277" r:id="rId3"/>
    <p:sldId id="278" r:id="rId4"/>
    <p:sldId id="279" r:id="rId5"/>
    <p:sldId id="280" r:id="rId6"/>
    <p:sldId id="281" r:id="rId7"/>
    <p:sldId id="282" r:id="rId8"/>
    <p:sldId id="283" r:id="rId9"/>
    <p:sldId id="284" r:id="rId10"/>
    <p:sldId id="266" r:id="rId11"/>
    <p:sldId id="285" r:id="rId12"/>
    <p:sldId id="286" r:id="rId13"/>
    <p:sldId id="287" r:id="rId14"/>
    <p:sldId id="270" r:id="rId15"/>
    <p:sldId id="268" r:id="rId16"/>
  </p:sldIdLst>
  <p:sldSz cx="12192000" cy="6858000"/>
  <p:notesSz cx="6858000" cy="12192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124"/>
    <p:restoredTop sz="94610"/>
  </p:normalViewPr>
  <p:slideViewPr>
    <p:cSldViewPr snapToGrid="0" snapToObjects="1">
      <p:cViewPr varScale="1">
        <p:scale>
          <a:sx n="108" d="100"/>
          <a:sy n="108" d="100"/>
        </p:scale>
        <p:origin x="39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0185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simple message: this module is about recognising concern early, not proving guilt.</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primary prevention is proactive. It includes challenging harmful stereotypes, building respectful communication, supporting healthy boundaries, and shaping organisational environments in which dignity and equality are part of everyday sport.</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to introduce a social and organisational lens. Harmful behaviour is more likely where disrespect, sexualisation, excessive control or unequal power are normalised. Prevention therefore means changing environments and routines, not only blaming individuals after harm occurs.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aim is to give participants a positive model. Ask: What would an athlete see, hear and experience in a relationship based on these ingredients? Encourage practical examples from coaching, treatment, training and peer interactions.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cases: selection, playing time, access to treatment, travel, scholarships or personal attention. Ask whether the person in authority is using power in a way that supports autonomy and fairness, or in a way that creates dependency or pressure.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Invite participants to identify common phrases in sport that may be normalised but reinforce gender stereotypes or humiliation. Emphasise that the goal is not silence; it is communication that supports dignity, equality and performance development.</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group to think of phrases or messages that might be intended as humour or motivation, but could contribute to disrespectful norms. Then invite safer alternatives. Emphasise digital communication: group chats and private messages should follow the same standards as face-to-face communication.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examples from the sport context: changing rooms, team travel, celebrations, group chats and initiation rituals. Emphasise that new athletes often learn team culture from senior athletes and captains, so positive role modelling matters.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can introduce a short group task. Ask participants to write two or three concrete team standards. Keep them positive and practical. For example: We do not use gender or sexuality to humiliate others; We do not share images without permission; We communicate respectfully in team chats.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ASP broadly: coaches, doctors, physiotherapists, psychologists, nutritionists, strength and conditioning staff, team managers and other professionals. The key principle is that closeness and trust are not problems when professional boundaries are clear and power is managed responsibly.</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as a practical discussion slide. Ask participants to identify where boundaries might become unclear in their setting. Then ask how the situation could be organised differently without reducing effective coaching or support.</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Emphasise organisational responsibility. Even motivated individuals work inside routines, spaces, policies and informal cultures. Organisations can reduce risk by clarifying expectations and redesigning contexts where power imbalance, privacy or lack of oversight may increase ambiguity.</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for applied thinking. Ask participants to choose the situation most relevant to their sport and propose specific safeguards. The aim is to plan necessary interactions in ways that protect privacy, autonomy and professional boundaries.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Move beyond a list of prohibitions. Ask participants: What should an athlete actually experience in a safe and respectful sport environment? Emphasise that prevention culture is created through repeated everyday practices.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4241574469"/>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1933634449"/>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C764DE79-268F-4C1A-8933-263129D2AF90}" type="datetimeFigureOut">
              <a:rPr lang="en-US" dirty="0"/>
              <a:t>9/19/2026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1259343504"/>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9/19/2026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895072354"/>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9/19/2026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4211786400"/>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9/19/2026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4005091120"/>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9/19/2026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3040704453"/>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C764DE79-268F-4C1A-8933-263129D2AF90}" type="datetimeFigureOut">
              <a:rPr lang="en-US" dirty="0"/>
              <a:t>9/19/2026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3304708285"/>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C764DE79-268F-4C1A-8933-263129D2AF90}" type="datetimeFigureOut">
              <a:rPr lang="en-US" dirty="0"/>
              <a:t>9/19/2026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866542699"/>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208818897"/>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2491240656"/>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MASTER">
    <p:bg>
      <p:bgPr>
        <a:solidFill>
          <a:srgbClr val="FFFFFF"/>
        </a:solidFill>
        <a:effectLst/>
      </p:bgPr>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475720" y="6583680"/>
            <a:ext cx="800000" cy="300000"/>
          </a:xfrm>
          <a:prstGeom prst="rect">
            <a:avLst/>
          </a:prstGeom>
          <a:extLst>
            <a:ext uri="{C572A759-6A51-4108-AA02-DFA0A04FC94B}">
              <ma14:wrappingTextBoxFlag xmlns:ma14="http://schemas.microsoft.com/office/mac/drawingml/2011/main" xmlns="" val="0"/>
            </a:ext>
          </a:extLst>
        </p:spPr>
        <p:txBody>
          <a:bodyPr/>
          <a:lstStyle>
            <a:lvl1pPr>
              <a:defRPr sz="780">
                <a:solidFill>
                  <a:srgbClr val="6F6F6F"/>
                </a:solidFill>
                <a:latin typeface="Arial"/>
                <a:ea typeface="Arial"/>
                <a:cs typeface="Aria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258145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8558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9/19/2026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1280604877"/>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64" r:id="rId12"/>
    <p:sldLayoutId id="2147483665" r:id="rId1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4" name="Shape 1"/>
          <p:cNvSpPr/>
          <p:nvPr/>
        </p:nvSpPr>
        <p:spPr>
          <a:xfrm>
            <a:off x="877824" y="652420"/>
            <a:ext cx="164592" cy="713232"/>
          </a:xfrm>
          <a:prstGeom prst="rect">
            <a:avLst/>
          </a:prstGeom>
          <a:solidFill>
            <a:srgbClr val="A64F4F"/>
          </a:solidFill>
          <a:ln w="12700">
            <a:solidFill>
              <a:srgbClr val="A64F4F"/>
            </a:solidFill>
            <a:prstDash val="solid"/>
          </a:ln>
        </p:spPr>
        <p:txBody>
          <a:bodyPr/>
          <a:lstStyle/>
          <a:p>
            <a:endParaRPr lang="sr-Latn-RS"/>
          </a:p>
        </p:txBody>
      </p:sp>
      <p:sp>
        <p:nvSpPr>
          <p:cNvPr id="5" name="Text 2"/>
          <p:cNvSpPr/>
          <p:nvPr/>
        </p:nvSpPr>
        <p:spPr>
          <a:xfrm>
            <a:off x="1280160" y="672084"/>
            <a:ext cx="4480560" cy="384048"/>
          </a:xfrm>
          <a:prstGeom prst="rect">
            <a:avLst/>
          </a:prstGeom>
          <a:noFill/>
          <a:ln/>
        </p:spPr>
        <p:txBody>
          <a:bodyPr wrap="square" lIns="0" tIns="0" rIns="0" bIns="0" rtlCol="0" anchor="ctr"/>
          <a:lstStyle/>
          <a:p>
            <a:pPr marL="0" indent="0">
              <a:buNone/>
            </a:pPr>
            <a:r>
              <a:rPr lang="en-US" sz="2400" b="1" dirty="0">
                <a:solidFill>
                  <a:srgbClr val="A64F4F"/>
                </a:solidFill>
                <a:latin typeface="Arial" pitchFamily="34" charset="0"/>
                <a:ea typeface="Arial" pitchFamily="34" charset="-122"/>
                <a:cs typeface="Arial" pitchFamily="34" charset="-120"/>
              </a:rPr>
              <a:t>CoViS Module 2</a:t>
            </a:r>
            <a:endParaRPr lang="en-US" sz="2400" dirty="0"/>
          </a:p>
        </p:txBody>
      </p:sp>
      <p:sp>
        <p:nvSpPr>
          <p:cNvPr id="6" name="Text 3"/>
          <p:cNvSpPr/>
          <p:nvPr/>
        </p:nvSpPr>
        <p:spPr>
          <a:xfrm>
            <a:off x="877824" y="1371600"/>
            <a:ext cx="4572000" cy="1920240"/>
          </a:xfrm>
          <a:prstGeom prst="rect">
            <a:avLst/>
          </a:prstGeom>
          <a:noFill/>
          <a:ln/>
        </p:spPr>
        <p:txBody>
          <a:bodyPr wrap="square" lIns="0" tIns="0" rIns="0" bIns="0" rtlCol="0" anchor="ctr">
            <a:normAutofit/>
          </a:bodyPr>
          <a:lstStyle/>
          <a:p>
            <a:pPr marL="0" indent="0">
              <a:buNone/>
            </a:pPr>
            <a:r>
              <a:rPr lang="en-US" sz="3900" b="1" dirty="0">
                <a:solidFill>
                  <a:srgbClr val="1F2933"/>
                </a:solidFill>
                <a:latin typeface="Arial" pitchFamily="34" charset="0"/>
                <a:ea typeface="Arial" pitchFamily="34" charset="-122"/>
                <a:cs typeface="Arial" pitchFamily="34" charset="-120"/>
              </a:rPr>
              <a:t>Preventing Violence in Sport</a:t>
            </a:r>
          </a:p>
        </p:txBody>
      </p:sp>
      <p:sp>
        <p:nvSpPr>
          <p:cNvPr id="7" name="Text 4"/>
          <p:cNvSpPr/>
          <p:nvPr/>
        </p:nvSpPr>
        <p:spPr>
          <a:xfrm>
            <a:off x="914400" y="3611880"/>
            <a:ext cx="4389120" cy="713232"/>
          </a:xfrm>
          <a:prstGeom prst="rect">
            <a:avLst/>
          </a:prstGeom>
          <a:noFill/>
          <a:ln/>
        </p:spPr>
        <p:txBody>
          <a:bodyPr wrap="square" lIns="254" tIns="254" rIns="254" bIns="254" rtlCol="0" anchor="ctr">
            <a:normAutofit/>
          </a:bodyPr>
          <a:lstStyle/>
          <a:p>
            <a:pPr marL="0" indent="0">
              <a:buNone/>
            </a:pPr>
            <a:r>
              <a:rPr lang="en-US" sz="1900" dirty="0">
                <a:solidFill>
                  <a:srgbClr val="5E6770"/>
                </a:solidFill>
                <a:latin typeface="Arial" pitchFamily="34" charset="0"/>
                <a:ea typeface="Arial" pitchFamily="34" charset="-122"/>
                <a:cs typeface="Arial" pitchFamily="34" charset="-120"/>
              </a:rPr>
              <a:t>Building respectful, equitable and safer sporting environments</a:t>
            </a:r>
          </a:p>
        </p:txBody>
      </p:sp>
      <p:sp>
        <p:nvSpPr>
          <p:cNvPr id="25" name="Slide Number Placeholder 0"/>
          <p:cNvSpPr>
            <a:spLocks noGrp="1"/>
          </p:cNvSpPr>
          <p:nvPr>
            <p:ph type="sldNum" sz="quarter" idx="4294967295"/>
          </p:nvPr>
        </p:nvSpPr>
        <p:spPr>
          <a:xfrm>
            <a:off x="11475720" y="6583680"/>
            <a:ext cx="800000" cy="300000"/>
          </a:xfrm>
          <a:prstGeom prst="rect">
            <a:avLst/>
          </a:prstGeom>
          <a:extLst>
            <a:ext uri="{C572A759-6A51-4108-AA02-DFA0A04FC94B}">
              <ma14:wrappingTextBoxFlag xmlns:ma14="http://schemas.microsoft.com/office/mac/drawingml/2011/main" xmlns="" val="0"/>
            </a:ext>
          </a:extLst>
        </p:spPr>
        <p:txBody>
          <a:bodyPr/>
          <a:lstStyle>
            <a:lvl1pPr>
              <a:defRPr sz="780">
                <a:solidFill>
                  <a:srgbClr val="6F6F6F"/>
                </a:solidFill>
                <a:latin typeface="Arial"/>
                <a:ea typeface="Arial"/>
                <a:cs typeface="Arial"/>
              </a:defRPr>
            </a:lvl1pPr>
          </a:lstStyle>
          <a:p>
            <a:pPr algn="r"/>
            <a:r>
              <a:rPr sz="900">
                <a:solidFill>
                  <a:srgbClr val="666666"/>
                </a:solidFill>
                <a:latin typeface="Arial"/>
              </a:rPr>
              <a:t>1</a:t>
            </a:r>
            <a:endParaRPr lang="en-US"/>
          </a:p>
        </p:txBody>
      </p:sp>
      <p:pic>
        <p:nvPicPr>
          <p:cNvPr id="12" name="Εικόνα 11">
            <a:extLst>
              <a:ext uri="{FF2B5EF4-FFF2-40B4-BE49-F238E27FC236}">
                <a16:creationId xmlns:a16="http://schemas.microsoft.com/office/drawing/2014/main" id="{9B83019E-680B-0EBC-A884-CE4E7C6DCAA4}"/>
              </a:ext>
            </a:extLst>
          </p:cNvPr>
          <p:cNvPicPr>
            <a:picLocks noChangeAspect="1"/>
          </p:cNvPicPr>
          <p:nvPr/>
        </p:nvPicPr>
        <p:blipFill>
          <a:blip r:embed="rId3"/>
          <a:stretch>
            <a:fillRect/>
          </a:stretch>
        </p:blipFill>
        <p:spPr>
          <a:xfrm>
            <a:off x="30883" y="0"/>
            <a:ext cx="703278" cy="703278"/>
          </a:xfrm>
          <a:prstGeom prst="rect">
            <a:avLst/>
          </a:prstGeom>
        </p:spPr>
      </p:pic>
      <p:pic>
        <p:nvPicPr>
          <p:cNvPr id="13" name="Εικόνα 12">
            <a:extLst>
              <a:ext uri="{FF2B5EF4-FFF2-40B4-BE49-F238E27FC236}">
                <a16:creationId xmlns:a16="http://schemas.microsoft.com/office/drawing/2014/main" id="{CAE70BE4-E476-A044-CD47-1080468E08D3}"/>
              </a:ext>
            </a:extLst>
          </p:cNvPr>
          <p:cNvPicPr>
            <a:picLocks noChangeAspect="1"/>
          </p:cNvPicPr>
          <p:nvPr/>
        </p:nvPicPr>
        <p:blipFill>
          <a:blip r:embed="rId4"/>
          <a:stretch>
            <a:fillRect/>
          </a:stretch>
        </p:blipFill>
        <p:spPr>
          <a:xfrm>
            <a:off x="1" y="6471821"/>
            <a:ext cx="1722268" cy="411859"/>
          </a:xfrm>
          <a:prstGeom prst="rect">
            <a:avLst/>
          </a:prstGeom>
        </p:spPr>
      </p:pic>
      <p:pic>
        <p:nvPicPr>
          <p:cNvPr id="15" name="Εικόνα 14">
            <a:extLst>
              <a:ext uri="{FF2B5EF4-FFF2-40B4-BE49-F238E27FC236}">
                <a16:creationId xmlns:a16="http://schemas.microsoft.com/office/drawing/2014/main" id="{2783FAC7-39EA-01F6-9A5A-285F0201AE19}"/>
              </a:ext>
            </a:extLst>
          </p:cNvPr>
          <p:cNvPicPr>
            <a:picLocks noChangeAspect="1"/>
          </p:cNvPicPr>
          <p:nvPr/>
        </p:nvPicPr>
        <p:blipFill>
          <a:blip r:embed="rId5"/>
          <a:stretch>
            <a:fillRect/>
          </a:stretch>
        </p:blipFill>
        <p:spPr>
          <a:xfrm>
            <a:off x="5900927" y="0"/>
            <a:ext cx="6291072"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502920" y="6601968"/>
            <a:ext cx="7315200" cy="164592"/>
          </a:xfrm>
          <a:prstGeom prst="rect">
            <a:avLst/>
          </a:prstGeom>
          <a:noFill/>
          <a:ln/>
        </p:spPr>
        <p:txBody>
          <a:bodyPr wrap="square" lIns="0" tIns="0" rIns="0" bIns="0" rtlCol="0" anchor="ctr"/>
          <a:lstStyle/>
          <a:p>
            <a:pPr marL="0" indent="0">
              <a:buNone/>
            </a:pPr>
            <a:r>
              <a:rPr lang="en-US" sz="850" dirty="0">
                <a:solidFill>
                  <a:srgbClr val="FFFFFF"/>
                </a:solidFill>
                <a:latin typeface="Aptos" pitchFamily="34" charset="0"/>
                <a:ea typeface="Aptos" pitchFamily="34" charset="-122"/>
                <a:cs typeface="Aptos" pitchFamily="34" charset="-120"/>
              </a:rPr>
              <a:t>1. Understanding prevention</a:t>
            </a:r>
            <a:endParaRPr lang="en-US" sz="850" dirty="0"/>
          </a:p>
        </p:txBody>
      </p:sp>
      <p:sp>
        <p:nvSpPr>
          <p:cNvPr id="4" name="Text 2"/>
          <p:cNvSpPr/>
          <p:nvPr/>
        </p:nvSpPr>
        <p:spPr>
          <a:xfrm>
            <a:off x="777240" y="382983"/>
            <a:ext cx="6675120" cy="493776"/>
          </a:xfrm>
          <a:prstGeom prst="rect">
            <a:avLst/>
          </a:prstGeom>
          <a:noFill/>
          <a:ln/>
        </p:spPr>
        <p:txBody>
          <a:bodyPr wrap="square" lIns="254" tIns="254" rIns="254" bIns="254" rtlCol="0" anchor="ctr">
            <a:normAutofit fontScale="85000" lnSpcReduction="10000"/>
          </a:bodyPr>
          <a:lstStyle/>
          <a:p>
            <a:pPr marL="0" indent="0">
              <a:buNone/>
            </a:pPr>
            <a:r>
              <a:rPr lang="en-US" sz="3100" b="1" dirty="0">
                <a:solidFill>
                  <a:srgbClr val="1F2933"/>
                </a:solidFill>
                <a:latin typeface="Aptos Display" pitchFamily="34" charset="0"/>
                <a:ea typeface="Aptos Display" pitchFamily="34" charset="-122"/>
                <a:cs typeface="Aptos Display" pitchFamily="34" charset="-120"/>
              </a:rPr>
              <a:t>Primary prevention starts before harm occurs</a:t>
            </a:r>
            <a:endParaRPr lang="en-US" sz="3100" dirty="0"/>
          </a:p>
        </p:txBody>
      </p:sp>
      <p:sp>
        <p:nvSpPr>
          <p:cNvPr id="5" name="Text 3"/>
          <p:cNvSpPr/>
          <p:nvPr/>
        </p:nvSpPr>
        <p:spPr>
          <a:xfrm>
            <a:off x="777240" y="959055"/>
            <a:ext cx="5806440" cy="237744"/>
          </a:xfrm>
          <a:prstGeom prst="rect">
            <a:avLst/>
          </a:prstGeom>
          <a:noFill/>
          <a:ln/>
        </p:spPr>
        <p:txBody>
          <a:bodyPr wrap="square" lIns="254" tIns="254" rIns="254" bIns="254" rtlCol="0" anchor="ctr">
            <a:normAutofit fontScale="85000" lnSpcReduction="10000"/>
          </a:bodyPr>
          <a:lstStyle/>
          <a:p>
            <a:pPr marL="0" indent="0">
              <a:buNone/>
            </a:pPr>
            <a:r>
              <a:rPr lang="en-US" sz="1280" dirty="0">
                <a:solidFill>
                  <a:srgbClr val="0F5D64"/>
                </a:solidFill>
                <a:latin typeface="Aptos" pitchFamily="34" charset="0"/>
                <a:ea typeface="Aptos" pitchFamily="34" charset="-122"/>
                <a:cs typeface="Aptos" pitchFamily="34" charset="-120"/>
              </a:rPr>
              <a:t>The question is not only “what is prohibited?” but “what conditions make GBV less likely?”</a:t>
            </a:r>
            <a:endParaRPr lang="en-US" sz="1280" dirty="0"/>
          </a:p>
        </p:txBody>
      </p:sp>
      <p:sp>
        <p:nvSpPr>
          <p:cNvPr id="6" name="Shape 4"/>
          <p:cNvSpPr/>
          <p:nvPr/>
        </p:nvSpPr>
        <p:spPr>
          <a:xfrm>
            <a:off x="777240" y="1600200"/>
            <a:ext cx="3154680" cy="3474720"/>
          </a:xfrm>
          <a:prstGeom prst="roundRect">
            <a:avLst>
              <a:gd name="adj" fmla="val 2319"/>
            </a:avLst>
          </a:prstGeom>
          <a:solidFill>
            <a:srgbClr val="FFFFFF"/>
          </a:solidFill>
          <a:ln w="12700">
            <a:solidFill>
              <a:srgbClr val="EEDFCB"/>
            </a:solidFill>
            <a:prstDash val="solid"/>
          </a:ln>
        </p:spPr>
        <p:txBody>
          <a:bodyPr/>
          <a:lstStyle/>
          <a:p>
            <a:endParaRPr lang="el-GR"/>
          </a:p>
        </p:txBody>
      </p:sp>
      <p:sp>
        <p:nvSpPr>
          <p:cNvPr id="7" name="Text 5"/>
          <p:cNvSpPr/>
          <p:nvPr/>
        </p:nvSpPr>
        <p:spPr>
          <a:xfrm>
            <a:off x="1005840" y="1920240"/>
            <a:ext cx="2697480" cy="502920"/>
          </a:xfrm>
          <a:prstGeom prst="rect">
            <a:avLst/>
          </a:prstGeom>
          <a:noFill/>
          <a:ln/>
        </p:spPr>
        <p:txBody>
          <a:bodyPr wrap="square" lIns="0" tIns="0" rIns="0" bIns="0" rtlCol="0" anchor="ctr"/>
          <a:lstStyle/>
          <a:p>
            <a:pPr marL="0" indent="0" algn="ctr">
              <a:buNone/>
            </a:pPr>
            <a:r>
              <a:rPr lang="en-US" sz="2600" b="1" dirty="0">
                <a:solidFill>
                  <a:srgbClr val="0F5D64"/>
                </a:solidFill>
              </a:rPr>
              <a:t>Notice</a:t>
            </a:r>
            <a:endParaRPr lang="en-US" sz="2600" dirty="0"/>
          </a:p>
        </p:txBody>
      </p:sp>
      <p:sp>
        <p:nvSpPr>
          <p:cNvPr id="8" name="Text 6"/>
          <p:cNvSpPr/>
          <p:nvPr/>
        </p:nvSpPr>
        <p:spPr>
          <a:xfrm>
            <a:off x="1143000" y="2743200"/>
            <a:ext cx="2423160" cy="1325880"/>
          </a:xfrm>
          <a:prstGeom prst="rect">
            <a:avLst/>
          </a:prstGeom>
          <a:noFill/>
          <a:ln/>
        </p:spPr>
        <p:txBody>
          <a:bodyPr wrap="square" lIns="381" tIns="381" rIns="381" bIns="381" rtlCol="0" anchor="ctr">
            <a:normAutofit/>
          </a:bodyPr>
          <a:lstStyle/>
          <a:p>
            <a:pPr marL="0" indent="0" algn="ctr">
              <a:buNone/>
            </a:pPr>
            <a:r>
              <a:rPr lang="en-US" sz="1900" dirty="0">
                <a:solidFill>
                  <a:srgbClr val="1F2933"/>
                </a:solidFill>
              </a:rPr>
              <a:t>norms that make disrespect feel normal</a:t>
            </a:r>
            <a:endParaRPr lang="en-US" sz="1900" dirty="0"/>
          </a:p>
        </p:txBody>
      </p:sp>
      <p:sp>
        <p:nvSpPr>
          <p:cNvPr id="9" name="Text 7"/>
          <p:cNvSpPr/>
          <p:nvPr/>
        </p:nvSpPr>
        <p:spPr>
          <a:xfrm>
            <a:off x="2084832" y="4270248"/>
            <a:ext cx="548640" cy="457200"/>
          </a:xfrm>
          <a:prstGeom prst="rect">
            <a:avLst/>
          </a:prstGeom>
          <a:noFill/>
          <a:ln/>
        </p:spPr>
        <p:txBody>
          <a:bodyPr wrap="square" lIns="0" tIns="0" rIns="0" bIns="0" rtlCol="0" anchor="ctr"/>
          <a:lstStyle/>
          <a:p>
            <a:pPr marL="0" indent="0" algn="ctr">
              <a:buNone/>
            </a:pPr>
            <a:r>
              <a:rPr lang="en-US" sz="2800" b="1" dirty="0">
                <a:solidFill>
                  <a:srgbClr val="D89B3D"/>
                </a:solidFill>
              </a:rPr>
              <a:t>1</a:t>
            </a:r>
            <a:endParaRPr lang="en-US" sz="2800" dirty="0"/>
          </a:p>
        </p:txBody>
      </p:sp>
      <p:sp>
        <p:nvSpPr>
          <p:cNvPr id="10" name="Shape 8"/>
          <p:cNvSpPr/>
          <p:nvPr/>
        </p:nvSpPr>
        <p:spPr>
          <a:xfrm>
            <a:off x="4572000" y="1600200"/>
            <a:ext cx="3154680" cy="3474720"/>
          </a:xfrm>
          <a:prstGeom prst="roundRect">
            <a:avLst>
              <a:gd name="adj" fmla="val 2319"/>
            </a:avLst>
          </a:prstGeom>
          <a:solidFill>
            <a:srgbClr val="F3E7D6"/>
          </a:solidFill>
          <a:ln w="12700">
            <a:solidFill>
              <a:srgbClr val="EEDFCB"/>
            </a:solidFill>
            <a:prstDash val="solid"/>
          </a:ln>
        </p:spPr>
        <p:txBody>
          <a:bodyPr/>
          <a:lstStyle/>
          <a:p>
            <a:endParaRPr lang="el-GR"/>
          </a:p>
        </p:txBody>
      </p:sp>
      <p:sp>
        <p:nvSpPr>
          <p:cNvPr id="11" name="Text 9"/>
          <p:cNvSpPr/>
          <p:nvPr/>
        </p:nvSpPr>
        <p:spPr>
          <a:xfrm>
            <a:off x="4800600" y="1920240"/>
            <a:ext cx="2697480" cy="502920"/>
          </a:xfrm>
          <a:prstGeom prst="rect">
            <a:avLst/>
          </a:prstGeom>
          <a:noFill/>
          <a:ln/>
        </p:spPr>
        <p:txBody>
          <a:bodyPr wrap="square" lIns="0" tIns="0" rIns="0" bIns="0" rtlCol="0" anchor="ctr"/>
          <a:lstStyle/>
          <a:p>
            <a:pPr marL="0" indent="0" algn="ctr">
              <a:buNone/>
            </a:pPr>
            <a:r>
              <a:rPr lang="en-US" sz="2600" b="1" dirty="0">
                <a:solidFill>
                  <a:srgbClr val="B76455"/>
                </a:solidFill>
              </a:rPr>
              <a:t>Replace</a:t>
            </a:r>
            <a:endParaRPr lang="en-US" sz="2600" dirty="0"/>
          </a:p>
        </p:txBody>
      </p:sp>
      <p:sp>
        <p:nvSpPr>
          <p:cNvPr id="12" name="Text 10"/>
          <p:cNvSpPr/>
          <p:nvPr/>
        </p:nvSpPr>
        <p:spPr>
          <a:xfrm>
            <a:off x="4937760" y="2743200"/>
            <a:ext cx="2423160" cy="1325880"/>
          </a:xfrm>
          <a:prstGeom prst="rect">
            <a:avLst/>
          </a:prstGeom>
          <a:noFill/>
          <a:ln/>
        </p:spPr>
        <p:txBody>
          <a:bodyPr wrap="square" lIns="381" tIns="381" rIns="381" bIns="381" rtlCol="0" anchor="ctr">
            <a:normAutofit/>
          </a:bodyPr>
          <a:lstStyle/>
          <a:p>
            <a:pPr marL="0" indent="0" algn="ctr">
              <a:buNone/>
            </a:pPr>
            <a:r>
              <a:rPr lang="en-US" sz="1900" dirty="0">
                <a:solidFill>
                  <a:srgbClr val="1F2933"/>
                </a:solidFill>
              </a:rPr>
              <a:t>sexism and control with equality and autonomy</a:t>
            </a:r>
            <a:endParaRPr lang="en-US" sz="1900" dirty="0"/>
          </a:p>
        </p:txBody>
      </p:sp>
      <p:sp>
        <p:nvSpPr>
          <p:cNvPr id="13" name="Text 11"/>
          <p:cNvSpPr/>
          <p:nvPr/>
        </p:nvSpPr>
        <p:spPr>
          <a:xfrm>
            <a:off x="5879592" y="4270248"/>
            <a:ext cx="548640" cy="457200"/>
          </a:xfrm>
          <a:prstGeom prst="rect">
            <a:avLst/>
          </a:prstGeom>
          <a:noFill/>
          <a:ln/>
        </p:spPr>
        <p:txBody>
          <a:bodyPr wrap="square" lIns="0" tIns="0" rIns="0" bIns="0" rtlCol="0" anchor="ctr"/>
          <a:lstStyle/>
          <a:p>
            <a:pPr marL="0" indent="0" algn="ctr">
              <a:buNone/>
            </a:pPr>
            <a:r>
              <a:rPr lang="en-US" sz="2800" b="1" dirty="0">
                <a:solidFill>
                  <a:srgbClr val="D89B3D"/>
                </a:solidFill>
              </a:rPr>
              <a:t>2</a:t>
            </a:r>
            <a:endParaRPr lang="en-US" sz="2800" dirty="0"/>
          </a:p>
        </p:txBody>
      </p:sp>
      <p:sp>
        <p:nvSpPr>
          <p:cNvPr id="14" name="Shape 12"/>
          <p:cNvSpPr/>
          <p:nvPr/>
        </p:nvSpPr>
        <p:spPr>
          <a:xfrm>
            <a:off x="8366760" y="1600200"/>
            <a:ext cx="3154680" cy="3474720"/>
          </a:xfrm>
          <a:prstGeom prst="roundRect">
            <a:avLst>
              <a:gd name="adj" fmla="val 2319"/>
            </a:avLst>
          </a:prstGeom>
          <a:solidFill>
            <a:srgbClr val="FFFFFF"/>
          </a:solidFill>
          <a:ln w="12700">
            <a:solidFill>
              <a:srgbClr val="EEDFCB"/>
            </a:solidFill>
            <a:prstDash val="solid"/>
          </a:ln>
        </p:spPr>
        <p:txBody>
          <a:bodyPr/>
          <a:lstStyle/>
          <a:p>
            <a:endParaRPr lang="el-GR"/>
          </a:p>
        </p:txBody>
      </p:sp>
      <p:sp>
        <p:nvSpPr>
          <p:cNvPr id="15" name="Text 13"/>
          <p:cNvSpPr/>
          <p:nvPr/>
        </p:nvSpPr>
        <p:spPr>
          <a:xfrm>
            <a:off x="8595360" y="1920240"/>
            <a:ext cx="2697480" cy="502920"/>
          </a:xfrm>
          <a:prstGeom prst="rect">
            <a:avLst/>
          </a:prstGeom>
          <a:noFill/>
          <a:ln/>
        </p:spPr>
        <p:txBody>
          <a:bodyPr wrap="square" lIns="0" tIns="0" rIns="0" bIns="0" rtlCol="0" anchor="ctr"/>
          <a:lstStyle/>
          <a:p>
            <a:pPr marL="0" indent="0" algn="ctr">
              <a:buNone/>
            </a:pPr>
            <a:r>
              <a:rPr lang="en-US" sz="2600" b="1" dirty="0">
                <a:solidFill>
                  <a:srgbClr val="1E6B51"/>
                </a:solidFill>
              </a:rPr>
              <a:t>Reinforce</a:t>
            </a:r>
            <a:endParaRPr lang="en-US" sz="2600" dirty="0"/>
          </a:p>
        </p:txBody>
      </p:sp>
      <p:sp>
        <p:nvSpPr>
          <p:cNvPr id="16" name="Text 14"/>
          <p:cNvSpPr/>
          <p:nvPr/>
        </p:nvSpPr>
        <p:spPr>
          <a:xfrm>
            <a:off x="8732520" y="2743200"/>
            <a:ext cx="2423160" cy="1325880"/>
          </a:xfrm>
          <a:prstGeom prst="rect">
            <a:avLst/>
          </a:prstGeom>
          <a:noFill/>
          <a:ln/>
        </p:spPr>
        <p:txBody>
          <a:bodyPr wrap="square" lIns="381" tIns="381" rIns="381" bIns="381" rtlCol="0" anchor="ctr">
            <a:normAutofit/>
          </a:bodyPr>
          <a:lstStyle/>
          <a:p>
            <a:pPr marL="0" indent="0" algn="ctr">
              <a:buNone/>
            </a:pPr>
            <a:r>
              <a:rPr lang="en-US" sz="1900" dirty="0">
                <a:solidFill>
                  <a:srgbClr val="1F2933"/>
                </a:solidFill>
              </a:rPr>
              <a:t>respectful routines until they become expected</a:t>
            </a:r>
            <a:endParaRPr lang="en-US" sz="1900" dirty="0"/>
          </a:p>
        </p:txBody>
      </p:sp>
      <p:sp>
        <p:nvSpPr>
          <p:cNvPr id="17" name="Text 15"/>
          <p:cNvSpPr/>
          <p:nvPr/>
        </p:nvSpPr>
        <p:spPr>
          <a:xfrm>
            <a:off x="9674352" y="4270248"/>
            <a:ext cx="548640" cy="457200"/>
          </a:xfrm>
          <a:prstGeom prst="rect">
            <a:avLst/>
          </a:prstGeom>
          <a:noFill/>
          <a:ln/>
        </p:spPr>
        <p:txBody>
          <a:bodyPr wrap="square" lIns="0" tIns="0" rIns="0" bIns="0" rtlCol="0" anchor="ctr"/>
          <a:lstStyle/>
          <a:p>
            <a:pPr marL="0" indent="0" algn="ctr">
              <a:buNone/>
            </a:pPr>
            <a:r>
              <a:rPr lang="en-US" sz="2800" b="1" dirty="0">
                <a:solidFill>
                  <a:srgbClr val="D89B3D"/>
                </a:solidFill>
              </a:rPr>
              <a:t>3</a:t>
            </a:r>
            <a:endParaRPr lang="en-US" sz="2800" dirty="0"/>
          </a:p>
        </p:txBody>
      </p:sp>
      <p:sp>
        <p:nvSpPr>
          <p:cNvPr id="18" name="Text 16"/>
          <p:cNvSpPr/>
          <p:nvPr/>
        </p:nvSpPr>
        <p:spPr>
          <a:xfrm>
            <a:off x="914400" y="5623560"/>
            <a:ext cx="10149840" cy="438912"/>
          </a:xfrm>
          <a:prstGeom prst="rect">
            <a:avLst/>
          </a:prstGeom>
          <a:noFill/>
          <a:ln/>
        </p:spPr>
        <p:txBody>
          <a:bodyPr wrap="square" lIns="381" tIns="381" rIns="381" bIns="381" rtlCol="0" anchor="ctr"/>
          <a:lstStyle/>
          <a:p>
            <a:pPr marL="0" indent="0" algn="ctr">
              <a:buNone/>
            </a:pPr>
            <a:r>
              <a:rPr lang="en-US" sz="1800" b="1" dirty="0">
                <a:solidFill>
                  <a:srgbClr val="0F5D64"/>
                </a:solidFill>
              </a:rPr>
              <a:t>Core message: prevention is the active design of safer norms, relationships and environments.</a:t>
            </a:r>
            <a:endParaRPr lang="en-US" sz="1800" dirty="0"/>
          </a:p>
        </p:txBody>
      </p:sp>
      <p:pic>
        <p:nvPicPr>
          <p:cNvPr id="20" name="Εικόνα 19">
            <a:extLst>
              <a:ext uri="{FF2B5EF4-FFF2-40B4-BE49-F238E27FC236}">
                <a16:creationId xmlns:a16="http://schemas.microsoft.com/office/drawing/2014/main" id="{AB6789E9-6033-FB05-5400-E5F026037205}"/>
              </a:ext>
            </a:extLst>
          </p:cNvPr>
          <p:cNvPicPr>
            <a:picLocks noChangeAspect="1"/>
          </p:cNvPicPr>
          <p:nvPr/>
        </p:nvPicPr>
        <p:blipFill>
          <a:blip r:embed="rId3"/>
          <a:stretch>
            <a:fillRect/>
          </a:stretch>
        </p:blipFill>
        <p:spPr>
          <a:xfrm>
            <a:off x="0" y="6123432"/>
            <a:ext cx="12192000" cy="701040"/>
          </a:xfrm>
          <a:prstGeom prst="rect">
            <a:avLst/>
          </a:prstGeom>
        </p:spPr>
      </p:pic>
      <p:sp>
        <p:nvSpPr>
          <p:cNvPr id="22" name="Shape 0">
            <a:extLst>
              <a:ext uri="{FF2B5EF4-FFF2-40B4-BE49-F238E27FC236}">
                <a16:creationId xmlns:a16="http://schemas.microsoft.com/office/drawing/2014/main" id="{60BDC229-4B28-E7A6-6D0D-6B70BFC0C96A}"/>
              </a:ext>
            </a:extLst>
          </p:cNvPr>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2"/>
          <p:cNvSpPr/>
          <p:nvPr/>
        </p:nvSpPr>
        <p:spPr>
          <a:xfrm>
            <a:off x="777240" y="374904"/>
            <a:ext cx="6675120" cy="493776"/>
          </a:xfrm>
          <a:prstGeom prst="rect">
            <a:avLst/>
          </a:prstGeom>
          <a:noFill/>
          <a:ln/>
        </p:spPr>
        <p:txBody>
          <a:bodyPr wrap="square" lIns="254" tIns="254" rIns="254" bIns="254" rtlCol="0" anchor="ctr">
            <a:normAutofit fontScale="62500" lnSpcReduction="20000"/>
          </a:bodyPr>
          <a:lstStyle/>
          <a:p>
            <a:pPr marL="0" indent="0">
              <a:buNone/>
            </a:pPr>
            <a:r>
              <a:rPr lang="en-US" sz="3100" b="1" dirty="0">
                <a:solidFill>
                  <a:srgbClr val="1F2933"/>
                </a:solidFill>
                <a:latin typeface="Aptos Display" pitchFamily="34" charset="0"/>
                <a:ea typeface="Aptos Display" pitchFamily="34" charset="-122"/>
                <a:cs typeface="Aptos Display" pitchFamily="34" charset="-120"/>
              </a:rPr>
              <a:t>Violence develops in environments - not only in incidents</a:t>
            </a:r>
            <a:endParaRPr lang="en-US" sz="3100" dirty="0"/>
          </a:p>
        </p:txBody>
      </p:sp>
      <p:sp>
        <p:nvSpPr>
          <p:cNvPr id="5" name="Text 3"/>
          <p:cNvSpPr/>
          <p:nvPr/>
        </p:nvSpPr>
        <p:spPr>
          <a:xfrm>
            <a:off x="777240" y="932688"/>
            <a:ext cx="5806440" cy="237744"/>
          </a:xfrm>
          <a:prstGeom prst="rect">
            <a:avLst/>
          </a:prstGeom>
          <a:noFill/>
          <a:ln/>
        </p:spPr>
        <p:txBody>
          <a:bodyPr wrap="square" lIns="254" tIns="254" rIns="254" bIns="254" rtlCol="0" anchor="ctr">
            <a:normAutofit fontScale="85000" lnSpcReduction="10000"/>
          </a:bodyPr>
          <a:lstStyle/>
          <a:p>
            <a:pPr marL="0" indent="0">
              <a:buNone/>
            </a:pPr>
            <a:r>
              <a:rPr lang="en-US" sz="1280" dirty="0">
                <a:solidFill>
                  <a:srgbClr val="0F5D64"/>
                </a:solidFill>
                <a:latin typeface="Aptos" pitchFamily="34" charset="0"/>
                <a:ea typeface="Aptos" pitchFamily="34" charset="-122"/>
                <a:cs typeface="Aptos" pitchFamily="34" charset="-120"/>
              </a:rPr>
              <a:t>Sport relationships can be protective when power, trust and boundaries are managed well.</a:t>
            </a:r>
            <a:endParaRPr lang="en-US" sz="1280" dirty="0"/>
          </a:p>
        </p:txBody>
      </p:sp>
      <p:sp>
        <p:nvSpPr>
          <p:cNvPr id="8" name="Text 5"/>
          <p:cNvSpPr/>
          <p:nvPr/>
        </p:nvSpPr>
        <p:spPr>
          <a:xfrm>
            <a:off x="731520" y="1353312"/>
            <a:ext cx="4937760" cy="201168"/>
          </a:xfrm>
          <a:prstGeom prst="rect">
            <a:avLst/>
          </a:prstGeom>
          <a:noFill/>
          <a:ln/>
        </p:spPr>
        <p:txBody>
          <a:bodyPr wrap="square" lIns="0" tIns="0" rIns="0" bIns="0" rtlCol="0" anchor="ctr"/>
          <a:lstStyle/>
          <a:p>
            <a:pPr marL="0" indent="0">
              <a:buNone/>
            </a:pPr>
            <a:r>
              <a:rPr lang="en-US" sz="880" b="1" dirty="0">
                <a:solidFill>
                  <a:srgbClr val="B76455"/>
                </a:solidFill>
              </a:rPr>
              <a:t>CONDITIONS THAT CAN INCREASE RISK</a:t>
            </a:r>
            <a:endParaRPr lang="en-US" sz="880" dirty="0"/>
          </a:p>
        </p:txBody>
      </p:sp>
      <p:sp>
        <p:nvSpPr>
          <p:cNvPr id="9" name="Text 6"/>
          <p:cNvSpPr/>
          <p:nvPr/>
        </p:nvSpPr>
        <p:spPr>
          <a:xfrm>
            <a:off x="804672" y="1737360"/>
            <a:ext cx="5257800" cy="3017520"/>
          </a:xfrm>
          <a:prstGeom prst="rect">
            <a:avLst/>
          </a:prstGeom>
          <a:noFill/>
          <a:ln/>
        </p:spPr>
        <p:txBody>
          <a:bodyPr wrap="square" lIns="635" tIns="635" rIns="635" bIns="635" rtlCol="0" anchor="t">
            <a:normAutofit/>
          </a:bodyPr>
          <a:lstStyle/>
          <a:p>
            <a:r>
              <a:rPr lang="en-US" sz="1900" dirty="0">
                <a:solidFill>
                  <a:srgbClr val="1F2933"/>
                </a:solidFill>
                <a:latin typeface="Aptos" pitchFamily="34" charset="0"/>
                <a:ea typeface="Aptos" pitchFamily="34" charset="-122"/>
                <a:cs typeface="Aptos" pitchFamily="34" charset="-120"/>
              </a:rPr>
              <a:t>Sexist stereotypes and sexualisation</a:t>
            </a:r>
            <a:endParaRPr lang="en-US" sz="1900" dirty="0"/>
          </a:p>
          <a:p>
            <a:r>
              <a:rPr lang="en-US" sz="1900" dirty="0">
                <a:solidFill>
                  <a:srgbClr val="1F2933"/>
                </a:solidFill>
                <a:latin typeface="Aptos" pitchFamily="34" charset="0"/>
                <a:ea typeface="Aptos" pitchFamily="34" charset="-122"/>
                <a:cs typeface="Aptos" pitchFamily="34" charset="-120"/>
              </a:rPr>
              <a:t>Humiliation or degrading “banter”</a:t>
            </a:r>
            <a:endParaRPr lang="en-US" sz="1900" dirty="0"/>
          </a:p>
          <a:p>
            <a:r>
              <a:rPr lang="en-US" sz="1900" dirty="0">
                <a:solidFill>
                  <a:srgbClr val="1F2933"/>
                </a:solidFill>
                <a:latin typeface="Aptos" pitchFamily="34" charset="0"/>
                <a:ea typeface="Aptos" pitchFamily="34" charset="-122"/>
                <a:cs typeface="Aptos" pitchFamily="34" charset="-120"/>
              </a:rPr>
              <a:t>Unquestioned authority and excessive control</a:t>
            </a:r>
            <a:endParaRPr lang="en-US" sz="1900" dirty="0"/>
          </a:p>
          <a:p>
            <a:r>
              <a:rPr lang="en-US" sz="1900" dirty="0">
                <a:solidFill>
                  <a:srgbClr val="1F2933"/>
                </a:solidFill>
                <a:latin typeface="Aptos" pitchFamily="34" charset="0"/>
                <a:ea typeface="Aptos" pitchFamily="34" charset="-122"/>
                <a:cs typeface="Aptos" pitchFamily="34" charset="-120"/>
              </a:rPr>
              <a:t>Blurred personal/professional boundaries</a:t>
            </a:r>
            <a:endParaRPr lang="en-US" sz="1900" dirty="0"/>
          </a:p>
          <a:p>
            <a:r>
              <a:rPr lang="en-US" sz="1900" dirty="0">
                <a:solidFill>
                  <a:srgbClr val="1F2933"/>
                </a:solidFill>
                <a:latin typeface="Aptos" pitchFamily="34" charset="0"/>
                <a:ea typeface="Aptos" pitchFamily="34" charset="-122"/>
                <a:cs typeface="Aptos" pitchFamily="34" charset="-120"/>
              </a:rPr>
              <a:t>Inequality treated as normal team culture</a:t>
            </a:r>
            <a:endParaRPr lang="en-US" sz="1900" dirty="0"/>
          </a:p>
        </p:txBody>
      </p:sp>
      <p:sp>
        <p:nvSpPr>
          <p:cNvPr id="10" name="Shape 7"/>
          <p:cNvSpPr/>
          <p:nvPr/>
        </p:nvSpPr>
        <p:spPr>
          <a:xfrm>
            <a:off x="777240" y="5257800"/>
            <a:ext cx="5394960" cy="713232"/>
          </a:xfrm>
          <a:prstGeom prst="roundRect">
            <a:avLst>
              <a:gd name="adj" fmla="val 10256"/>
            </a:avLst>
          </a:prstGeom>
          <a:solidFill>
            <a:srgbClr val="0F5D64"/>
          </a:solidFill>
          <a:ln w="12700">
            <a:solidFill>
              <a:srgbClr val="0F5D64"/>
            </a:solidFill>
            <a:prstDash val="solid"/>
          </a:ln>
        </p:spPr>
        <p:txBody>
          <a:bodyPr/>
          <a:lstStyle/>
          <a:p>
            <a:endParaRPr lang="el-GR"/>
          </a:p>
        </p:txBody>
      </p:sp>
      <p:sp>
        <p:nvSpPr>
          <p:cNvPr id="11" name="Text 8"/>
          <p:cNvSpPr/>
          <p:nvPr/>
        </p:nvSpPr>
        <p:spPr>
          <a:xfrm>
            <a:off x="978408" y="5376672"/>
            <a:ext cx="4992624" cy="512064"/>
          </a:xfrm>
          <a:prstGeom prst="rect">
            <a:avLst/>
          </a:prstGeom>
          <a:noFill/>
          <a:ln/>
        </p:spPr>
        <p:txBody>
          <a:bodyPr wrap="square" lIns="254" tIns="254" rIns="254" bIns="254" rtlCol="0" anchor="ctr">
            <a:normAutofit lnSpcReduction="10000"/>
          </a:bodyPr>
          <a:lstStyle/>
          <a:p>
            <a:pPr marL="0" indent="0" algn="ctr">
              <a:buNone/>
            </a:pPr>
            <a:r>
              <a:rPr lang="en-US" sz="1700" b="1" dirty="0">
                <a:solidFill>
                  <a:srgbClr val="FFFFFF"/>
                </a:solidFill>
              </a:rPr>
              <a:t>Shift the focus: from “who is the problem?” to “what conditions allow problems to grow?”</a:t>
            </a:r>
            <a:endParaRPr lang="en-US" sz="1700" dirty="0"/>
          </a:p>
        </p:txBody>
      </p:sp>
      <p:pic>
        <p:nvPicPr>
          <p:cNvPr id="12" name="Εικόνα 11" descr="Δημιουργημένη εικόνα">
            <a:extLst>
              <a:ext uri="{FF2B5EF4-FFF2-40B4-BE49-F238E27FC236}">
                <a16:creationId xmlns:a16="http://schemas.microsoft.com/office/drawing/2014/main" id="{58778829-A67D-5973-F9EE-2E2619CE1742}"/>
              </a:ext>
            </a:extLst>
          </p:cNvPr>
          <p:cNvPicPr>
            <a:picLocks noChangeAspect="1"/>
          </p:cNvPicPr>
          <p:nvPr/>
        </p:nvPicPr>
        <p:blipFill>
          <a:blip r:embed="rId3"/>
          <a:stretch>
            <a:fillRect/>
          </a:stretch>
        </p:blipFill>
        <p:spPr>
          <a:xfrm>
            <a:off x="5759670" y="1353311"/>
            <a:ext cx="6158908" cy="3462543"/>
          </a:xfrm>
          <a:prstGeom prst="rect">
            <a:avLst/>
          </a:prstGeom>
        </p:spPr>
      </p:pic>
      <p:pic>
        <p:nvPicPr>
          <p:cNvPr id="7" name="Εικόνα 6">
            <a:extLst>
              <a:ext uri="{FF2B5EF4-FFF2-40B4-BE49-F238E27FC236}">
                <a16:creationId xmlns:a16="http://schemas.microsoft.com/office/drawing/2014/main" id="{D6510E43-3AAB-1A64-B2F8-2D86A4043844}"/>
              </a:ext>
            </a:extLst>
          </p:cNvPr>
          <p:cNvPicPr>
            <a:picLocks noChangeAspect="1"/>
          </p:cNvPicPr>
          <p:nvPr/>
        </p:nvPicPr>
        <p:blipFill>
          <a:blip r:embed="rId4"/>
          <a:stretch>
            <a:fillRect/>
          </a:stretch>
        </p:blipFill>
        <p:spPr>
          <a:xfrm>
            <a:off x="-33528" y="6156960"/>
            <a:ext cx="12192000" cy="701040"/>
          </a:xfrm>
          <a:prstGeom prst="rect">
            <a:avLst/>
          </a:prstGeom>
        </p:spPr>
      </p:pic>
      <p:sp>
        <p:nvSpPr>
          <p:cNvPr id="14" name="Shape 0">
            <a:extLst>
              <a:ext uri="{FF2B5EF4-FFF2-40B4-BE49-F238E27FC236}">
                <a16:creationId xmlns:a16="http://schemas.microsoft.com/office/drawing/2014/main" id="{2360C1A2-9A2A-355A-03F0-589F4D009977}"/>
              </a:ext>
            </a:extLst>
          </p:cNvPr>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502920" y="6601968"/>
            <a:ext cx="7315200" cy="164592"/>
          </a:xfrm>
          <a:prstGeom prst="rect">
            <a:avLst/>
          </a:prstGeom>
          <a:noFill/>
          <a:ln/>
        </p:spPr>
        <p:txBody>
          <a:bodyPr wrap="square" lIns="0" tIns="0" rIns="0" bIns="0" rtlCol="0" anchor="ctr"/>
          <a:lstStyle/>
          <a:p>
            <a:pPr marL="0" indent="0">
              <a:buNone/>
            </a:pPr>
            <a:r>
              <a:rPr lang="en-US" sz="850" dirty="0">
                <a:solidFill>
                  <a:srgbClr val="FFFFFF"/>
                </a:solidFill>
                <a:latin typeface="Aptos" pitchFamily="34" charset="0"/>
                <a:ea typeface="Aptos" pitchFamily="34" charset="-122"/>
                <a:cs typeface="Aptos" pitchFamily="34" charset="-120"/>
              </a:rPr>
              <a:t>2. Healthy and respectful relationships</a:t>
            </a:r>
            <a:endParaRPr lang="en-US" sz="850" dirty="0"/>
          </a:p>
        </p:txBody>
      </p:sp>
      <p:sp>
        <p:nvSpPr>
          <p:cNvPr id="4" name="Text 2"/>
          <p:cNvSpPr/>
          <p:nvPr/>
        </p:nvSpPr>
        <p:spPr>
          <a:xfrm>
            <a:off x="777240" y="384048"/>
            <a:ext cx="6675120" cy="493776"/>
          </a:xfrm>
          <a:prstGeom prst="rect">
            <a:avLst/>
          </a:prstGeom>
          <a:noFill/>
          <a:ln/>
        </p:spPr>
        <p:txBody>
          <a:bodyPr wrap="square" lIns="254" tIns="254" rIns="254" bIns="254" rtlCol="0" anchor="ctr">
            <a:normAutofit fontScale="85000" lnSpcReduction="10000"/>
          </a:bodyPr>
          <a:lstStyle/>
          <a:p>
            <a:pPr marL="0" indent="0">
              <a:buNone/>
            </a:pPr>
            <a:r>
              <a:rPr lang="en-US" sz="3100" b="1" dirty="0">
                <a:solidFill>
                  <a:srgbClr val="1F2933"/>
                </a:solidFill>
                <a:latin typeface="Aptos Display" pitchFamily="34" charset="0"/>
                <a:ea typeface="Aptos Display" pitchFamily="34" charset="-122"/>
                <a:cs typeface="Aptos Display" pitchFamily="34" charset="-120"/>
              </a:rPr>
              <a:t>Protective relationships have visible ingredients</a:t>
            </a:r>
            <a:endParaRPr lang="en-US" sz="3100" dirty="0"/>
          </a:p>
        </p:txBody>
      </p:sp>
      <p:sp>
        <p:nvSpPr>
          <p:cNvPr id="5" name="Text 3"/>
          <p:cNvSpPr/>
          <p:nvPr/>
        </p:nvSpPr>
        <p:spPr>
          <a:xfrm>
            <a:off x="777240" y="950976"/>
            <a:ext cx="5806440" cy="237744"/>
          </a:xfrm>
          <a:prstGeom prst="rect">
            <a:avLst/>
          </a:prstGeom>
          <a:noFill/>
          <a:ln/>
        </p:spPr>
        <p:txBody>
          <a:bodyPr wrap="square" lIns="254" tIns="254" rIns="254" bIns="254" rtlCol="0" anchor="ctr">
            <a:normAutofit/>
          </a:bodyPr>
          <a:lstStyle/>
          <a:p>
            <a:pPr marL="0" indent="0">
              <a:buNone/>
            </a:pPr>
            <a:r>
              <a:rPr lang="en-US" sz="1280" dirty="0">
                <a:solidFill>
                  <a:srgbClr val="0F5D64"/>
                </a:solidFill>
                <a:latin typeface="Aptos" pitchFamily="34" charset="0"/>
                <a:ea typeface="Aptos" pitchFamily="34" charset="-122"/>
                <a:cs typeface="Aptos" pitchFamily="34" charset="-120"/>
              </a:rPr>
              <a:t>Trainees should learn what good practice looks like.</a:t>
            </a:r>
            <a:endParaRPr lang="en-US" sz="1280" dirty="0"/>
          </a:p>
        </p:txBody>
      </p:sp>
      <p:sp>
        <p:nvSpPr>
          <p:cNvPr id="8" name="Text 5"/>
          <p:cNvSpPr/>
          <p:nvPr/>
        </p:nvSpPr>
        <p:spPr>
          <a:xfrm>
            <a:off x="5623560" y="1261872"/>
            <a:ext cx="1691640" cy="320040"/>
          </a:xfrm>
          <a:prstGeom prst="rect">
            <a:avLst/>
          </a:prstGeom>
          <a:noFill/>
          <a:ln/>
        </p:spPr>
        <p:txBody>
          <a:bodyPr wrap="square" lIns="0" tIns="0" rIns="0" bIns="0" rtlCol="0" anchor="ctr"/>
          <a:lstStyle/>
          <a:p>
            <a:pPr marL="0" indent="0">
              <a:buNone/>
            </a:pPr>
            <a:r>
              <a:rPr lang="en-US" sz="2000" b="1" dirty="0">
                <a:solidFill>
                  <a:srgbClr val="0F5D64"/>
                </a:solidFill>
              </a:rPr>
              <a:t>Respect</a:t>
            </a:r>
            <a:endParaRPr lang="en-US" sz="2000" dirty="0"/>
          </a:p>
        </p:txBody>
      </p:sp>
      <p:sp>
        <p:nvSpPr>
          <p:cNvPr id="9" name="Text 6"/>
          <p:cNvSpPr/>
          <p:nvPr/>
        </p:nvSpPr>
        <p:spPr>
          <a:xfrm>
            <a:off x="7452360" y="1280160"/>
            <a:ext cx="3749040" cy="274320"/>
          </a:xfrm>
          <a:prstGeom prst="rect">
            <a:avLst/>
          </a:prstGeom>
          <a:noFill/>
          <a:ln/>
        </p:spPr>
        <p:txBody>
          <a:bodyPr wrap="square" lIns="0" tIns="0" rIns="0" bIns="0" rtlCol="0" anchor="ctr"/>
          <a:lstStyle/>
          <a:p>
            <a:pPr marL="0" indent="0">
              <a:buNone/>
            </a:pPr>
            <a:r>
              <a:rPr lang="en-US" sz="1650" dirty="0">
                <a:solidFill>
                  <a:srgbClr val="1F2933"/>
                </a:solidFill>
              </a:rPr>
              <a:t>speak and act with dignity</a:t>
            </a:r>
            <a:endParaRPr lang="en-US" sz="1650" dirty="0"/>
          </a:p>
        </p:txBody>
      </p:sp>
      <p:sp>
        <p:nvSpPr>
          <p:cNvPr id="10" name="Shape 7"/>
          <p:cNvSpPr/>
          <p:nvPr/>
        </p:nvSpPr>
        <p:spPr>
          <a:xfrm>
            <a:off x="5623560" y="1719072"/>
            <a:ext cx="5212080" cy="0"/>
          </a:xfrm>
          <a:prstGeom prst="line">
            <a:avLst/>
          </a:prstGeom>
          <a:noFill/>
          <a:ln w="12700">
            <a:solidFill>
              <a:srgbClr val="EEDFCB"/>
            </a:solidFill>
            <a:prstDash val="solid"/>
          </a:ln>
        </p:spPr>
        <p:txBody>
          <a:bodyPr/>
          <a:lstStyle/>
          <a:p>
            <a:endParaRPr lang="el-GR"/>
          </a:p>
        </p:txBody>
      </p:sp>
      <p:sp>
        <p:nvSpPr>
          <p:cNvPr id="11" name="Text 8"/>
          <p:cNvSpPr/>
          <p:nvPr/>
        </p:nvSpPr>
        <p:spPr>
          <a:xfrm>
            <a:off x="5623560" y="2066544"/>
            <a:ext cx="1691640" cy="320040"/>
          </a:xfrm>
          <a:prstGeom prst="rect">
            <a:avLst/>
          </a:prstGeom>
          <a:noFill/>
          <a:ln/>
        </p:spPr>
        <p:txBody>
          <a:bodyPr wrap="square" lIns="0" tIns="0" rIns="0" bIns="0" rtlCol="0" anchor="ctr"/>
          <a:lstStyle/>
          <a:p>
            <a:pPr marL="0" indent="0">
              <a:buNone/>
            </a:pPr>
            <a:r>
              <a:rPr lang="en-US" sz="2000" b="1" dirty="0">
                <a:solidFill>
                  <a:srgbClr val="0F5D64"/>
                </a:solidFill>
              </a:rPr>
              <a:t>Equality</a:t>
            </a:r>
            <a:endParaRPr lang="en-US" sz="2000" dirty="0"/>
          </a:p>
        </p:txBody>
      </p:sp>
      <p:sp>
        <p:nvSpPr>
          <p:cNvPr id="12" name="Text 9"/>
          <p:cNvSpPr/>
          <p:nvPr/>
        </p:nvSpPr>
        <p:spPr>
          <a:xfrm>
            <a:off x="7452360" y="2084832"/>
            <a:ext cx="3749040" cy="274320"/>
          </a:xfrm>
          <a:prstGeom prst="rect">
            <a:avLst/>
          </a:prstGeom>
          <a:noFill/>
          <a:ln/>
        </p:spPr>
        <p:txBody>
          <a:bodyPr wrap="square" lIns="0" tIns="0" rIns="0" bIns="0" rtlCol="0" anchor="ctr"/>
          <a:lstStyle/>
          <a:p>
            <a:pPr marL="0" indent="0">
              <a:buNone/>
            </a:pPr>
            <a:r>
              <a:rPr lang="en-US" sz="1650" dirty="0">
                <a:solidFill>
                  <a:srgbClr val="1F2933"/>
                </a:solidFill>
              </a:rPr>
              <a:t>no role, gender or status justifies disrespect</a:t>
            </a:r>
            <a:endParaRPr lang="en-US" sz="1650" dirty="0"/>
          </a:p>
        </p:txBody>
      </p:sp>
      <p:sp>
        <p:nvSpPr>
          <p:cNvPr id="13" name="Shape 10"/>
          <p:cNvSpPr/>
          <p:nvPr/>
        </p:nvSpPr>
        <p:spPr>
          <a:xfrm>
            <a:off x="5623560" y="2523744"/>
            <a:ext cx="5212080" cy="0"/>
          </a:xfrm>
          <a:prstGeom prst="line">
            <a:avLst/>
          </a:prstGeom>
          <a:noFill/>
          <a:ln w="12700">
            <a:solidFill>
              <a:srgbClr val="EEDFCB"/>
            </a:solidFill>
            <a:prstDash val="solid"/>
          </a:ln>
        </p:spPr>
        <p:txBody>
          <a:bodyPr/>
          <a:lstStyle/>
          <a:p>
            <a:endParaRPr lang="el-GR"/>
          </a:p>
        </p:txBody>
      </p:sp>
      <p:sp>
        <p:nvSpPr>
          <p:cNvPr id="14" name="Text 11"/>
          <p:cNvSpPr/>
          <p:nvPr/>
        </p:nvSpPr>
        <p:spPr>
          <a:xfrm>
            <a:off x="5623560" y="2871216"/>
            <a:ext cx="1691640" cy="320040"/>
          </a:xfrm>
          <a:prstGeom prst="rect">
            <a:avLst/>
          </a:prstGeom>
          <a:noFill/>
          <a:ln/>
        </p:spPr>
        <p:txBody>
          <a:bodyPr wrap="square" lIns="0" tIns="0" rIns="0" bIns="0" rtlCol="0" anchor="ctr"/>
          <a:lstStyle/>
          <a:p>
            <a:pPr marL="0" indent="0">
              <a:buNone/>
            </a:pPr>
            <a:r>
              <a:rPr lang="en-US" sz="2000" b="1" dirty="0">
                <a:solidFill>
                  <a:srgbClr val="0F5D64"/>
                </a:solidFill>
              </a:rPr>
              <a:t>Autonomy</a:t>
            </a:r>
            <a:endParaRPr lang="en-US" sz="2000" dirty="0"/>
          </a:p>
        </p:txBody>
      </p:sp>
      <p:sp>
        <p:nvSpPr>
          <p:cNvPr id="15" name="Text 12"/>
          <p:cNvSpPr/>
          <p:nvPr/>
        </p:nvSpPr>
        <p:spPr>
          <a:xfrm>
            <a:off x="7452360" y="2889504"/>
            <a:ext cx="3749040" cy="274320"/>
          </a:xfrm>
          <a:prstGeom prst="rect">
            <a:avLst/>
          </a:prstGeom>
          <a:noFill/>
          <a:ln/>
        </p:spPr>
        <p:txBody>
          <a:bodyPr wrap="square" lIns="0" tIns="0" rIns="0" bIns="0" rtlCol="0" anchor="ctr"/>
          <a:lstStyle/>
          <a:p>
            <a:pPr marL="0" indent="0">
              <a:buNone/>
            </a:pPr>
            <a:r>
              <a:rPr lang="en-US" sz="1650" dirty="0">
                <a:solidFill>
                  <a:srgbClr val="1F2933"/>
                </a:solidFill>
              </a:rPr>
              <a:t>athletes can express preferences and limits</a:t>
            </a:r>
            <a:endParaRPr lang="en-US" sz="1650" dirty="0"/>
          </a:p>
        </p:txBody>
      </p:sp>
      <p:sp>
        <p:nvSpPr>
          <p:cNvPr id="16" name="Shape 13"/>
          <p:cNvSpPr/>
          <p:nvPr/>
        </p:nvSpPr>
        <p:spPr>
          <a:xfrm>
            <a:off x="5623560" y="3328416"/>
            <a:ext cx="5212080" cy="0"/>
          </a:xfrm>
          <a:prstGeom prst="line">
            <a:avLst/>
          </a:prstGeom>
          <a:noFill/>
          <a:ln w="12700">
            <a:solidFill>
              <a:srgbClr val="EEDFCB"/>
            </a:solidFill>
            <a:prstDash val="solid"/>
          </a:ln>
        </p:spPr>
        <p:txBody>
          <a:bodyPr/>
          <a:lstStyle/>
          <a:p>
            <a:endParaRPr lang="el-GR"/>
          </a:p>
        </p:txBody>
      </p:sp>
      <p:sp>
        <p:nvSpPr>
          <p:cNvPr id="17" name="Text 14"/>
          <p:cNvSpPr/>
          <p:nvPr/>
        </p:nvSpPr>
        <p:spPr>
          <a:xfrm>
            <a:off x="5623560" y="3675888"/>
            <a:ext cx="1691640" cy="320040"/>
          </a:xfrm>
          <a:prstGeom prst="rect">
            <a:avLst/>
          </a:prstGeom>
          <a:noFill/>
          <a:ln/>
        </p:spPr>
        <p:txBody>
          <a:bodyPr wrap="square" lIns="0" tIns="0" rIns="0" bIns="0" rtlCol="0" anchor="ctr"/>
          <a:lstStyle/>
          <a:p>
            <a:pPr marL="0" indent="0">
              <a:buNone/>
            </a:pPr>
            <a:r>
              <a:rPr lang="en-US" sz="2000" b="1" dirty="0">
                <a:solidFill>
                  <a:srgbClr val="0F5D64"/>
                </a:solidFill>
              </a:rPr>
              <a:t>Trust</a:t>
            </a:r>
            <a:endParaRPr lang="en-US" sz="2000" dirty="0"/>
          </a:p>
        </p:txBody>
      </p:sp>
      <p:sp>
        <p:nvSpPr>
          <p:cNvPr id="18" name="Text 15"/>
          <p:cNvSpPr/>
          <p:nvPr/>
        </p:nvSpPr>
        <p:spPr>
          <a:xfrm>
            <a:off x="7452360" y="3694176"/>
            <a:ext cx="3749040" cy="274320"/>
          </a:xfrm>
          <a:prstGeom prst="rect">
            <a:avLst/>
          </a:prstGeom>
          <a:noFill/>
          <a:ln/>
        </p:spPr>
        <p:txBody>
          <a:bodyPr wrap="square" lIns="0" tIns="0" rIns="0" bIns="0" rtlCol="0" anchor="ctr"/>
          <a:lstStyle/>
          <a:p>
            <a:pPr marL="0" indent="0">
              <a:buNone/>
            </a:pPr>
            <a:r>
              <a:rPr lang="en-US" sz="1650" dirty="0">
                <a:solidFill>
                  <a:srgbClr val="1F2933"/>
                </a:solidFill>
              </a:rPr>
              <a:t>decisions and interactions are transparent</a:t>
            </a:r>
            <a:endParaRPr lang="en-US" sz="1650" dirty="0"/>
          </a:p>
        </p:txBody>
      </p:sp>
      <p:sp>
        <p:nvSpPr>
          <p:cNvPr id="19" name="Shape 16"/>
          <p:cNvSpPr/>
          <p:nvPr/>
        </p:nvSpPr>
        <p:spPr>
          <a:xfrm>
            <a:off x="5623560" y="4133088"/>
            <a:ext cx="5212080" cy="0"/>
          </a:xfrm>
          <a:prstGeom prst="line">
            <a:avLst/>
          </a:prstGeom>
          <a:noFill/>
          <a:ln w="12700">
            <a:solidFill>
              <a:srgbClr val="EEDFCB"/>
            </a:solidFill>
            <a:prstDash val="solid"/>
          </a:ln>
        </p:spPr>
        <p:txBody>
          <a:bodyPr/>
          <a:lstStyle/>
          <a:p>
            <a:endParaRPr lang="el-GR"/>
          </a:p>
        </p:txBody>
      </p:sp>
      <p:sp>
        <p:nvSpPr>
          <p:cNvPr id="20" name="Text 17"/>
          <p:cNvSpPr/>
          <p:nvPr/>
        </p:nvSpPr>
        <p:spPr>
          <a:xfrm>
            <a:off x="5623560" y="4480560"/>
            <a:ext cx="1691640" cy="320040"/>
          </a:xfrm>
          <a:prstGeom prst="rect">
            <a:avLst/>
          </a:prstGeom>
          <a:noFill/>
          <a:ln/>
        </p:spPr>
        <p:txBody>
          <a:bodyPr wrap="square" lIns="0" tIns="0" rIns="0" bIns="0" rtlCol="0" anchor="ctr"/>
          <a:lstStyle/>
          <a:p>
            <a:pPr marL="0" indent="0">
              <a:buNone/>
            </a:pPr>
            <a:r>
              <a:rPr lang="en-US" sz="2000" b="1" dirty="0">
                <a:solidFill>
                  <a:srgbClr val="0F5D64"/>
                </a:solidFill>
              </a:rPr>
              <a:t>Boundaries</a:t>
            </a:r>
            <a:endParaRPr lang="en-US" sz="2000" dirty="0"/>
          </a:p>
        </p:txBody>
      </p:sp>
      <p:sp>
        <p:nvSpPr>
          <p:cNvPr id="21" name="Text 18"/>
          <p:cNvSpPr/>
          <p:nvPr/>
        </p:nvSpPr>
        <p:spPr>
          <a:xfrm>
            <a:off x="7452360" y="4498848"/>
            <a:ext cx="3749040" cy="274320"/>
          </a:xfrm>
          <a:prstGeom prst="rect">
            <a:avLst/>
          </a:prstGeom>
          <a:noFill/>
          <a:ln/>
        </p:spPr>
        <p:txBody>
          <a:bodyPr wrap="square" lIns="0" tIns="0" rIns="0" bIns="0" rtlCol="0" anchor="ctr"/>
          <a:lstStyle/>
          <a:p>
            <a:pPr marL="0" indent="0">
              <a:buNone/>
            </a:pPr>
            <a:r>
              <a:rPr lang="en-US" sz="1650" dirty="0">
                <a:solidFill>
                  <a:srgbClr val="1F2933"/>
                </a:solidFill>
              </a:rPr>
              <a:t>roles stay clear and safe</a:t>
            </a:r>
            <a:endParaRPr lang="en-US" sz="1650" dirty="0"/>
          </a:p>
        </p:txBody>
      </p:sp>
      <p:sp>
        <p:nvSpPr>
          <p:cNvPr id="22" name="Shape 19"/>
          <p:cNvSpPr/>
          <p:nvPr/>
        </p:nvSpPr>
        <p:spPr>
          <a:xfrm>
            <a:off x="5623560" y="4937760"/>
            <a:ext cx="5212080" cy="0"/>
          </a:xfrm>
          <a:prstGeom prst="line">
            <a:avLst/>
          </a:prstGeom>
          <a:noFill/>
          <a:ln w="12700">
            <a:solidFill>
              <a:srgbClr val="EEDFCB"/>
            </a:solidFill>
            <a:prstDash val="solid"/>
          </a:ln>
        </p:spPr>
        <p:txBody>
          <a:bodyPr/>
          <a:lstStyle/>
          <a:p>
            <a:endParaRPr lang="el-GR"/>
          </a:p>
        </p:txBody>
      </p:sp>
      <p:sp>
        <p:nvSpPr>
          <p:cNvPr id="23" name="Shape 20"/>
          <p:cNvSpPr/>
          <p:nvPr/>
        </p:nvSpPr>
        <p:spPr>
          <a:xfrm>
            <a:off x="5623560" y="5577840"/>
            <a:ext cx="5440680" cy="530352"/>
          </a:xfrm>
          <a:prstGeom prst="roundRect">
            <a:avLst>
              <a:gd name="adj" fmla="val 13793"/>
            </a:avLst>
          </a:prstGeom>
          <a:solidFill>
            <a:srgbClr val="B76455"/>
          </a:solidFill>
          <a:ln w="12700">
            <a:solidFill>
              <a:srgbClr val="B76455"/>
            </a:solidFill>
            <a:prstDash val="solid"/>
          </a:ln>
        </p:spPr>
        <p:txBody>
          <a:bodyPr/>
          <a:lstStyle/>
          <a:p>
            <a:endParaRPr lang="el-GR"/>
          </a:p>
        </p:txBody>
      </p:sp>
      <p:sp>
        <p:nvSpPr>
          <p:cNvPr id="24" name="Text 21"/>
          <p:cNvSpPr/>
          <p:nvPr/>
        </p:nvSpPr>
        <p:spPr>
          <a:xfrm>
            <a:off x="5824728" y="5696712"/>
            <a:ext cx="5038344" cy="329184"/>
          </a:xfrm>
          <a:prstGeom prst="rect">
            <a:avLst/>
          </a:prstGeom>
          <a:noFill/>
          <a:ln/>
        </p:spPr>
        <p:txBody>
          <a:bodyPr wrap="square" lIns="254" tIns="254" rIns="254" bIns="254" rtlCol="0" anchor="ctr">
            <a:normAutofit fontScale="77500" lnSpcReduction="20000"/>
          </a:bodyPr>
          <a:lstStyle/>
          <a:p>
            <a:pPr marL="0" indent="0" algn="ctr">
              <a:buNone/>
            </a:pPr>
            <a:r>
              <a:rPr lang="en-US" sz="1700" b="1" dirty="0">
                <a:solidFill>
                  <a:srgbClr val="FFFFFF"/>
                </a:solidFill>
              </a:rPr>
              <a:t>Performance never justifies humiliation, intimidation or excessive control.</a:t>
            </a:r>
            <a:endParaRPr lang="en-US" sz="1700" dirty="0"/>
          </a:p>
        </p:txBody>
      </p:sp>
      <p:pic>
        <p:nvPicPr>
          <p:cNvPr id="25" name="Εικόνα 24" descr="Δημιουργημένη εικόνα">
            <a:extLst>
              <a:ext uri="{FF2B5EF4-FFF2-40B4-BE49-F238E27FC236}">
                <a16:creationId xmlns:a16="http://schemas.microsoft.com/office/drawing/2014/main" id="{9F365928-4759-C55C-4394-2927C597F485}"/>
              </a:ext>
            </a:extLst>
          </p:cNvPr>
          <p:cNvPicPr>
            <a:picLocks noChangeAspect="1"/>
          </p:cNvPicPr>
          <p:nvPr/>
        </p:nvPicPr>
        <p:blipFill>
          <a:blip r:embed="rId3"/>
          <a:stretch>
            <a:fillRect/>
          </a:stretch>
        </p:blipFill>
        <p:spPr>
          <a:xfrm>
            <a:off x="274320" y="1434873"/>
            <a:ext cx="5212080" cy="4143177"/>
          </a:xfrm>
          <a:prstGeom prst="rect">
            <a:avLst/>
          </a:prstGeom>
        </p:spPr>
      </p:pic>
      <p:pic>
        <p:nvPicPr>
          <p:cNvPr id="7" name="Εικόνα 6">
            <a:extLst>
              <a:ext uri="{FF2B5EF4-FFF2-40B4-BE49-F238E27FC236}">
                <a16:creationId xmlns:a16="http://schemas.microsoft.com/office/drawing/2014/main" id="{3F0B8349-008D-C641-235A-548EE96841FF}"/>
              </a:ext>
            </a:extLst>
          </p:cNvPr>
          <p:cNvPicPr>
            <a:picLocks noChangeAspect="1"/>
          </p:cNvPicPr>
          <p:nvPr/>
        </p:nvPicPr>
        <p:blipFill>
          <a:blip r:embed="rId4"/>
          <a:stretch>
            <a:fillRect/>
          </a:stretch>
        </p:blipFill>
        <p:spPr>
          <a:xfrm>
            <a:off x="-71022" y="6187410"/>
            <a:ext cx="12192000" cy="701040"/>
          </a:xfrm>
          <a:prstGeom prst="rect">
            <a:avLst/>
          </a:prstGeom>
        </p:spPr>
      </p:pic>
      <p:sp>
        <p:nvSpPr>
          <p:cNvPr id="27" name="Shape 0">
            <a:extLst>
              <a:ext uri="{FF2B5EF4-FFF2-40B4-BE49-F238E27FC236}">
                <a16:creationId xmlns:a16="http://schemas.microsoft.com/office/drawing/2014/main" id="{FED9A561-99A1-D0DD-0E90-4590F0BC49E6}"/>
              </a:ext>
            </a:extLst>
          </p:cNvPr>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502920" y="6601968"/>
            <a:ext cx="7315200" cy="164592"/>
          </a:xfrm>
          <a:prstGeom prst="rect">
            <a:avLst/>
          </a:prstGeom>
          <a:noFill/>
          <a:ln/>
        </p:spPr>
        <p:txBody>
          <a:bodyPr wrap="square" lIns="0" tIns="0" rIns="0" bIns="0" rtlCol="0" anchor="ctr"/>
          <a:lstStyle/>
          <a:p>
            <a:pPr marL="0" indent="0">
              <a:buNone/>
            </a:pPr>
            <a:r>
              <a:rPr lang="en-US" sz="850" dirty="0">
                <a:solidFill>
                  <a:srgbClr val="FFFFFF"/>
                </a:solidFill>
                <a:latin typeface="Aptos" pitchFamily="34" charset="0"/>
                <a:ea typeface="Aptos" pitchFamily="34" charset="-122"/>
                <a:cs typeface="Aptos" pitchFamily="34" charset="-120"/>
              </a:rPr>
              <a:t>2. Healthy and respectful relationships</a:t>
            </a:r>
            <a:endParaRPr lang="en-US" sz="850" dirty="0"/>
          </a:p>
        </p:txBody>
      </p:sp>
      <p:sp>
        <p:nvSpPr>
          <p:cNvPr id="4" name="Text 2"/>
          <p:cNvSpPr/>
          <p:nvPr/>
        </p:nvSpPr>
        <p:spPr>
          <a:xfrm>
            <a:off x="781812" y="374904"/>
            <a:ext cx="6675120" cy="493776"/>
          </a:xfrm>
          <a:prstGeom prst="rect">
            <a:avLst/>
          </a:prstGeom>
          <a:noFill/>
          <a:ln/>
        </p:spPr>
        <p:txBody>
          <a:bodyPr wrap="square" lIns="254" tIns="254" rIns="254" bIns="254" rtlCol="0" anchor="ctr">
            <a:normAutofit/>
          </a:bodyPr>
          <a:lstStyle/>
          <a:p>
            <a:pPr marL="0" indent="0">
              <a:buNone/>
            </a:pPr>
            <a:r>
              <a:rPr lang="en-US" sz="3100" b="1" dirty="0">
                <a:solidFill>
                  <a:srgbClr val="1F2933"/>
                </a:solidFill>
                <a:latin typeface="Aptos Display" pitchFamily="34" charset="0"/>
                <a:ea typeface="Aptos Display" pitchFamily="34" charset="-122"/>
                <a:cs typeface="Aptos Display" pitchFamily="34" charset="-120"/>
              </a:rPr>
              <a:t>Use power responsibly</a:t>
            </a:r>
            <a:endParaRPr lang="en-US" sz="3100" dirty="0"/>
          </a:p>
        </p:txBody>
      </p:sp>
      <p:sp>
        <p:nvSpPr>
          <p:cNvPr id="5" name="Text 3"/>
          <p:cNvSpPr/>
          <p:nvPr/>
        </p:nvSpPr>
        <p:spPr>
          <a:xfrm>
            <a:off x="818388" y="950976"/>
            <a:ext cx="5806440" cy="237744"/>
          </a:xfrm>
          <a:prstGeom prst="rect">
            <a:avLst/>
          </a:prstGeom>
          <a:noFill/>
          <a:ln/>
        </p:spPr>
        <p:txBody>
          <a:bodyPr wrap="square" lIns="254" tIns="254" rIns="254" bIns="254" rtlCol="0" anchor="ctr">
            <a:normAutofit/>
          </a:bodyPr>
          <a:lstStyle/>
          <a:p>
            <a:pPr marL="0" indent="0">
              <a:buNone/>
            </a:pPr>
            <a:r>
              <a:rPr lang="en-US" sz="1280" dirty="0">
                <a:solidFill>
                  <a:srgbClr val="0F5D64"/>
                </a:solidFill>
                <a:latin typeface="Aptos" pitchFamily="34" charset="0"/>
                <a:ea typeface="Aptos" pitchFamily="34" charset="-122"/>
                <a:cs typeface="Aptos" pitchFamily="34" charset="-120"/>
              </a:rPr>
              <a:t>Authority in sport should support athlete autonomy—not increase personal control.</a:t>
            </a:r>
            <a:endParaRPr lang="en-US" sz="1280" dirty="0"/>
          </a:p>
        </p:txBody>
      </p:sp>
      <p:sp>
        <p:nvSpPr>
          <p:cNvPr id="6" name="Shape 4"/>
          <p:cNvSpPr/>
          <p:nvPr/>
        </p:nvSpPr>
        <p:spPr>
          <a:xfrm>
            <a:off x="731520" y="1353312"/>
            <a:ext cx="2331720" cy="2194560"/>
          </a:xfrm>
          <a:prstGeom prst="roundRect">
            <a:avLst>
              <a:gd name="adj" fmla="val 3333"/>
            </a:avLst>
          </a:prstGeom>
          <a:solidFill>
            <a:srgbClr val="FFFFFF"/>
          </a:solidFill>
          <a:ln w="12700">
            <a:solidFill>
              <a:srgbClr val="EEDFCB"/>
            </a:solidFill>
            <a:prstDash val="solid"/>
          </a:ln>
        </p:spPr>
        <p:txBody>
          <a:bodyPr/>
          <a:lstStyle/>
          <a:p>
            <a:endParaRPr lang="el-GR"/>
          </a:p>
        </p:txBody>
      </p:sp>
      <p:sp>
        <p:nvSpPr>
          <p:cNvPr id="7" name="Text 5"/>
          <p:cNvSpPr/>
          <p:nvPr/>
        </p:nvSpPr>
        <p:spPr>
          <a:xfrm>
            <a:off x="932688" y="1673352"/>
            <a:ext cx="1920240" cy="347472"/>
          </a:xfrm>
          <a:prstGeom prst="rect">
            <a:avLst/>
          </a:prstGeom>
          <a:noFill/>
          <a:ln/>
        </p:spPr>
        <p:txBody>
          <a:bodyPr wrap="square" lIns="0" tIns="0" rIns="0" bIns="0" rtlCol="0" anchor="ctr"/>
          <a:lstStyle/>
          <a:p>
            <a:pPr marL="0" indent="0" algn="ctr">
              <a:buNone/>
            </a:pPr>
            <a:r>
              <a:rPr lang="en-US" sz="2200" b="1" dirty="0">
                <a:solidFill>
                  <a:srgbClr val="0F5D64"/>
                </a:solidFill>
              </a:rPr>
              <a:t>Explain</a:t>
            </a:r>
            <a:endParaRPr lang="en-US" sz="2200" dirty="0"/>
          </a:p>
        </p:txBody>
      </p:sp>
      <p:sp>
        <p:nvSpPr>
          <p:cNvPr id="8" name="Text 6"/>
          <p:cNvSpPr/>
          <p:nvPr/>
        </p:nvSpPr>
        <p:spPr>
          <a:xfrm>
            <a:off x="987552" y="2240280"/>
            <a:ext cx="1783080" cy="713232"/>
          </a:xfrm>
          <a:prstGeom prst="rect">
            <a:avLst/>
          </a:prstGeom>
          <a:noFill/>
          <a:ln/>
        </p:spPr>
        <p:txBody>
          <a:bodyPr wrap="square" lIns="381" tIns="381" rIns="381" bIns="381" rtlCol="0" anchor="ctr">
            <a:normAutofit/>
          </a:bodyPr>
          <a:lstStyle/>
          <a:p>
            <a:pPr marL="0" indent="0" algn="ctr">
              <a:buNone/>
            </a:pPr>
            <a:r>
              <a:rPr lang="en-US" sz="1520" dirty="0">
                <a:solidFill>
                  <a:srgbClr val="1F2933"/>
                </a:solidFill>
              </a:rPr>
              <a:t>decisions that affect athletes</a:t>
            </a:r>
            <a:endParaRPr lang="en-US" sz="1520" dirty="0"/>
          </a:p>
        </p:txBody>
      </p:sp>
      <p:sp>
        <p:nvSpPr>
          <p:cNvPr id="9" name="Shape 7"/>
          <p:cNvSpPr/>
          <p:nvPr/>
        </p:nvSpPr>
        <p:spPr>
          <a:xfrm>
            <a:off x="3520440" y="1353312"/>
            <a:ext cx="2331720" cy="2194560"/>
          </a:xfrm>
          <a:prstGeom prst="roundRect">
            <a:avLst>
              <a:gd name="adj" fmla="val 3333"/>
            </a:avLst>
          </a:prstGeom>
          <a:solidFill>
            <a:srgbClr val="F3E7D6"/>
          </a:solidFill>
          <a:ln w="12700">
            <a:solidFill>
              <a:srgbClr val="EEDFCB"/>
            </a:solidFill>
            <a:prstDash val="solid"/>
          </a:ln>
        </p:spPr>
        <p:txBody>
          <a:bodyPr/>
          <a:lstStyle/>
          <a:p>
            <a:endParaRPr lang="el-GR"/>
          </a:p>
        </p:txBody>
      </p:sp>
      <p:sp>
        <p:nvSpPr>
          <p:cNvPr id="10" name="Text 8"/>
          <p:cNvSpPr/>
          <p:nvPr/>
        </p:nvSpPr>
        <p:spPr>
          <a:xfrm>
            <a:off x="3721608" y="1673352"/>
            <a:ext cx="1920240" cy="347472"/>
          </a:xfrm>
          <a:prstGeom prst="rect">
            <a:avLst/>
          </a:prstGeom>
          <a:noFill/>
          <a:ln/>
        </p:spPr>
        <p:txBody>
          <a:bodyPr wrap="square" lIns="0" tIns="0" rIns="0" bIns="0" rtlCol="0" anchor="ctr"/>
          <a:lstStyle/>
          <a:p>
            <a:pPr marL="0" indent="0" algn="ctr">
              <a:buNone/>
            </a:pPr>
            <a:r>
              <a:rPr lang="en-US" sz="2200" b="1" dirty="0">
                <a:solidFill>
                  <a:srgbClr val="0F5D64"/>
                </a:solidFill>
              </a:rPr>
              <a:t>Invite</a:t>
            </a:r>
            <a:endParaRPr lang="en-US" sz="2200" dirty="0"/>
          </a:p>
        </p:txBody>
      </p:sp>
      <p:sp>
        <p:nvSpPr>
          <p:cNvPr id="11" name="Text 9"/>
          <p:cNvSpPr/>
          <p:nvPr/>
        </p:nvSpPr>
        <p:spPr>
          <a:xfrm>
            <a:off x="3776472" y="2240280"/>
            <a:ext cx="1783080" cy="713232"/>
          </a:xfrm>
          <a:prstGeom prst="rect">
            <a:avLst/>
          </a:prstGeom>
          <a:noFill/>
          <a:ln/>
        </p:spPr>
        <p:txBody>
          <a:bodyPr wrap="square" lIns="381" tIns="381" rIns="381" bIns="381" rtlCol="0" anchor="ctr">
            <a:normAutofit/>
          </a:bodyPr>
          <a:lstStyle/>
          <a:p>
            <a:pPr marL="0" indent="0" algn="ctr">
              <a:buNone/>
            </a:pPr>
            <a:r>
              <a:rPr lang="en-US" sz="1520" dirty="0">
                <a:solidFill>
                  <a:srgbClr val="1F2933"/>
                </a:solidFill>
              </a:rPr>
              <a:t>questions and preferences</a:t>
            </a:r>
            <a:endParaRPr lang="en-US" sz="1520" dirty="0"/>
          </a:p>
        </p:txBody>
      </p:sp>
      <p:sp>
        <p:nvSpPr>
          <p:cNvPr id="12" name="Shape 10"/>
          <p:cNvSpPr/>
          <p:nvPr/>
        </p:nvSpPr>
        <p:spPr>
          <a:xfrm>
            <a:off x="6309360" y="1353312"/>
            <a:ext cx="2331720" cy="2194560"/>
          </a:xfrm>
          <a:prstGeom prst="roundRect">
            <a:avLst>
              <a:gd name="adj" fmla="val 3333"/>
            </a:avLst>
          </a:prstGeom>
          <a:solidFill>
            <a:srgbClr val="FFFFFF"/>
          </a:solidFill>
          <a:ln w="12700">
            <a:solidFill>
              <a:srgbClr val="EEDFCB"/>
            </a:solidFill>
            <a:prstDash val="solid"/>
          </a:ln>
        </p:spPr>
        <p:txBody>
          <a:bodyPr/>
          <a:lstStyle/>
          <a:p>
            <a:endParaRPr lang="el-GR"/>
          </a:p>
        </p:txBody>
      </p:sp>
      <p:sp>
        <p:nvSpPr>
          <p:cNvPr id="13" name="Text 11"/>
          <p:cNvSpPr/>
          <p:nvPr/>
        </p:nvSpPr>
        <p:spPr>
          <a:xfrm>
            <a:off x="6510528" y="1673352"/>
            <a:ext cx="1920240" cy="347472"/>
          </a:xfrm>
          <a:prstGeom prst="rect">
            <a:avLst/>
          </a:prstGeom>
          <a:noFill/>
          <a:ln/>
        </p:spPr>
        <p:txBody>
          <a:bodyPr wrap="square" lIns="0" tIns="0" rIns="0" bIns="0" rtlCol="0" anchor="ctr"/>
          <a:lstStyle/>
          <a:p>
            <a:pPr marL="0" indent="0" algn="ctr">
              <a:buNone/>
            </a:pPr>
            <a:r>
              <a:rPr lang="en-US" sz="2200" b="1" dirty="0">
                <a:solidFill>
                  <a:srgbClr val="0F5D64"/>
                </a:solidFill>
              </a:rPr>
              <a:t>Avoid</a:t>
            </a:r>
            <a:endParaRPr lang="en-US" sz="2200" dirty="0"/>
          </a:p>
        </p:txBody>
      </p:sp>
      <p:sp>
        <p:nvSpPr>
          <p:cNvPr id="14" name="Text 12"/>
          <p:cNvSpPr/>
          <p:nvPr/>
        </p:nvSpPr>
        <p:spPr>
          <a:xfrm>
            <a:off x="6565392" y="2240280"/>
            <a:ext cx="1783080" cy="713232"/>
          </a:xfrm>
          <a:prstGeom prst="rect">
            <a:avLst/>
          </a:prstGeom>
          <a:noFill/>
          <a:ln/>
        </p:spPr>
        <p:txBody>
          <a:bodyPr wrap="square" lIns="381" tIns="381" rIns="381" bIns="381" rtlCol="0" anchor="ctr">
            <a:normAutofit/>
          </a:bodyPr>
          <a:lstStyle/>
          <a:p>
            <a:pPr marL="0" indent="0" algn="ctr">
              <a:buNone/>
            </a:pPr>
            <a:r>
              <a:rPr lang="en-US" sz="1520" dirty="0">
                <a:solidFill>
                  <a:srgbClr val="1F2933"/>
                </a:solidFill>
              </a:rPr>
              <a:t>secrecy, favouritism and personal leverage</a:t>
            </a:r>
            <a:endParaRPr lang="en-US" sz="1520" dirty="0"/>
          </a:p>
        </p:txBody>
      </p:sp>
      <p:sp>
        <p:nvSpPr>
          <p:cNvPr id="15" name="Shape 13"/>
          <p:cNvSpPr/>
          <p:nvPr/>
        </p:nvSpPr>
        <p:spPr>
          <a:xfrm>
            <a:off x="9098280" y="1353312"/>
            <a:ext cx="2331720" cy="2194560"/>
          </a:xfrm>
          <a:prstGeom prst="roundRect">
            <a:avLst>
              <a:gd name="adj" fmla="val 3333"/>
            </a:avLst>
          </a:prstGeom>
          <a:solidFill>
            <a:srgbClr val="F3E7D6"/>
          </a:solidFill>
          <a:ln w="12700">
            <a:solidFill>
              <a:srgbClr val="EEDFCB"/>
            </a:solidFill>
            <a:prstDash val="solid"/>
          </a:ln>
        </p:spPr>
        <p:txBody>
          <a:bodyPr/>
          <a:lstStyle/>
          <a:p>
            <a:endParaRPr lang="el-GR"/>
          </a:p>
        </p:txBody>
      </p:sp>
      <p:sp>
        <p:nvSpPr>
          <p:cNvPr id="16" name="Text 14"/>
          <p:cNvSpPr/>
          <p:nvPr/>
        </p:nvSpPr>
        <p:spPr>
          <a:xfrm>
            <a:off x="9299448" y="1673352"/>
            <a:ext cx="1920240" cy="347472"/>
          </a:xfrm>
          <a:prstGeom prst="rect">
            <a:avLst/>
          </a:prstGeom>
          <a:noFill/>
          <a:ln/>
        </p:spPr>
        <p:txBody>
          <a:bodyPr wrap="square" lIns="0" tIns="0" rIns="0" bIns="0" rtlCol="0" anchor="ctr"/>
          <a:lstStyle/>
          <a:p>
            <a:pPr marL="0" indent="0" algn="ctr">
              <a:buNone/>
            </a:pPr>
            <a:r>
              <a:rPr lang="en-US" sz="2200" b="1" dirty="0">
                <a:solidFill>
                  <a:srgbClr val="0F5D64"/>
                </a:solidFill>
              </a:rPr>
              <a:t>Check</a:t>
            </a:r>
            <a:endParaRPr lang="en-US" sz="2200" dirty="0"/>
          </a:p>
        </p:txBody>
      </p:sp>
      <p:sp>
        <p:nvSpPr>
          <p:cNvPr id="17" name="Text 15"/>
          <p:cNvSpPr/>
          <p:nvPr/>
        </p:nvSpPr>
        <p:spPr>
          <a:xfrm>
            <a:off x="9354312" y="2240280"/>
            <a:ext cx="1783080" cy="713232"/>
          </a:xfrm>
          <a:prstGeom prst="rect">
            <a:avLst/>
          </a:prstGeom>
          <a:noFill/>
          <a:ln/>
        </p:spPr>
        <p:txBody>
          <a:bodyPr wrap="square" lIns="381" tIns="381" rIns="381" bIns="381" rtlCol="0" anchor="ctr">
            <a:normAutofit/>
          </a:bodyPr>
          <a:lstStyle/>
          <a:p>
            <a:pPr marL="0" indent="0" algn="ctr">
              <a:buNone/>
            </a:pPr>
            <a:r>
              <a:rPr lang="en-US" sz="1520" dirty="0">
                <a:solidFill>
                  <a:srgbClr val="1F2933"/>
                </a:solidFill>
              </a:rPr>
              <a:t>whether athletes can set limits safely</a:t>
            </a:r>
            <a:endParaRPr lang="en-US" sz="1520" dirty="0"/>
          </a:p>
        </p:txBody>
      </p:sp>
      <p:sp>
        <p:nvSpPr>
          <p:cNvPr id="18" name="Shape 16"/>
          <p:cNvSpPr/>
          <p:nvPr/>
        </p:nvSpPr>
        <p:spPr>
          <a:xfrm>
            <a:off x="1234440" y="4279392"/>
            <a:ext cx="9692640" cy="777240"/>
          </a:xfrm>
          <a:prstGeom prst="roundRect">
            <a:avLst>
              <a:gd name="adj" fmla="val 9412"/>
            </a:avLst>
          </a:prstGeom>
          <a:solidFill>
            <a:srgbClr val="0F5D64"/>
          </a:solidFill>
          <a:ln w="12700">
            <a:solidFill>
              <a:srgbClr val="0F5D64"/>
            </a:solidFill>
            <a:prstDash val="solid"/>
          </a:ln>
        </p:spPr>
        <p:txBody>
          <a:bodyPr/>
          <a:lstStyle/>
          <a:p>
            <a:endParaRPr lang="el-GR"/>
          </a:p>
        </p:txBody>
      </p:sp>
      <p:sp>
        <p:nvSpPr>
          <p:cNvPr id="19" name="Text 17"/>
          <p:cNvSpPr/>
          <p:nvPr/>
        </p:nvSpPr>
        <p:spPr>
          <a:xfrm>
            <a:off x="1463040" y="4489704"/>
            <a:ext cx="9235440" cy="320040"/>
          </a:xfrm>
          <a:prstGeom prst="rect">
            <a:avLst/>
          </a:prstGeom>
          <a:noFill/>
          <a:ln/>
        </p:spPr>
        <p:txBody>
          <a:bodyPr wrap="square" lIns="0" tIns="0" rIns="0" bIns="0" rtlCol="0" anchor="ctr"/>
          <a:lstStyle/>
          <a:p>
            <a:pPr marL="0" indent="0" algn="ctr">
              <a:buNone/>
            </a:pPr>
            <a:r>
              <a:rPr lang="en-US" sz="2000" b="1" dirty="0">
                <a:solidFill>
                  <a:srgbClr val="FFFFFF"/>
                </a:solidFill>
              </a:rPr>
              <a:t>Practical rule: Is this interaction necessary, transparent, respectful and proportionate?</a:t>
            </a:r>
            <a:endParaRPr lang="en-US" sz="2000" dirty="0"/>
          </a:p>
        </p:txBody>
      </p:sp>
      <p:sp>
        <p:nvSpPr>
          <p:cNvPr id="20" name="Text 18"/>
          <p:cNvSpPr/>
          <p:nvPr/>
        </p:nvSpPr>
        <p:spPr>
          <a:xfrm>
            <a:off x="1828800" y="5349240"/>
            <a:ext cx="8549640" cy="347472"/>
          </a:xfrm>
          <a:prstGeom prst="rect">
            <a:avLst/>
          </a:prstGeom>
          <a:noFill/>
          <a:ln/>
        </p:spPr>
        <p:txBody>
          <a:bodyPr wrap="square" lIns="0" tIns="0" rIns="0" bIns="0" rtlCol="0" anchor="ctr"/>
          <a:lstStyle/>
          <a:p>
            <a:pPr marL="0" indent="0" algn="ctr">
              <a:buNone/>
            </a:pPr>
            <a:r>
              <a:rPr lang="en-US" sz="1650" dirty="0">
                <a:solidFill>
                  <a:srgbClr val="1F2933"/>
                </a:solidFill>
              </a:rPr>
              <a:t>Use this rule for coaching decisions, physical contact, digital messages, travel and one-to-one sessions.</a:t>
            </a:r>
            <a:endParaRPr lang="en-US" sz="1650" dirty="0"/>
          </a:p>
        </p:txBody>
      </p:sp>
      <p:pic>
        <p:nvPicPr>
          <p:cNvPr id="22" name="Εικόνα 21">
            <a:extLst>
              <a:ext uri="{FF2B5EF4-FFF2-40B4-BE49-F238E27FC236}">
                <a16:creationId xmlns:a16="http://schemas.microsoft.com/office/drawing/2014/main" id="{624D0427-C463-E87A-AE2E-20B6F9D6FFDF}"/>
              </a:ext>
            </a:extLst>
          </p:cNvPr>
          <p:cNvPicPr>
            <a:picLocks noChangeAspect="1"/>
          </p:cNvPicPr>
          <p:nvPr/>
        </p:nvPicPr>
        <p:blipFill>
          <a:blip r:embed="rId3"/>
          <a:stretch>
            <a:fillRect/>
          </a:stretch>
        </p:blipFill>
        <p:spPr>
          <a:xfrm>
            <a:off x="-88777" y="6159179"/>
            <a:ext cx="12192000" cy="701040"/>
          </a:xfrm>
          <a:prstGeom prst="rect">
            <a:avLst/>
          </a:prstGeom>
        </p:spPr>
      </p:pic>
      <p:sp>
        <p:nvSpPr>
          <p:cNvPr id="24" name="Shape 0">
            <a:extLst>
              <a:ext uri="{FF2B5EF4-FFF2-40B4-BE49-F238E27FC236}">
                <a16:creationId xmlns:a16="http://schemas.microsoft.com/office/drawing/2014/main" id="{9402953F-E9C2-EAEE-2B21-4325941D29BE}"/>
              </a:ext>
            </a:extLst>
          </p:cNvPr>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502920" y="6601968"/>
            <a:ext cx="7315200" cy="164592"/>
          </a:xfrm>
          <a:prstGeom prst="rect">
            <a:avLst/>
          </a:prstGeom>
          <a:noFill/>
          <a:ln/>
        </p:spPr>
        <p:txBody>
          <a:bodyPr wrap="square" lIns="0" tIns="0" rIns="0" bIns="0" rtlCol="0" anchor="ctr"/>
          <a:lstStyle/>
          <a:p>
            <a:pPr marL="0" indent="0">
              <a:buNone/>
            </a:pPr>
            <a:r>
              <a:rPr lang="en-US" sz="850" dirty="0">
                <a:solidFill>
                  <a:srgbClr val="FFFFFF"/>
                </a:solidFill>
                <a:latin typeface="Aptos" pitchFamily="34" charset="0"/>
                <a:ea typeface="Aptos" pitchFamily="34" charset="-122"/>
                <a:cs typeface="Aptos" pitchFamily="34" charset="-120"/>
              </a:rPr>
              <a:t>3. Respectful communication</a:t>
            </a:r>
            <a:endParaRPr lang="en-US" sz="850" dirty="0"/>
          </a:p>
        </p:txBody>
      </p:sp>
      <p:sp>
        <p:nvSpPr>
          <p:cNvPr id="4" name="Text 2"/>
          <p:cNvSpPr/>
          <p:nvPr/>
        </p:nvSpPr>
        <p:spPr>
          <a:xfrm>
            <a:off x="777240" y="384048"/>
            <a:ext cx="6675120" cy="493776"/>
          </a:xfrm>
          <a:prstGeom prst="rect">
            <a:avLst/>
          </a:prstGeom>
          <a:noFill/>
          <a:ln/>
        </p:spPr>
        <p:txBody>
          <a:bodyPr wrap="square" lIns="254" tIns="254" rIns="254" bIns="254" rtlCol="0" anchor="ctr">
            <a:normAutofit/>
          </a:bodyPr>
          <a:lstStyle/>
          <a:p>
            <a:pPr marL="0" indent="0">
              <a:buNone/>
            </a:pPr>
            <a:r>
              <a:rPr lang="en-US" sz="3100" b="1" dirty="0">
                <a:solidFill>
                  <a:srgbClr val="1F2933"/>
                </a:solidFill>
                <a:latin typeface="Aptos Display" pitchFamily="34" charset="0"/>
                <a:ea typeface="Aptos Display" pitchFamily="34" charset="-122"/>
                <a:cs typeface="Aptos Display" pitchFamily="34" charset="-120"/>
              </a:rPr>
              <a:t>Language shapes what a team accepts</a:t>
            </a:r>
            <a:endParaRPr lang="en-US" sz="3100" dirty="0"/>
          </a:p>
        </p:txBody>
      </p:sp>
      <p:sp>
        <p:nvSpPr>
          <p:cNvPr id="5" name="Text 3"/>
          <p:cNvSpPr/>
          <p:nvPr/>
        </p:nvSpPr>
        <p:spPr>
          <a:xfrm>
            <a:off x="777240" y="932333"/>
            <a:ext cx="5806440" cy="237744"/>
          </a:xfrm>
          <a:prstGeom prst="rect">
            <a:avLst/>
          </a:prstGeom>
          <a:noFill/>
          <a:ln/>
        </p:spPr>
        <p:txBody>
          <a:bodyPr wrap="square" lIns="254" tIns="254" rIns="254" bIns="254" rtlCol="0" anchor="ctr">
            <a:normAutofit/>
          </a:bodyPr>
          <a:lstStyle/>
          <a:p>
            <a:pPr marL="0" indent="0">
              <a:buNone/>
            </a:pPr>
            <a:r>
              <a:rPr lang="en-US" sz="1280" dirty="0">
                <a:solidFill>
                  <a:srgbClr val="0F5D64"/>
                </a:solidFill>
                <a:latin typeface="Aptos" pitchFamily="34" charset="0"/>
                <a:ea typeface="Aptos" pitchFamily="34" charset="-122"/>
                <a:cs typeface="Aptos" pitchFamily="34" charset="-120"/>
              </a:rPr>
              <a:t>Everyday comments can normalise respect—or normalise disrespect.</a:t>
            </a:r>
            <a:endParaRPr lang="en-US" sz="1280" dirty="0"/>
          </a:p>
        </p:txBody>
      </p:sp>
      <p:sp>
        <p:nvSpPr>
          <p:cNvPr id="8" name="Text 5"/>
          <p:cNvSpPr/>
          <p:nvPr/>
        </p:nvSpPr>
        <p:spPr>
          <a:xfrm>
            <a:off x="731520" y="1389888"/>
            <a:ext cx="5120640" cy="3429000"/>
          </a:xfrm>
          <a:prstGeom prst="rect">
            <a:avLst/>
          </a:prstGeom>
          <a:noFill/>
          <a:ln/>
        </p:spPr>
        <p:txBody>
          <a:bodyPr wrap="square" lIns="635" tIns="635" rIns="635" bIns="635" rtlCol="0" anchor="t">
            <a:normAutofit/>
          </a:bodyPr>
          <a:lstStyle/>
          <a:p>
            <a:r>
              <a:rPr lang="en-US" sz="1800" dirty="0">
                <a:solidFill>
                  <a:srgbClr val="1F2933"/>
                </a:solidFill>
                <a:latin typeface="Aptos" pitchFamily="34" charset="0"/>
                <a:ea typeface="Aptos" pitchFamily="34" charset="-122"/>
                <a:cs typeface="Aptos" pitchFamily="34" charset="-120"/>
              </a:rPr>
              <a:t>Avoid sexist jokes and gender-based insults</a:t>
            </a:r>
            <a:endParaRPr lang="en-US" sz="1800" dirty="0"/>
          </a:p>
          <a:p>
            <a:r>
              <a:rPr lang="en-US" sz="1800" dirty="0">
                <a:solidFill>
                  <a:srgbClr val="1F2933"/>
                </a:solidFill>
                <a:latin typeface="Aptos" pitchFamily="34" charset="0"/>
                <a:ea typeface="Aptos" pitchFamily="34" charset="-122"/>
                <a:cs typeface="Aptos" pitchFamily="34" charset="-120"/>
              </a:rPr>
              <a:t>Avoid sexualised comments about bodies or appearance</a:t>
            </a:r>
            <a:endParaRPr lang="en-US" sz="1800" dirty="0"/>
          </a:p>
          <a:p>
            <a:r>
              <a:rPr lang="en-US" sz="1800" dirty="0">
                <a:solidFill>
                  <a:srgbClr val="1F2933"/>
                </a:solidFill>
                <a:latin typeface="Aptos" pitchFamily="34" charset="0"/>
                <a:ea typeface="Aptos" pitchFamily="34" charset="-122"/>
                <a:cs typeface="Aptos" pitchFamily="34" charset="-120"/>
              </a:rPr>
              <a:t>Do not use gender, sexuality or identity to humiliate</a:t>
            </a:r>
            <a:endParaRPr lang="en-US" sz="1800" dirty="0"/>
          </a:p>
          <a:p>
            <a:r>
              <a:rPr lang="en-US" sz="1800" dirty="0">
                <a:solidFill>
                  <a:srgbClr val="1F2933"/>
                </a:solidFill>
                <a:latin typeface="Aptos" pitchFamily="34" charset="0"/>
                <a:ea typeface="Aptos" pitchFamily="34" charset="-122"/>
                <a:cs typeface="Aptos" pitchFamily="34" charset="-120"/>
              </a:rPr>
              <a:t>Keep feedback focused on performance, technique, health and development</a:t>
            </a:r>
            <a:endParaRPr lang="en-US" sz="1800" dirty="0"/>
          </a:p>
          <a:p>
            <a:r>
              <a:rPr lang="en-US" sz="1800" dirty="0">
                <a:solidFill>
                  <a:srgbClr val="1F2933"/>
                </a:solidFill>
                <a:latin typeface="Aptos" pitchFamily="34" charset="0"/>
                <a:ea typeface="Aptos" pitchFamily="34" charset="-122"/>
                <a:cs typeface="Aptos" pitchFamily="34" charset="-120"/>
              </a:rPr>
              <a:t>Use inclusive language and correct without attacking dignity</a:t>
            </a:r>
            <a:endParaRPr lang="en-US" sz="1800" dirty="0"/>
          </a:p>
        </p:txBody>
      </p:sp>
      <p:sp>
        <p:nvSpPr>
          <p:cNvPr id="9" name="Shape 6"/>
          <p:cNvSpPr/>
          <p:nvPr/>
        </p:nvSpPr>
        <p:spPr>
          <a:xfrm>
            <a:off x="777240" y="5349240"/>
            <a:ext cx="5257800" cy="585216"/>
          </a:xfrm>
          <a:prstGeom prst="roundRect">
            <a:avLst>
              <a:gd name="adj" fmla="val 12500"/>
            </a:avLst>
          </a:prstGeom>
          <a:solidFill>
            <a:srgbClr val="0F5D64"/>
          </a:solidFill>
          <a:ln w="12700">
            <a:solidFill>
              <a:srgbClr val="0F5D64"/>
            </a:solidFill>
            <a:prstDash val="solid"/>
          </a:ln>
        </p:spPr>
        <p:txBody>
          <a:bodyPr/>
          <a:lstStyle/>
          <a:p>
            <a:endParaRPr lang="el-GR"/>
          </a:p>
        </p:txBody>
      </p:sp>
      <p:sp>
        <p:nvSpPr>
          <p:cNvPr id="10" name="Text 7"/>
          <p:cNvSpPr/>
          <p:nvPr/>
        </p:nvSpPr>
        <p:spPr>
          <a:xfrm>
            <a:off x="978408" y="5468112"/>
            <a:ext cx="4855464" cy="384048"/>
          </a:xfrm>
          <a:prstGeom prst="rect">
            <a:avLst/>
          </a:prstGeom>
          <a:noFill/>
          <a:ln/>
        </p:spPr>
        <p:txBody>
          <a:bodyPr wrap="square" lIns="254" tIns="254" rIns="254" bIns="254" rtlCol="0" anchor="ctr">
            <a:normAutofit fontScale="85000" lnSpcReduction="10000"/>
          </a:bodyPr>
          <a:lstStyle/>
          <a:p>
            <a:pPr marL="0" indent="0" algn="ctr">
              <a:buNone/>
            </a:pPr>
            <a:r>
              <a:rPr lang="en-US" sz="1700" b="1" dirty="0">
                <a:solidFill>
                  <a:srgbClr val="FFFFFF"/>
                </a:solidFill>
              </a:rPr>
              <a:t>Ask before speaking: Is it necessary? relevant? respectful?</a:t>
            </a:r>
            <a:endParaRPr lang="en-US" sz="1700" dirty="0"/>
          </a:p>
        </p:txBody>
      </p:sp>
      <p:pic>
        <p:nvPicPr>
          <p:cNvPr id="12" name="Εικόνα 11" descr="Δημιουργημένη εικόνα">
            <a:extLst>
              <a:ext uri="{FF2B5EF4-FFF2-40B4-BE49-F238E27FC236}">
                <a16:creationId xmlns:a16="http://schemas.microsoft.com/office/drawing/2014/main" id="{7C807DDA-7B03-0FED-F649-F10CD18B6700}"/>
              </a:ext>
            </a:extLst>
          </p:cNvPr>
          <p:cNvPicPr>
            <a:picLocks noChangeAspect="1"/>
          </p:cNvPicPr>
          <p:nvPr/>
        </p:nvPicPr>
        <p:blipFill>
          <a:blip r:embed="rId3"/>
          <a:stretch>
            <a:fillRect/>
          </a:stretch>
        </p:blipFill>
        <p:spPr>
          <a:xfrm>
            <a:off x="6035040" y="1358096"/>
            <a:ext cx="5800805" cy="3428999"/>
          </a:xfrm>
          <a:prstGeom prst="rect">
            <a:avLst/>
          </a:prstGeom>
        </p:spPr>
      </p:pic>
      <p:pic>
        <p:nvPicPr>
          <p:cNvPr id="7" name="Εικόνα 6">
            <a:extLst>
              <a:ext uri="{FF2B5EF4-FFF2-40B4-BE49-F238E27FC236}">
                <a16:creationId xmlns:a16="http://schemas.microsoft.com/office/drawing/2014/main" id="{FCC2A783-6820-A360-17BD-3592780CBE07}"/>
              </a:ext>
            </a:extLst>
          </p:cNvPr>
          <p:cNvPicPr>
            <a:picLocks noChangeAspect="1"/>
          </p:cNvPicPr>
          <p:nvPr/>
        </p:nvPicPr>
        <p:blipFill>
          <a:blip r:embed="rId4"/>
          <a:stretch>
            <a:fillRect/>
          </a:stretch>
        </p:blipFill>
        <p:spPr>
          <a:xfrm>
            <a:off x="-60960" y="6146081"/>
            <a:ext cx="12192000" cy="701040"/>
          </a:xfrm>
          <a:prstGeom prst="rect">
            <a:avLst/>
          </a:prstGeom>
        </p:spPr>
      </p:pic>
      <p:sp>
        <p:nvSpPr>
          <p:cNvPr id="13" name="Shape 0">
            <a:extLst>
              <a:ext uri="{FF2B5EF4-FFF2-40B4-BE49-F238E27FC236}">
                <a16:creationId xmlns:a16="http://schemas.microsoft.com/office/drawing/2014/main" id="{A7331242-659F-C6BC-8FD2-A7FB767B1F75}"/>
              </a:ext>
            </a:extLst>
          </p:cNvPr>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2"/>
          <p:cNvSpPr/>
          <p:nvPr/>
        </p:nvSpPr>
        <p:spPr>
          <a:xfrm>
            <a:off x="771913" y="384048"/>
            <a:ext cx="6675120" cy="493776"/>
          </a:xfrm>
          <a:prstGeom prst="rect">
            <a:avLst/>
          </a:prstGeom>
          <a:noFill/>
          <a:ln/>
        </p:spPr>
        <p:txBody>
          <a:bodyPr wrap="square" lIns="254" tIns="254" rIns="254" bIns="254" rtlCol="0" anchor="ctr">
            <a:normAutofit/>
          </a:bodyPr>
          <a:lstStyle/>
          <a:p>
            <a:pPr marL="0" indent="0">
              <a:buNone/>
            </a:pPr>
            <a:r>
              <a:rPr lang="en-US" sz="3100" b="1" dirty="0">
                <a:solidFill>
                  <a:srgbClr val="1F2933"/>
                </a:solidFill>
                <a:latin typeface="Aptos Display" pitchFamily="34" charset="0"/>
                <a:ea typeface="Aptos Display" pitchFamily="34" charset="-122"/>
                <a:cs typeface="Aptos Display" pitchFamily="34" charset="-120"/>
              </a:rPr>
              <a:t>Intention is not enough: consider impact</a:t>
            </a:r>
            <a:endParaRPr lang="en-US" sz="3100" dirty="0"/>
          </a:p>
        </p:txBody>
      </p:sp>
      <p:sp>
        <p:nvSpPr>
          <p:cNvPr id="5" name="Text 3"/>
          <p:cNvSpPr/>
          <p:nvPr/>
        </p:nvSpPr>
        <p:spPr>
          <a:xfrm>
            <a:off x="771913" y="958433"/>
            <a:ext cx="5806440" cy="237744"/>
          </a:xfrm>
          <a:prstGeom prst="rect">
            <a:avLst/>
          </a:prstGeom>
          <a:noFill/>
          <a:ln/>
        </p:spPr>
        <p:txBody>
          <a:bodyPr wrap="square" lIns="254" tIns="254" rIns="254" bIns="254" rtlCol="0" anchor="ctr">
            <a:normAutofit/>
          </a:bodyPr>
          <a:lstStyle/>
          <a:p>
            <a:pPr marL="0" indent="0">
              <a:buNone/>
            </a:pPr>
            <a:r>
              <a:rPr lang="en-US" sz="1280" dirty="0">
                <a:solidFill>
                  <a:srgbClr val="0F5D64"/>
                </a:solidFill>
                <a:latin typeface="Aptos" pitchFamily="34" charset="0"/>
                <a:ea typeface="Aptos" pitchFamily="34" charset="-122"/>
                <a:cs typeface="Aptos" pitchFamily="34" charset="-120"/>
              </a:rPr>
              <a:t>A comment can be meant as a joke and still reinforce harmful norms.</a:t>
            </a:r>
            <a:endParaRPr lang="en-US" sz="1280" dirty="0"/>
          </a:p>
        </p:txBody>
      </p:sp>
      <p:sp>
        <p:nvSpPr>
          <p:cNvPr id="6" name="Text 4"/>
          <p:cNvSpPr/>
          <p:nvPr/>
        </p:nvSpPr>
        <p:spPr>
          <a:xfrm>
            <a:off x="1005840" y="1417320"/>
            <a:ext cx="4206240" cy="548640"/>
          </a:xfrm>
          <a:prstGeom prst="rect">
            <a:avLst/>
          </a:prstGeom>
          <a:noFill/>
          <a:ln/>
        </p:spPr>
        <p:txBody>
          <a:bodyPr wrap="square" lIns="0" tIns="0" rIns="0" bIns="0" rtlCol="0" anchor="ctr"/>
          <a:lstStyle/>
          <a:p>
            <a:pPr marL="0" indent="0" algn="ctr">
              <a:buNone/>
            </a:pPr>
            <a:r>
              <a:rPr lang="en-US" sz="2700" b="1" dirty="0">
                <a:solidFill>
                  <a:srgbClr val="0F5D64"/>
                </a:solidFill>
              </a:rPr>
              <a:t>INTENTION</a:t>
            </a:r>
            <a:endParaRPr lang="en-US" sz="2700" dirty="0"/>
          </a:p>
        </p:txBody>
      </p:sp>
      <p:sp>
        <p:nvSpPr>
          <p:cNvPr id="7" name="Text 5"/>
          <p:cNvSpPr/>
          <p:nvPr/>
        </p:nvSpPr>
        <p:spPr>
          <a:xfrm>
            <a:off x="1234440" y="1993392"/>
            <a:ext cx="3749040" cy="310896"/>
          </a:xfrm>
          <a:prstGeom prst="rect">
            <a:avLst/>
          </a:prstGeom>
          <a:noFill/>
          <a:ln/>
        </p:spPr>
        <p:txBody>
          <a:bodyPr wrap="square" lIns="0" tIns="0" rIns="0" bIns="0" rtlCol="0" anchor="ctr"/>
          <a:lstStyle/>
          <a:p>
            <a:pPr marL="0" indent="0" algn="ctr">
              <a:buNone/>
            </a:pPr>
            <a:r>
              <a:rPr lang="en-US" sz="1600" dirty="0">
                <a:solidFill>
                  <a:srgbClr val="6B7280"/>
                </a:solidFill>
              </a:rPr>
              <a:t>What I meant</a:t>
            </a:r>
            <a:endParaRPr lang="en-US" sz="1600" dirty="0"/>
          </a:p>
        </p:txBody>
      </p:sp>
      <p:sp>
        <p:nvSpPr>
          <p:cNvPr id="8" name="Shape 6"/>
          <p:cNvSpPr/>
          <p:nvPr/>
        </p:nvSpPr>
        <p:spPr>
          <a:xfrm>
            <a:off x="5349240" y="1920240"/>
            <a:ext cx="1600200" cy="1005840"/>
          </a:xfrm>
          <a:prstGeom prst="arc">
            <a:avLst/>
          </a:prstGeom>
          <a:noFill/>
          <a:ln w="12700">
            <a:solidFill>
              <a:srgbClr val="D89B3D"/>
            </a:solidFill>
            <a:prstDash val="solid"/>
            <a:headEnd type="none"/>
            <a:tailEnd type="triangle"/>
          </a:ln>
        </p:spPr>
        <p:txBody>
          <a:bodyPr/>
          <a:lstStyle/>
          <a:p>
            <a:endParaRPr lang="el-GR"/>
          </a:p>
        </p:txBody>
      </p:sp>
      <p:sp>
        <p:nvSpPr>
          <p:cNvPr id="9" name="Text 7"/>
          <p:cNvSpPr/>
          <p:nvPr/>
        </p:nvSpPr>
        <p:spPr>
          <a:xfrm>
            <a:off x="6995160" y="1417320"/>
            <a:ext cx="4206240" cy="548640"/>
          </a:xfrm>
          <a:prstGeom prst="rect">
            <a:avLst/>
          </a:prstGeom>
          <a:noFill/>
          <a:ln/>
        </p:spPr>
        <p:txBody>
          <a:bodyPr wrap="square" lIns="0" tIns="0" rIns="0" bIns="0" rtlCol="0" anchor="ctr"/>
          <a:lstStyle/>
          <a:p>
            <a:pPr marL="0" indent="0" algn="ctr">
              <a:buNone/>
            </a:pPr>
            <a:r>
              <a:rPr lang="en-US" sz="2700" b="1" dirty="0">
                <a:solidFill>
                  <a:srgbClr val="B76455"/>
                </a:solidFill>
              </a:rPr>
              <a:t>IMPACT</a:t>
            </a:r>
            <a:endParaRPr lang="en-US" sz="2700" dirty="0"/>
          </a:p>
        </p:txBody>
      </p:sp>
      <p:sp>
        <p:nvSpPr>
          <p:cNvPr id="10" name="Text 8"/>
          <p:cNvSpPr/>
          <p:nvPr/>
        </p:nvSpPr>
        <p:spPr>
          <a:xfrm>
            <a:off x="7187184" y="1993392"/>
            <a:ext cx="3794760" cy="310896"/>
          </a:xfrm>
          <a:prstGeom prst="rect">
            <a:avLst/>
          </a:prstGeom>
          <a:noFill/>
          <a:ln/>
        </p:spPr>
        <p:txBody>
          <a:bodyPr wrap="square" lIns="0" tIns="0" rIns="0" bIns="0" rtlCol="0" anchor="ctr"/>
          <a:lstStyle/>
          <a:p>
            <a:pPr marL="0" indent="0" algn="ctr">
              <a:buNone/>
            </a:pPr>
            <a:r>
              <a:rPr lang="en-US" sz="1600" dirty="0">
                <a:solidFill>
                  <a:srgbClr val="6B7280"/>
                </a:solidFill>
              </a:rPr>
              <a:t>What the team learns is acceptable</a:t>
            </a:r>
            <a:endParaRPr lang="en-US" sz="1600" dirty="0"/>
          </a:p>
        </p:txBody>
      </p:sp>
      <p:sp>
        <p:nvSpPr>
          <p:cNvPr id="11" name="Shape 9"/>
          <p:cNvSpPr/>
          <p:nvPr/>
        </p:nvSpPr>
        <p:spPr>
          <a:xfrm>
            <a:off x="914400" y="3017520"/>
            <a:ext cx="10287000" cy="1325880"/>
          </a:xfrm>
          <a:prstGeom prst="roundRect">
            <a:avLst>
              <a:gd name="adj" fmla="val 5517"/>
            </a:avLst>
          </a:prstGeom>
          <a:solidFill>
            <a:srgbClr val="FFFFFF"/>
          </a:solidFill>
          <a:ln w="12700">
            <a:solidFill>
              <a:srgbClr val="EEDFCB"/>
            </a:solidFill>
            <a:prstDash val="solid"/>
          </a:ln>
        </p:spPr>
        <p:txBody>
          <a:bodyPr/>
          <a:lstStyle/>
          <a:p>
            <a:endParaRPr lang="el-GR"/>
          </a:p>
        </p:txBody>
      </p:sp>
      <p:sp>
        <p:nvSpPr>
          <p:cNvPr id="12" name="Text 10"/>
          <p:cNvSpPr/>
          <p:nvPr/>
        </p:nvSpPr>
        <p:spPr>
          <a:xfrm>
            <a:off x="1234440" y="3364992"/>
            <a:ext cx="9646920" cy="594360"/>
          </a:xfrm>
          <a:prstGeom prst="rect">
            <a:avLst/>
          </a:prstGeom>
          <a:noFill/>
          <a:ln/>
        </p:spPr>
        <p:txBody>
          <a:bodyPr wrap="square" lIns="381" tIns="381" rIns="381" bIns="381" rtlCol="0" anchor="ctr">
            <a:normAutofit lnSpcReduction="10000"/>
          </a:bodyPr>
          <a:lstStyle/>
          <a:p>
            <a:pPr marL="0" indent="0" algn="ctr">
              <a:buNone/>
            </a:pPr>
            <a:r>
              <a:rPr lang="en-US" sz="2000" dirty="0">
                <a:solidFill>
                  <a:srgbClr val="1F2933"/>
                </a:solidFill>
              </a:rPr>
              <a:t>Shared standards protect the team: no sexualised nicknames, no degrading images, no gender or sexuality as insults, no private messages that blur roles.</a:t>
            </a:r>
            <a:endParaRPr lang="en-US" sz="2000" dirty="0"/>
          </a:p>
        </p:txBody>
      </p:sp>
      <p:sp>
        <p:nvSpPr>
          <p:cNvPr id="13" name="Text 11"/>
          <p:cNvSpPr/>
          <p:nvPr/>
        </p:nvSpPr>
        <p:spPr>
          <a:xfrm>
            <a:off x="1371600" y="5074920"/>
            <a:ext cx="9372600" cy="365760"/>
          </a:xfrm>
          <a:prstGeom prst="rect">
            <a:avLst/>
          </a:prstGeom>
          <a:noFill/>
          <a:ln/>
        </p:spPr>
        <p:txBody>
          <a:bodyPr wrap="square" lIns="0" tIns="0" rIns="0" bIns="0" rtlCol="0" anchor="ctr"/>
          <a:lstStyle/>
          <a:p>
            <a:pPr marL="0" indent="0" algn="ctr">
              <a:buNone/>
            </a:pPr>
            <a:r>
              <a:rPr lang="en-US" sz="1750" i="1" dirty="0">
                <a:solidFill>
                  <a:srgbClr val="0F5D64"/>
                </a:solidFill>
              </a:rPr>
              <a:t> “Which expressions in sport are often excused as banter?”</a:t>
            </a:r>
            <a:endParaRPr lang="en-US" sz="1750" dirty="0"/>
          </a:p>
        </p:txBody>
      </p:sp>
      <p:pic>
        <p:nvPicPr>
          <p:cNvPr id="15" name="Εικόνα 14">
            <a:extLst>
              <a:ext uri="{FF2B5EF4-FFF2-40B4-BE49-F238E27FC236}">
                <a16:creationId xmlns:a16="http://schemas.microsoft.com/office/drawing/2014/main" id="{B52A9C00-6BA3-686C-367C-2D308600B662}"/>
              </a:ext>
            </a:extLst>
          </p:cNvPr>
          <p:cNvPicPr>
            <a:picLocks noChangeAspect="1"/>
          </p:cNvPicPr>
          <p:nvPr/>
        </p:nvPicPr>
        <p:blipFill>
          <a:blip r:embed="rId3"/>
          <a:stretch>
            <a:fillRect/>
          </a:stretch>
        </p:blipFill>
        <p:spPr>
          <a:xfrm>
            <a:off x="-38100" y="6132576"/>
            <a:ext cx="12192000" cy="701040"/>
          </a:xfrm>
          <a:prstGeom prst="rect">
            <a:avLst/>
          </a:prstGeom>
        </p:spPr>
      </p:pic>
      <p:sp>
        <p:nvSpPr>
          <p:cNvPr id="17" name="Shape 0">
            <a:extLst>
              <a:ext uri="{FF2B5EF4-FFF2-40B4-BE49-F238E27FC236}">
                <a16:creationId xmlns:a16="http://schemas.microsoft.com/office/drawing/2014/main" id="{3B2E8228-0642-7920-A5E4-558906E66F96}"/>
              </a:ext>
            </a:extLst>
          </p:cNvPr>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502920" y="6601968"/>
            <a:ext cx="7315200" cy="164592"/>
          </a:xfrm>
          <a:prstGeom prst="rect">
            <a:avLst/>
          </a:prstGeom>
          <a:noFill/>
          <a:ln/>
        </p:spPr>
        <p:txBody>
          <a:bodyPr wrap="square" lIns="0" tIns="0" rIns="0" bIns="0" rtlCol="0" anchor="ctr"/>
          <a:lstStyle/>
          <a:p>
            <a:pPr marL="0" indent="0">
              <a:buNone/>
            </a:pPr>
            <a:r>
              <a:rPr lang="en-US" sz="850" dirty="0">
                <a:solidFill>
                  <a:srgbClr val="FFFFFF"/>
                </a:solidFill>
                <a:latin typeface="Aptos" pitchFamily="34" charset="0"/>
                <a:ea typeface="Aptos" pitchFamily="34" charset="-122"/>
                <a:cs typeface="Aptos" pitchFamily="34" charset="-120"/>
              </a:rPr>
              <a:t>4. Peers and teammates</a:t>
            </a:r>
            <a:endParaRPr lang="en-US" sz="850" dirty="0"/>
          </a:p>
        </p:txBody>
      </p:sp>
      <p:sp>
        <p:nvSpPr>
          <p:cNvPr id="4" name="Text 2"/>
          <p:cNvSpPr/>
          <p:nvPr/>
        </p:nvSpPr>
        <p:spPr>
          <a:xfrm>
            <a:off x="754158" y="384048"/>
            <a:ext cx="6675120" cy="493776"/>
          </a:xfrm>
          <a:prstGeom prst="rect">
            <a:avLst/>
          </a:prstGeom>
          <a:noFill/>
          <a:ln/>
        </p:spPr>
        <p:txBody>
          <a:bodyPr wrap="square" lIns="254" tIns="254" rIns="254" bIns="254" rtlCol="0" anchor="ctr">
            <a:normAutofit/>
          </a:bodyPr>
          <a:lstStyle/>
          <a:p>
            <a:pPr marL="0" indent="0">
              <a:buNone/>
            </a:pPr>
            <a:r>
              <a:rPr lang="en-US" sz="3100" b="1" dirty="0">
                <a:solidFill>
                  <a:srgbClr val="1F2933"/>
                </a:solidFill>
                <a:latin typeface="Aptos Display" pitchFamily="34" charset="0"/>
                <a:ea typeface="Aptos Display" pitchFamily="34" charset="-122"/>
                <a:cs typeface="Aptos Display" pitchFamily="34" charset="-120"/>
              </a:rPr>
              <a:t>Peer culture can protect - or create risk</a:t>
            </a:r>
            <a:endParaRPr lang="en-US" sz="3100" dirty="0"/>
          </a:p>
        </p:txBody>
      </p:sp>
      <p:sp>
        <p:nvSpPr>
          <p:cNvPr id="5" name="Text 3"/>
          <p:cNvSpPr/>
          <p:nvPr/>
        </p:nvSpPr>
        <p:spPr>
          <a:xfrm>
            <a:off x="754158" y="960120"/>
            <a:ext cx="5806440" cy="237744"/>
          </a:xfrm>
          <a:prstGeom prst="rect">
            <a:avLst/>
          </a:prstGeom>
          <a:noFill/>
          <a:ln/>
        </p:spPr>
        <p:txBody>
          <a:bodyPr wrap="square" lIns="254" tIns="254" rIns="254" bIns="254" rtlCol="0" anchor="ctr">
            <a:normAutofit/>
          </a:bodyPr>
          <a:lstStyle/>
          <a:p>
            <a:pPr marL="0" indent="0">
              <a:buNone/>
            </a:pPr>
            <a:r>
              <a:rPr lang="en-US" sz="1280" dirty="0">
                <a:solidFill>
                  <a:srgbClr val="0F5D64"/>
                </a:solidFill>
                <a:latin typeface="Aptos" pitchFamily="34" charset="0"/>
                <a:ea typeface="Aptos" pitchFamily="34" charset="-122"/>
                <a:cs typeface="Aptos" pitchFamily="34" charset="-120"/>
              </a:rPr>
              <a:t>Teams should make expectations explicit rather than relying on assumptions.</a:t>
            </a:r>
            <a:endParaRPr lang="en-US" sz="1280" dirty="0"/>
          </a:p>
        </p:txBody>
      </p:sp>
      <p:sp>
        <p:nvSpPr>
          <p:cNvPr id="6" name="Text 4"/>
          <p:cNvSpPr/>
          <p:nvPr/>
        </p:nvSpPr>
        <p:spPr>
          <a:xfrm>
            <a:off x="822960" y="1280160"/>
            <a:ext cx="4389120" cy="201168"/>
          </a:xfrm>
          <a:prstGeom prst="rect">
            <a:avLst/>
          </a:prstGeom>
          <a:noFill/>
          <a:ln/>
        </p:spPr>
        <p:txBody>
          <a:bodyPr wrap="square" lIns="0" tIns="0" rIns="0" bIns="0" rtlCol="0" anchor="ctr"/>
          <a:lstStyle/>
          <a:p>
            <a:pPr marL="0" indent="0">
              <a:buNone/>
            </a:pPr>
            <a:r>
              <a:rPr lang="en-US" sz="880" b="1" dirty="0">
                <a:solidFill>
                  <a:srgbClr val="B76455"/>
                </a:solidFill>
              </a:rPr>
              <a:t>RISK-PROMOTING NORMS</a:t>
            </a:r>
            <a:endParaRPr lang="en-US" sz="880" dirty="0"/>
          </a:p>
        </p:txBody>
      </p:sp>
      <p:sp>
        <p:nvSpPr>
          <p:cNvPr id="7" name="Text 5"/>
          <p:cNvSpPr/>
          <p:nvPr/>
        </p:nvSpPr>
        <p:spPr>
          <a:xfrm>
            <a:off x="868680" y="1627632"/>
            <a:ext cx="4709160" cy="2651760"/>
          </a:xfrm>
          <a:prstGeom prst="rect">
            <a:avLst/>
          </a:prstGeom>
          <a:noFill/>
          <a:ln/>
        </p:spPr>
        <p:txBody>
          <a:bodyPr wrap="square" lIns="635" tIns="635" rIns="635" bIns="635" rtlCol="0" anchor="t">
            <a:normAutofit/>
          </a:bodyPr>
          <a:lstStyle/>
          <a:p>
            <a:r>
              <a:rPr lang="en-US" sz="1800" dirty="0">
                <a:solidFill>
                  <a:srgbClr val="1F2933"/>
                </a:solidFill>
                <a:latin typeface="Aptos" pitchFamily="34" charset="0"/>
                <a:ea typeface="Aptos" pitchFamily="34" charset="-122"/>
                <a:cs typeface="Aptos" pitchFamily="34" charset="-120"/>
              </a:rPr>
              <a:t>Sexual pressure</a:t>
            </a:r>
            <a:endParaRPr lang="en-US" sz="1800" dirty="0"/>
          </a:p>
          <a:p>
            <a:r>
              <a:rPr lang="en-US" sz="1800" dirty="0">
                <a:solidFill>
                  <a:srgbClr val="1F2933"/>
                </a:solidFill>
                <a:latin typeface="Aptos" pitchFamily="34" charset="0"/>
                <a:ea typeface="Aptos" pitchFamily="34" charset="-122"/>
                <a:cs typeface="Aptos" pitchFamily="34" charset="-120"/>
              </a:rPr>
              <a:t>Hazing or initiation rituals</a:t>
            </a:r>
            <a:endParaRPr lang="en-US" sz="1800" dirty="0"/>
          </a:p>
          <a:p>
            <a:r>
              <a:rPr lang="en-US" sz="1800" dirty="0">
                <a:solidFill>
                  <a:srgbClr val="1F2933"/>
                </a:solidFill>
                <a:latin typeface="Aptos" pitchFamily="34" charset="0"/>
                <a:ea typeface="Aptos" pitchFamily="34" charset="-122"/>
                <a:cs typeface="Aptos" pitchFamily="34" charset="-120"/>
              </a:rPr>
              <a:t>Degrading body comments</a:t>
            </a:r>
            <a:endParaRPr lang="en-US" sz="1800" dirty="0"/>
          </a:p>
          <a:p>
            <a:r>
              <a:rPr lang="en-US" sz="1800" dirty="0">
                <a:solidFill>
                  <a:srgbClr val="1F2933"/>
                </a:solidFill>
                <a:latin typeface="Aptos" pitchFamily="34" charset="0"/>
                <a:ea typeface="Aptos" pitchFamily="34" charset="-122"/>
                <a:cs typeface="Aptos" pitchFamily="34" charset="-120"/>
              </a:rPr>
              <a:t>Homophobic or sexist teasing</a:t>
            </a:r>
            <a:endParaRPr lang="en-US" sz="1800" dirty="0"/>
          </a:p>
          <a:p>
            <a:r>
              <a:rPr lang="en-US" sz="1800" dirty="0">
                <a:solidFill>
                  <a:srgbClr val="1F2933"/>
                </a:solidFill>
                <a:latin typeface="Aptos" pitchFamily="34" charset="0"/>
                <a:ea typeface="Aptos" pitchFamily="34" charset="-122"/>
                <a:cs typeface="Aptos" pitchFamily="34" charset="-120"/>
              </a:rPr>
              <a:t>Sharing intimate material</a:t>
            </a:r>
            <a:endParaRPr lang="en-US" sz="1800" dirty="0"/>
          </a:p>
        </p:txBody>
      </p:sp>
      <p:sp>
        <p:nvSpPr>
          <p:cNvPr id="8" name="Text 6"/>
          <p:cNvSpPr/>
          <p:nvPr/>
        </p:nvSpPr>
        <p:spPr>
          <a:xfrm>
            <a:off x="6492240" y="1280160"/>
            <a:ext cx="4389120" cy="201168"/>
          </a:xfrm>
          <a:prstGeom prst="rect">
            <a:avLst/>
          </a:prstGeom>
          <a:noFill/>
          <a:ln/>
        </p:spPr>
        <p:txBody>
          <a:bodyPr wrap="square" lIns="0" tIns="0" rIns="0" bIns="0" rtlCol="0" anchor="ctr"/>
          <a:lstStyle/>
          <a:p>
            <a:pPr marL="0" indent="0">
              <a:buNone/>
            </a:pPr>
            <a:r>
              <a:rPr lang="en-US" sz="880" b="1" dirty="0">
                <a:solidFill>
                  <a:srgbClr val="0F5D64"/>
                </a:solidFill>
              </a:rPr>
              <a:t>PROTECTIVE NORMS</a:t>
            </a:r>
            <a:endParaRPr lang="en-US" sz="880" dirty="0"/>
          </a:p>
        </p:txBody>
      </p:sp>
      <p:sp>
        <p:nvSpPr>
          <p:cNvPr id="9" name="Text 7"/>
          <p:cNvSpPr/>
          <p:nvPr/>
        </p:nvSpPr>
        <p:spPr>
          <a:xfrm>
            <a:off x="6537960" y="1627632"/>
            <a:ext cx="4709160" cy="2651760"/>
          </a:xfrm>
          <a:prstGeom prst="rect">
            <a:avLst/>
          </a:prstGeom>
          <a:noFill/>
          <a:ln/>
        </p:spPr>
        <p:txBody>
          <a:bodyPr wrap="square" lIns="635" tIns="635" rIns="635" bIns="635" rtlCol="0" anchor="t">
            <a:normAutofit/>
          </a:bodyPr>
          <a:lstStyle/>
          <a:p>
            <a:r>
              <a:rPr lang="en-US" sz="1800" dirty="0">
                <a:solidFill>
                  <a:srgbClr val="1F2933"/>
                </a:solidFill>
                <a:latin typeface="Aptos" pitchFamily="34" charset="0"/>
                <a:ea typeface="Aptos" pitchFamily="34" charset="-122"/>
                <a:cs typeface="Aptos" pitchFamily="34" charset="-120"/>
              </a:rPr>
              <a:t>Respect personal space</a:t>
            </a:r>
            <a:endParaRPr lang="en-US" sz="1800" dirty="0"/>
          </a:p>
          <a:p>
            <a:r>
              <a:rPr lang="en-US" sz="1800" dirty="0">
                <a:solidFill>
                  <a:srgbClr val="1F2933"/>
                </a:solidFill>
                <a:latin typeface="Aptos" pitchFamily="34" charset="0"/>
                <a:ea typeface="Aptos" pitchFamily="34" charset="-122"/>
                <a:cs typeface="Aptos" pitchFamily="34" charset="-120"/>
              </a:rPr>
              <a:t>Protect changing-room privacy</a:t>
            </a:r>
            <a:endParaRPr lang="en-US" sz="1800" dirty="0"/>
          </a:p>
          <a:p>
            <a:r>
              <a:rPr lang="en-US" sz="1800" dirty="0">
                <a:solidFill>
                  <a:srgbClr val="1F2933"/>
                </a:solidFill>
                <a:latin typeface="Aptos" pitchFamily="34" charset="0"/>
                <a:ea typeface="Aptos" pitchFamily="34" charset="-122"/>
                <a:cs typeface="Aptos" pitchFamily="34" charset="-120"/>
              </a:rPr>
              <a:t>Reject sexualised “team culture”</a:t>
            </a:r>
            <a:endParaRPr lang="en-US" sz="1800" dirty="0"/>
          </a:p>
          <a:p>
            <a:r>
              <a:rPr lang="en-US" sz="1800" dirty="0">
                <a:solidFill>
                  <a:srgbClr val="1F2933"/>
                </a:solidFill>
                <a:latin typeface="Aptos" pitchFamily="34" charset="0"/>
                <a:ea typeface="Aptos" pitchFamily="34" charset="-122"/>
                <a:cs typeface="Aptos" pitchFamily="34" charset="-120"/>
              </a:rPr>
              <a:t>Value equality and inclusion</a:t>
            </a:r>
            <a:endParaRPr lang="en-US" sz="1800" dirty="0"/>
          </a:p>
          <a:p>
            <a:r>
              <a:rPr lang="en-US" sz="1800" dirty="0">
                <a:solidFill>
                  <a:srgbClr val="1F2933"/>
                </a:solidFill>
                <a:latin typeface="Aptos" pitchFamily="34" charset="0"/>
                <a:ea typeface="Aptos" pitchFamily="34" charset="-122"/>
                <a:cs typeface="Aptos" pitchFamily="34" charset="-120"/>
              </a:rPr>
              <a:t>Model positive standards</a:t>
            </a:r>
            <a:endParaRPr lang="en-US" sz="1800" dirty="0"/>
          </a:p>
        </p:txBody>
      </p:sp>
      <p:sp>
        <p:nvSpPr>
          <p:cNvPr id="10" name="Shape 8"/>
          <p:cNvSpPr/>
          <p:nvPr/>
        </p:nvSpPr>
        <p:spPr>
          <a:xfrm>
            <a:off x="5989320" y="1234440"/>
            <a:ext cx="0" cy="3520440"/>
          </a:xfrm>
          <a:prstGeom prst="line">
            <a:avLst/>
          </a:prstGeom>
          <a:noFill/>
          <a:ln w="12700">
            <a:solidFill>
              <a:srgbClr val="EEDFCB"/>
            </a:solidFill>
            <a:prstDash val="solid"/>
          </a:ln>
        </p:spPr>
        <p:txBody>
          <a:bodyPr/>
          <a:lstStyle/>
          <a:p>
            <a:endParaRPr lang="el-GR"/>
          </a:p>
        </p:txBody>
      </p:sp>
      <p:sp>
        <p:nvSpPr>
          <p:cNvPr id="11" name="Shape 9"/>
          <p:cNvSpPr/>
          <p:nvPr/>
        </p:nvSpPr>
        <p:spPr>
          <a:xfrm>
            <a:off x="1234440" y="5257800"/>
            <a:ext cx="9692640" cy="566928"/>
          </a:xfrm>
          <a:prstGeom prst="roundRect">
            <a:avLst>
              <a:gd name="adj" fmla="val 12903"/>
            </a:avLst>
          </a:prstGeom>
          <a:solidFill>
            <a:srgbClr val="0F5D64"/>
          </a:solidFill>
          <a:ln w="12700">
            <a:solidFill>
              <a:srgbClr val="0F5D64"/>
            </a:solidFill>
            <a:prstDash val="solid"/>
          </a:ln>
        </p:spPr>
        <p:txBody>
          <a:bodyPr/>
          <a:lstStyle/>
          <a:p>
            <a:endParaRPr lang="el-GR"/>
          </a:p>
        </p:txBody>
      </p:sp>
      <p:sp>
        <p:nvSpPr>
          <p:cNvPr id="12" name="Text 10"/>
          <p:cNvSpPr/>
          <p:nvPr/>
        </p:nvSpPr>
        <p:spPr>
          <a:xfrm>
            <a:off x="1435608" y="5376672"/>
            <a:ext cx="9290304" cy="365760"/>
          </a:xfrm>
          <a:prstGeom prst="rect">
            <a:avLst/>
          </a:prstGeom>
          <a:noFill/>
          <a:ln/>
        </p:spPr>
        <p:txBody>
          <a:bodyPr wrap="square" lIns="254" tIns="254" rIns="254" bIns="254" rtlCol="0" anchor="ctr">
            <a:normAutofit/>
          </a:bodyPr>
          <a:lstStyle/>
          <a:p>
            <a:pPr marL="0" indent="0" algn="ctr">
              <a:buNone/>
            </a:pPr>
            <a:r>
              <a:rPr lang="en-US" sz="1700" b="1" dirty="0">
                <a:solidFill>
                  <a:srgbClr val="FFFFFF"/>
                </a:solidFill>
              </a:rPr>
              <a:t>The goal: every athlete can belong without pressure, humiliation or sexualisation.</a:t>
            </a:r>
            <a:endParaRPr lang="en-US" sz="1700" dirty="0"/>
          </a:p>
        </p:txBody>
      </p:sp>
      <p:pic>
        <p:nvPicPr>
          <p:cNvPr id="14" name="Εικόνα 13">
            <a:extLst>
              <a:ext uri="{FF2B5EF4-FFF2-40B4-BE49-F238E27FC236}">
                <a16:creationId xmlns:a16="http://schemas.microsoft.com/office/drawing/2014/main" id="{6A73EB46-6940-0450-F5DA-DADCD40763A2}"/>
              </a:ext>
            </a:extLst>
          </p:cNvPr>
          <p:cNvPicPr>
            <a:picLocks noChangeAspect="1"/>
          </p:cNvPicPr>
          <p:nvPr/>
        </p:nvPicPr>
        <p:blipFill>
          <a:blip r:embed="rId3"/>
          <a:stretch>
            <a:fillRect/>
          </a:stretch>
        </p:blipFill>
        <p:spPr>
          <a:xfrm>
            <a:off x="-106680" y="6157581"/>
            <a:ext cx="12192000" cy="701040"/>
          </a:xfrm>
          <a:prstGeom prst="rect">
            <a:avLst/>
          </a:prstGeom>
        </p:spPr>
      </p:pic>
      <p:sp>
        <p:nvSpPr>
          <p:cNvPr id="18" name="Shape 0">
            <a:extLst>
              <a:ext uri="{FF2B5EF4-FFF2-40B4-BE49-F238E27FC236}">
                <a16:creationId xmlns:a16="http://schemas.microsoft.com/office/drawing/2014/main" id="{C450A334-AAE8-FD20-9088-7E32E375D1CC}"/>
              </a:ext>
            </a:extLst>
          </p:cNvPr>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502920" y="6601968"/>
            <a:ext cx="7315200" cy="164592"/>
          </a:xfrm>
          <a:prstGeom prst="rect">
            <a:avLst/>
          </a:prstGeom>
          <a:noFill/>
          <a:ln/>
        </p:spPr>
        <p:txBody>
          <a:bodyPr wrap="square" lIns="0" tIns="0" rIns="0" bIns="0" rtlCol="0" anchor="ctr"/>
          <a:lstStyle/>
          <a:p>
            <a:pPr marL="0" indent="0">
              <a:buNone/>
            </a:pPr>
            <a:r>
              <a:rPr lang="en-US" sz="850" dirty="0">
                <a:solidFill>
                  <a:srgbClr val="FFFFFF"/>
                </a:solidFill>
                <a:latin typeface="Aptos" pitchFamily="34" charset="0"/>
                <a:ea typeface="Aptos" pitchFamily="34" charset="-122"/>
                <a:cs typeface="Aptos" pitchFamily="34" charset="-120"/>
              </a:rPr>
              <a:t>4. Peers and teammates</a:t>
            </a:r>
            <a:endParaRPr lang="en-US" sz="850" dirty="0"/>
          </a:p>
        </p:txBody>
      </p:sp>
      <p:sp>
        <p:nvSpPr>
          <p:cNvPr id="4" name="Text 2"/>
          <p:cNvSpPr/>
          <p:nvPr/>
        </p:nvSpPr>
        <p:spPr>
          <a:xfrm>
            <a:off x="754158" y="384048"/>
            <a:ext cx="6675120" cy="493776"/>
          </a:xfrm>
          <a:prstGeom prst="rect">
            <a:avLst/>
          </a:prstGeom>
          <a:noFill/>
          <a:ln/>
        </p:spPr>
        <p:txBody>
          <a:bodyPr wrap="square" lIns="254" tIns="254" rIns="254" bIns="254" rtlCol="0" anchor="ctr">
            <a:normAutofit/>
          </a:bodyPr>
          <a:lstStyle/>
          <a:p>
            <a:pPr marL="0" indent="0">
              <a:buNone/>
            </a:pPr>
            <a:r>
              <a:rPr lang="en-US" sz="3100" b="1" dirty="0">
                <a:solidFill>
                  <a:srgbClr val="1F2933"/>
                </a:solidFill>
                <a:latin typeface="Aptos Display" pitchFamily="34" charset="0"/>
                <a:ea typeface="Aptos Display" pitchFamily="34" charset="-122"/>
                <a:cs typeface="Aptos Display" pitchFamily="34" charset="-120"/>
              </a:rPr>
              <a:t>Make peer expectations concrete</a:t>
            </a:r>
            <a:endParaRPr lang="en-US" sz="3100" dirty="0"/>
          </a:p>
        </p:txBody>
      </p:sp>
      <p:sp>
        <p:nvSpPr>
          <p:cNvPr id="5" name="Text 3"/>
          <p:cNvSpPr/>
          <p:nvPr/>
        </p:nvSpPr>
        <p:spPr>
          <a:xfrm>
            <a:off x="754158" y="958966"/>
            <a:ext cx="5806440" cy="237744"/>
          </a:xfrm>
          <a:prstGeom prst="rect">
            <a:avLst/>
          </a:prstGeom>
          <a:noFill/>
          <a:ln/>
        </p:spPr>
        <p:txBody>
          <a:bodyPr wrap="square" lIns="254" tIns="254" rIns="254" bIns="254" rtlCol="0" anchor="ctr">
            <a:normAutofit/>
          </a:bodyPr>
          <a:lstStyle/>
          <a:p>
            <a:pPr marL="0" indent="0">
              <a:buNone/>
            </a:pPr>
            <a:r>
              <a:rPr lang="en-US" sz="1280" dirty="0">
                <a:solidFill>
                  <a:srgbClr val="0F5D64"/>
                </a:solidFill>
                <a:latin typeface="Aptos" pitchFamily="34" charset="0"/>
                <a:ea typeface="Aptos" pitchFamily="34" charset="-122"/>
                <a:cs typeface="Aptos" pitchFamily="34" charset="-120"/>
              </a:rPr>
              <a:t>A Team Respect Agreement turns values into visible norms.</a:t>
            </a:r>
            <a:endParaRPr lang="en-US" sz="1280" dirty="0"/>
          </a:p>
        </p:txBody>
      </p:sp>
      <p:sp>
        <p:nvSpPr>
          <p:cNvPr id="8" name="Shape 5"/>
          <p:cNvSpPr/>
          <p:nvPr/>
        </p:nvSpPr>
        <p:spPr>
          <a:xfrm>
            <a:off x="4892040" y="1325880"/>
            <a:ext cx="6309360" cy="4078224"/>
          </a:xfrm>
          <a:prstGeom prst="roundRect">
            <a:avLst>
              <a:gd name="adj" fmla="val 1794"/>
            </a:avLst>
          </a:prstGeom>
          <a:solidFill>
            <a:srgbClr val="FFFFFF">
              <a:alpha val="0"/>
            </a:srgbClr>
          </a:solidFill>
          <a:ln w="12700">
            <a:solidFill>
              <a:srgbClr val="EEDFCB">
                <a:alpha val="0"/>
              </a:srgbClr>
            </a:solidFill>
            <a:prstDash val="solid"/>
          </a:ln>
        </p:spPr>
        <p:txBody>
          <a:bodyPr/>
          <a:lstStyle/>
          <a:p>
            <a:endParaRPr lang="el-GR"/>
          </a:p>
        </p:txBody>
      </p:sp>
      <p:sp>
        <p:nvSpPr>
          <p:cNvPr id="9" name="Text 6"/>
          <p:cNvSpPr/>
          <p:nvPr/>
        </p:nvSpPr>
        <p:spPr>
          <a:xfrm>
            <a:off x="5257800" y="1636776"/>
            <a:ext cx="5577840" cy="457200"/>
          </a:xfrm>
          <a:prstGeom prst="rect">
            <a:avLst/>
          </a:prstGeom>
          <a:noFill/>
          <a:ln/>
        </p:spPr>
        <p:txBody>
          <a:bodyPr wrap="square" lIns="0" tIns="0" rIns="0" bIns="0" rtlCol="0" anchor="ctr"/>
          <a:lstStyle/>
          <a:p>
            <a:pPr marL="0" indent="0" algn="ctr">
              <a:buNone/>
            </a:pPr>
            <a:r>
              <a:rPr lang="en-US" sz="2500" b="1" dirty="0">
                <a:solidFill>
                  <a:srgbClr val="0F5D64"/>
                </a:solidFill>
              </a:rPr>
              <a:t>Team Respect Agreement</a:t>
            </a:r>
            <a:endParaRPr lang="en-US" sz="2500" dirty="0"/>
          </a:p>
        </p:txBody>
      </p:sp>
      <p:sp>
        <p:nvSpPr>
          <p:cNvPr id="10" name="Text 7"/>
          <p:cNvSpPr/>
          <p:nvPr/>
        </p:nvSpPr>
        <p:spPr>
          <a:xfrm>
            <a:off x="5784668" y="2400300"/>
            <a:ext cx="5257800" cy="2514600"/>
          </a:xfrm>
          <a:prstGeom prst="rect">
            <a:avLst/>
          </a:prstGeom>
          <a:noFill/>
          <a:ln/>
        </p:spPr>
        <p:txBody>
          <a:bodyPr wrap="square" lIns="635" tIns="635" rIns="635" bIns="635" rtlCol="0" anchor="t">
            <a:normAutofit/>
          </a:bodyPr>
          <a:lstStyle/>
          <a:p>
            <a:r>
              <a:rPr lang="en-US" sz="1670" dirty="0">
                <a:solidFill>
                  <a:srgbClr val="1F2933"/>
                </a:solidFill>
                <a:latin typeface="Aptos" pitchFamily="34" charset="0"/>
                <a:ea typeface="Aptos" pitchFamily="34" charset="-122"/>
                <a:cs typeface="Aptos" pitchFamily="34" charset="-120"/>
              </a:rPr>
              <a:t>How we communicate online and offline</a:t>
            </a:r>
            <a:endParaRPr lang="en-US" sz="1670" dirty="0"/>
          </a:p>
          <a:p>
            <a:r>
              <a:rPr lang="en-US" sz="1670" dirty="0">
                <a:solidFill>
                  <a:srgbClr val="1F2933"/>
                </a:solidFill>
                <a:latin typeface="Aptos" pitchFamily="34" charset="0"/>
                <a:ea typeface="Aptos" pitchFamily="34" charset="-122"/>
                <a:cs typeface="Aptos" pitchFamily="34" charset="-120"/>
              </a:rPr>
              <a:t>How we protect privacy and changing-room dignity</a:t>
            </a:r>
            <a:endParaRPr lang="en-US" sz="1670" dirty="0"/>
          </a:p>
          <a:p>
            <a:r>
              <a:rPr lang="en-US" sz="1670" dirty="0">
                <a:solidFill>
                  <a:srgbClr val="1F2933"/>
                </a:solidFill>
                <a:latin typeface="Aptos" pitchFamily="34" charset="0"/>
                <a:ea typeface="Aptos" pitchFamily="34" charset="-122"/>
                <a:cs typeface="Aptos" pitchFamily="34" charset="-120"/>
              </a:rPr>
              <a:t>How we avoid sexist or sexualised practices</a:t>
            </a:r>
            <a:endParaRPr lang="en-US" sz="1670" dirty="0"/>
          </a:p>
          <a:p>
            <a:r>
              <a:rPr lang="en-US" sz="1670" dirty="0">
                <a:solidFill>
                  <a:srgbClr val="1F2933"/>
                </a:solidFill>
                <a:latin typeface="Aptos" pitchFamily="34" charset="0"/>
                <a:ea typeface="Aptos" pitchFamily="34" charset="-122"/>
                <a:cs typeface="Aptos" pitchFamily="34" charset="-120"/>
              </a:rPr>
              <a:t>How senior athletes model standards for new members</a:t>
            </a:r>
            <a:endParaRPr lang="en-US" sz="1670" dirty="0"/>
          </a:p>
          <a:p>
            <a:r>
              <a:rPr lang="en-US" sz="1670" dirty="0">
                <a:solidFill>
                  <a:srgbClr val="1F2933"/>
                </a:solidFill>
                <a:latin typeface="Aptos" pitchFamily="34" charset="0"/>
                <a:ea typeface="Aptos" pitchFamily="34" charset="-122"/>
                <a:cs typeface="Aptos" pitchFamily="34" charset="-120"/>
              </a:rPr>
              <a:t>When we revisit expectations: travel, tournaments, celebrations</a:t>
            </a:r>
            <a:endParaRPr lang="en-US" sz="1670" dirty="0"/>
          </a:p>
        </p:txBody>
      </p:sp>
      <p:sp>
        <p:nvSpPr>
          <p:cNvPr id="11" name="Text 8"/>
          <p:cNvSpPr/>
          <p:nvPr/>
        </p:nvSpPr>
        <p:spPr>
          <a:xfrm>
            <a:off x="5440680" y="5084064"/>
            <a:ext cx="5257800" cy="347472"/>
          </a:xfrm>
          <a:prstGeom prst="rect">
            <a:avLst/>
          </a:prstGeom>
          <a:noFill/>
          <a:ln/>
        </p:spPr>
        <p:txBody>
          <a:bodyPr wrap="square" lIns="0" tIns="0" rIns="0" bIns="0" rtlCol="0" anchor="ctr"/>
          <a:lstStyle/>
          <a:p>
            <a:pPr marL="0" indent="0" algn="ctr">
              <a:buNone/>
            </a:pPr>
            <a:r>
              <a:rPr lang="en-US" sz="1700" b="1" dirty="0">
                <a:solidFill>
                  <a:srgbClr val="B76455"/>
                </a:solidFill>
              </a:rPr>
              <a:t>Mini-task: add one standard your team needs most.</a:t>
            </a:r>
            <a:endParaRPr lang="en-US" sz="1700" dirty="0"/>
          </a:p>
        </p:txBody>
      </p:sp>
      <p:pic>
        <p:nvPicPr>
          <p:cNvPr id="13" name="Εικόνα 12" descr="Δημιουργημένη εικόνα">
            <a:extLst>
              <a:ext uri="{FF2B5EF4-FFF2-40B4-BE49-F238E27FC236}">
                <a16:creationId xmlns:a16="http://schemas.microsoft.com/office/drawing/2014/main" id="{9B0BF79E-428F-8758-F57D-A151AA84A30F}"/>
              </a:ext>
            </a:extLst>
          </p:cNvPr>
          <p:cNvPicPr>
            <a:picLocks noChangeAspect="1"/>
          </p:cNvPicPr>
          <p:nvPr/>
        </p:nvPicPr>
        <p:blipFill>
          <a:blip r:embed="rId3"/>
          <a:stretch>
            <a:fillRect/>
          </a:stretch>
        </p:blipFill>
        <p:spPr>
          <a:xfrm>
            <a:off x="502920" y="1453896"/>
            <a:ext cx="4937760" cy="3767328"/>
          </a:xfrm>
          <a:prstGeom prst="rect">
            <a:avLst/>
          </a:prstGeom>
        </p:spPr>
      </p:pic>
      <p:pic>
        <p:nvPicPr>
          <p:cNvPr id="7" name="Εικόνα 6">
            <a:extLst>
              <a:ext uri="{FF2B5EF4-FFF2-40B4-BE49-F238E27FC236}">
                <a16:creationId xmlns:a16="http://schemas.microsoft.com/office/drawing/2014/main" id="{383D0D7A-4505-82EA-223B-F45EE1C54DA5}"/>
              </a:ext>
            </a:extLst>
          </p:cNvPr>
          <p:cNvPicPr>
            <a:picLocks noChangeAspect="1"/>
          </p:cNvPicPr>
          <p:nvPr/>
        </p:nvPicPr>
        <p:blipFill>
          <a:blip r:embed="rId4"/>
          <a:stretch>
            <a:fillRect/>
          </a:stretch>
        </p:blipFill>
        <p:spPr>
          <a:xfrm>
            <a:off x="-71021" y="6156960"/>
            <a:ext cx="12192000" cy="701040"/>
          </a:xfrm>
          <a:prstGeom prst="rect">
            <a:avLst/>
          </a:prstGeom>
        </p:spPr>
      </p:pic>
      <p:sp>
        <p:nvSpPr>
          <p:cNvPr id="14" name="Shape 0">
            <a:extLst>
              <a:ext uri="{FF2B5EF4-FFF2-40B4-BE49-F238E27FC236}">
                <a16:creationId xmlns:a16="http://schemas.microsoft.com/office/drawing/2014/main" id="{DB0283F5-7CD6-F5D0-E7FF-CC097941413E}"/>
              </a:ext>
            </a:extLst>
          </p:cNvPr>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2"/>
          <p:cNvSpPr/>
          <p:nvPr/>
        </p:nvSpPr>
        <p:spPr>
          <a:xfrm>
            <a:off x="777240" y="391860"/>
            <a:ext cx="6675120" cy="493776"/>
          </a:xfrm>
          <a:prstGeom prst="rect">
            <a:avLst/>
          </a:prstGeom>
          <a:noFill/>
          <a:ln/>
        </p:spPr>
        <p:txBody>
          <a:bodyPr wrap="square" lIns="254" tIns="254" rIns="254" bIns="254" rtlCol="0" anchor="ctr">
            <a:normAutofit fontScale="77500" lnSpcReduction="20000"/>
          </a:bodyPr>
          <a:lstStyle/>
          <a:p>
            <a:pPr marL="0" indent="0">
              <a:buNone/>
            </a:pPr>
            <a:r>
              <a:rPr lang="en-US" sz="3100" b="1" dirty="0">
                <a:solidFill>
                  <a:srgbClr val="1F2933"/>
                </a:solidFill>
                <a:latin typeface="Aptos Display" pitchFamily="34" charset="0"/>
                <a:ea typeface="Aptos Display" pitchFamily="34" charset="-122"/>
                <a:cs typeface="Aptos Display" pitchFamily="34" charset="-120"/>
              </a:rPr>
              <a:t>ASP can create protection through professionalism</a:t>
            </a:r>
            <a:endParaRPr lang="en-US" sz="3100" dirty="0"/>
          </a:p>
        </p:txBody>
      </p:sp>
      <p:sp>
        <p:nvSpPr>
          <p:cNvPr id="5" name="Text 3"/>
          <p:cNvSpPr/>
          <p:nvPr/>
        </p:nvSpPr>
        <p:spPr>
          <a:xfrm>
            <a:off x="777240" y="961734"/>
            <a:ext cx="5806440" cy="237744"/>
          </a:xfrm>
          <a:prstGeom prst="rect">
            <a:avLst/>
          </a:prstGeom>
          <a:noFill/>
          <a:ln/>
        </p:spPr>
        <p:txBody>
          <a:bodyPr wrap="square" lIns="254" tIns="254" rIns="254" bIns="254" rtlCol="0" anchor="ctr">
            <a:normAutofit/>
          </a:bodyPr>
          <a:lstStyle/>
          <a:p>
            <a:pPr marL="0" indent="0">
              <a:buNone/>
            </a:pPr>
            <a:r>
              <a:rPr lang="en-US" sz="1280" dirty="0">
                <a:solidFill>
                  <a:srgbClr val="0F5D64"/>
                </a:solidFill>
                <a:latin typeface="Aptos" pitchFamily="34" charset="0"/>
                <a:ea typeface="Aptos" pitchFamily="34" charset="-122"/>
                <a:cs typeface="Aptos" pitchFamily="34" charset="-120"/>
              </a:rPr>
              <a:t>Expertise, authority and trust must be managed carefully.</a:t>
            </a:r>
            <a:endParaRPr lang="en-US" sz="1280" dirty="0"/>
          </a:p>
        </p:txBody>
      </p:sp>
      <p:sp>
        <p:nvSpPr>
          <p:cNvPr id="8" name="Text 5"/>
          <p:cNvSpPr/>
          <p:nvPr/>
        </p:nvSpPr>
        <p:spPr>
          <a:xfrm>
            <a:off x="777240" y="1389888"/>
            <a:ext cx="5394960" cy="3200400"/>
          </a:xfrm>
          <a:prstGeom prst="rect">
            <a:avLst/>
          </a:prstGeom>
          <a:noFill/>
          <a:ln/>
        </p:spPr>
        <p:txBody>
          <a:bodyPr wrap="square" lIns="635" tIns="635" rIns="635" bIns="635" rtlCol="0" anchor="t">
            <a:normAutofit/>
          </a:bodyPr>
          <a:lstStyle/>
          <a:p>
            <a:r>
              <a:rPr lang="en-US" sz="1850" dirty="0">
                <a:solidFill>
                  <a:srgbClr val="1F2933"/>
                </a:solidFill>
                <a:latin typeface="Aptos" pitchFamily="34" charset="0"/>
                <a:ea typeface="Aptos" pitchFamily="34" charset="-122"/>
                <a:cs typeface="Aptos" pitchFamily="34" charset="-120"/>
              </a:rPr>
              <a:t>Keep interactions necessary for the professional role</a:t>
            </a:r>
            <a:endParaRPr lang="en-US" sz="1850" dirty="0"/>
          </a:p>
          <a:p>
            <a:r>
              <a:rPr lang="en-US" sz="1850" dirty="0">
                <a:solidFill>
                  <a:srgbClr val="1F2933"/>
                </a:solidFill>
                <a:latin typeface="Aptos" pitchFamily="34" charset="0"/>
                <a:ea typeface="Aptos" pitchFamily="34" charset="-122"/>
                <a:cs typeface="Aptos" pitchFamily="34" charset="-120"/>
              </a:rPr>
              <a:t>Be transparent, respectful and proportionate</a:t>
            </a:r>
            <a:endParaRPr lang="en-US" sz="1850" dirty="0"/>
          </a:p>
          <a:p>
            <a:r>
              <a:rPr lang="en-US" sz="1850" dirty="0">
                <a:solidFill>
                  <a:srgbClr val="1F2933"/>
                </a:solidFill>
                <a:latin typeface="Aptos" pitchFamily="34" charset="0"/>
                <a:ea typeface="Aptos" pitchFamily="34" charset="-122"/>
                <a:cs typeface="Aptos" pitchFamily="34" charset="-120"/>
              </a:rPr>
              <a:t>Avoid sexualised comments or intrusive private questions</a:t>
            </a:r>
            <a:endParaRPr lang="en-US" sz="1850" dirty="0"/>
          </a:p>
          <a:p>
            <a:r>
              <a:rPr lang="en-US" sz="1850" dirty="0">
                <a:solidFill>
                  <a:srgbClr val="1F2933"/>
                </a:solidFill>
                <a:latin typeface="Aptos" pitchFamily="34" charset="0"/>
                <a:ea typeface="Aptos" pitchFamily="34" charset="-122"/>
                <a:cs typeface="Aptos" pitchFamily="34" charset="-120"/>
              </a:rPr>
              <a:t>Avoid unnecessary secrecy, favouritism and dependency</a:t>
            </a:r>
            <a:endParaRPr lang="en-US" sz="1850" dirty="0"/>
          </a:p>
          <a:p>
            <a:r>
              <a:rPr lang="en-US" sz="1850" dirty="0">
                <a:solidFill>
                  <a:srgbClr val="1F2933"/>
                </a:solidFill>
                <a:latin typeface="Aptos" pitchFamily="34" charset="0"/>
                <a:ea typeface="Aptos" pitchFamily="34" charset="-122"/>
                <a:cs typeface="Aptos" pitchFamily="34" charset="-120"/>
              </a:rPr>
              <a:t>Use authority to support athlete autonomy</a:t>
            </a:r>
            <a:endParaRPr lang="en-US" sz="1850" dirty="0"/>
          </a:p>
        </p:txBody>
      </p:sp>
      <p:sp>
        <p:nvSpPr>
          <p:cNvPr id="9" name="Shape 6"/>
          <p:cNvSpPr/>
          <p:nvPr/>
        </p:nvSpPr>
        <p:spPr>
          <a:xfrm>
            <a:off x="868680" y="5257800"/>
            <a:ext cx="5120640" cy="566928"/>
          </a:xfrm>
          <a:prstGeom prst="roundRect">
            <a:avLst>
              <a:gd name="adj" fmla="val 12903"/>
            </a:avLst>
          </a:prstGeom>
          <a:solidFill>
            <a:srgbClr val="0F5D64"/>
          </a:solidFill>
          <a:ln w="12700">
            <a:solidFill>
              <a:srgbClr val="0F5D64"/>
            </a:solidFill>
            <a:prstDash val="solid"/>
          </a:ln>
        </p:spPr>
        <p:txBody>
          <a:bodyPr/>
          <a:lstStyle/>
          <a:p>
            <a:endParaRPr lang="el-GR"/>
          </a:p>
        </p:txBody>
      </p:sp>
      <p:sp>
        <p:nvSpPr>
          <p:cNvPr id="10" name="Text 7"/>
          <p:cNvSpPr/>
          <p:nvPr/>
        </p:nvSpPr>
        <p:spPr>
          <a:xfrm>
            <a:off x="1069848" y="5376672"/>
            <a:ext cx="4718304" cy="365760"/>
          </a:xfrm>
          <a:prstGeom prst="rect">
            <a:avLst/>
          </a:prstGeom>
          <a:noFill/>
          <a:ln/>
        </p:spPr>
        <p:txBody>
          <a:bodyPr wrap="square" lIns="254" tIns="254" rIns="254" bIns="254" rtlCol="0" anchor="ctr">
            <a:normAutofit/>
          </a:bodyPr>
          <a:lstStyle/>
          <a:p>
            <a:pPr marL="0" indent="0" algn="ctr">
              <a:buNone/>
            </a:pPr>
            <a:r>
              <a:rPr lang="en-US" sz="1700" b="1" dirty="0">
                <a:solidFill>
                  <a:srgbClr val="FFFFFF"/>
                </a:solidFill>
              </a:rPr>
              <a:t>Professional boundaries protect athletes and ASP.</a:t>
            </a:r>
            <a:endParaRPr lang="en-US" sz="1700" dirty="0"/>
          </a:p>
        </p:txBody>
      </p:sp>
      <p:pic>
        <p:nvPicPr>
          <p:cNvPr id="11" name="Εικόνα 10" descr="Δημιουργημένη εικόνα">
            <a:extLst>
              <a:ext uri="{FF2B5EF4-FFF2-40B4-BE49-F238E27FC236}">
                <a16:creationId xmlns:a16="http://schemas.microsoft.com/office/drawing/2014/main" id="{BD7D7822-CD1F-FD60-9542-DCD8FB9536C0}"/>
              </a:ext>
            </a:extLst>
          </p:cNvPr>
          <p:cNvPicPr>
            <a:picLocks noChangeAspect="1"/>
          </p:cNvPicPr>
          <p:nvPr/>
        </p:nvPicPr>
        <p:blipFill>
          <a:blip r:embed="rId3"/>
          <a:stretch>
            <a:fillRect/>
          </a:stretch>
        </p:blipFill>
        <p:spPr>
          <a:xfrm>
            <a:off x="6294120" y="1188720"/>
            <a:ext cx="5530018" cy="4369650"/>
          </a:xfrm>
          <a:prstGeom prst="rect">
            <a:avLst/>
          </a:prstGeom>
        </p:spPr>
      </p:pic>
      <p:pic>
        <p:nvPicPr>
          <p:cNvPr id="7" name="Εικόνα 6">
            <a:extLst>
              <a:ext uri="{FF2B5EF4-FFF2-40B4-BE49-F238E27FC236}">
                <a16:creationId xmlns:a16="http://schemas.microsoft.com/office/drawing/2014/main" id="{1CD44342-5CC5-ABA8-5ED0-AF007B75ACDF}"/>
              </a:ext>
            </a:extLst>
          </p:cNvPr>
          <p:cNvPicPr>
            <a:picLocks noChangeAspect="1"/>
          </p:cNvPicPr>
          <p:nvPr/>
        </p:nvPicPr>
        <p:blipFill>
          <a:blip r:embed="rId4"/>
          <a:stretch>
            <a:fillRect/>
          </a:stretch>
        </p:blipFill>
        <p:spPr>
          <a:xfrm>
            <a:off x="-106680" y="6176935"/>
            <a:ext cx="12192000" cy="701040"/>
          </a:xfrm>
          <a:prstGeom prst="rect">
            <a:avLst/>
          </a:prstGeom>
        </p:spPr>
      </p:pic>
      <p:sp>
        <p:nvSpPr>
          <p:cNvPr id="13" name="Shape 0">
            <a:extLst>
              <a:ext uri="{FF2B5EF4-FFF2-40B4-BE49-F238E27FC236}">
                <a16:creationId xmlns:a16="http://schemas.microsoft.com/office/drawing/2014/main" id="{1ABB6240-C8F3-D390-450B-59D6998D9D01}"/>
              </a:ext>
            </a:extLst>
          </p:cNvPr>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2"/>
          <p:cNvSpPr/>
          <p:nvPr/>
        </p:nvSpPr>
        <p:spPr>
          <a:xfrm>
            <a:off x="771913" y="402336"/>
            <a:ext cx="6675120" cy="493776"/>
          </a:xfrm>
          <a:prstGeom prst="rect">
            <a:avLst/>
          </a:prstGeom>
          <a:noFill/>
          <a:ln/>
        </p:spPr>
        <p:txBody>
          <a:bodyPr wrap="square" lIns="254" tIns="254" rIns="254" bIns="254" rtlCol="0" anchor="ctr">
            <a:normAutofit fontScale="77500" lnSpcReduction="20000"/>
          </a:bodyPr>
          <a:lstStyle/>
          <a:p>
            <a:pPr marL="0" indent="0">
              <a:buNone/>
            </a:pPr>
            <a:r>
              <a:rPr lang="en-US" sz="3100" b="1" dirty="0">
                <a:solidFill>
                  <a:srgbClr val="1F2933"/>
                </a:solidFill>
                <a:latin typeface="Aptos Display" pitchFamily="34" charset="0"/>
                <a:ea typeface="Aptos Display" pitchFamily="34" charset="-122"/>
                <a:cs typeface="Aptos Display" pitchFamily="34" charset="-120"/>
              </a:rPr>
              <a:t>Boundary practices for common sport situations</a:t>
            </a:r>
            <a:endParaRPr lang="en-US" sz="3100" dirty="0"/>
          </a:p>
        </p:txBody>
      </p:sp>
      <p:sp>
        <p:nvSpPr>
          <p:cNvPr id="5" name="Text 3"/>
          <p:cNvSpPr/>
          <p:nvPr/>
        </p:nvSpPr>
        <p:spPr>
          <a:xfrm>
            <a:off x="771913" y="950976"/>
            <a:ext cx="5806440" cy="237744"/>
          </a:xfrm>
          <a:prstGeom prst="rect">
            <a:avLst/>
          </a:prstGeom>
          <a:noFill/>
          <a:ln/>
        </p:spPr>
        <p:txBody>
          <a:bodyPr wrap="square" lIns="254" tIns="254" rIns="254" bIns="254" rtlCol="0" anchor="ctr">
            <a:normAutofit/>
          </a:bodyPr>
          <a:lstStyle/>
          <a:p>
            <a:pPr marL="0" indent="0">
              <a:buNone/>
            </a:pPr>
            <a:r>
              <a:rPr lang="en-US" sz="1280" dirty="0">
                <a:solidFill>
                  <a:srgbClr val="0F5D64"/>
                </a:solidFill>
                <a:latin typeface="Aptos" pitchFamily="34" charset="0"/>
                <a:ea typeface="Aptos" pitchFamily="34" charset="-122"/>
                <a:cs typeface="Aptos" pitchFamily="34" charset="-120"/>
              </a:rPr>
              <a:t>Prevent ambiguity before it becomes risky.</a:t>
            </a:r>
            <a:endParaRPr lang="en-US" sz="1280" dirty="0"/>
          </a:p>
        </p:txBody>
      </p:sp>
      <p:sp>
        <p:nvSpPr>
          <p:cNvPr id="6" name="Shape 4"/>
          <p:cNvSpPr/>
          <p:nvPr/>
        </p:nvSpPr>
        <p:spPr>
          <a:xfrm>
            <a:off x="868680" y="1234440"/>
            <a:ext cx="10378440" cy="658368"/>
          </a:xfrm>
          <a:prstGeom prst="roundRect">
            <a:avLst>
              <a:gd name="adj" fmla="val 5556"/>
            </a:avLst>
          </a:prstGeom>
          <a:solidFill>
            <a:srgbClr val="FFFFFF"/>
          </a:solidFill>
          <a:ln w="12700">
            <a:solidFill>
              <a:srgbClr val="EEDFCB"/>
            </a:solidFill>
            <a:prstDash val="solid"/>
          </a:ln>
        </p:spPr>
        <p:txBody>
          <a:bodyPr/>
          <a:lstStyle/>
          <a:p>
            <a:endParaRPr lang="el-GR"/>
          </a:p>
        </p:txBody>
      </p:sp>
      <p:sp>
        <p:nvSpPr>
          <p:cNvPr id="7" name="Text 5"/>
          <p:cNvSpPr/>
          <p:nvPr/>
        </p:nvSpPr>
        <p:spPr>
          <a:xfrm>
            <a:off x="1143000" y="1417320"/>
            <a:ext cx="2560320" cy="256032"/>
          </a:xfrm>
          <a:prstGeom prst="rect">
            <a:avLst/>
          </a:prstGeom>
          <a:noFill/>
          <a:ln/>
        </p:spPr>
        <p:txBody>
          <a:bodyPr wrap="square" lIns="0" tIns="0" rIns="0" bIns="0" rtlCol="0" anchor="ctr"/>
          <a:lstStyle/>
          <a:p>
            <a:pPr marL="0" indent="0">
              <a:buNone/>
            </a:pPr>
            <a:r>
              <a:rPr lang="en-US" sz="1660" b="1" dirty="0">
                <a:solidFill>
                  <a:srgbClr val="0F5D64"/>
                </a:solidFill>
              </a:rPr>
              <a:t>Physical contact</a:t>
            </a:r>
            <a:endParaRPr lang="en-US" sz="1660" dirty="0"/>
          </a:p>
        </p:txBody>
      </p:sp>
      <p:sp>
        <p:nvSpPr>
          <p:cNvPr id="8" name="Text 6"/>
          <p:cNvSpPr/>
          <p:nvPr/>
        </p:nvSpPr>
        <p:spPr>
          <a:xfrm>
            <a:off x="3886200" y="1417320"/>
            <a:ext cx="6949440" cy="256032"/>
          </a:xfrm>
          <a:prstGeom prst="rect">
            <a:avLst/>
          </a:prstGeom>
          <a:noFill/>
          <a:ln/>
        </p:spPr>
        <p:txBody>
          <a:bodyPr wrap="square" lIns="0" tIns="0" rIns="0" bIns="0" rtlCol="0" anchor="ctr">
            <a:normAutofit/>
          </a:bodyPr>
          <a:lstStyle/>
          <a:p>
            <a:pPr marL="0" indent="0">
              <a:buNone/>
            </a:pPr>
            <a:r>
              <a:rPr lang="en-US" sz="1560" dirty="0">
                <a:solidFill>
                  <a:srgbClr val="1F2933"/>
                </a:solidFill>
              </a:rPr>
              <a:t>Clear professional purpose; explain what will happen and why</a:t>
            </a:r>
            <a:endParaRPr lang="en-US" sz="1560" dirty="0"/>
          </a:p>
        </p:txBody>
      </p:sp>
      <p:sp>
        <p:nvSpPr>
          <p:cNvPr id="9" name="Shape 7"/>
          <p:cNvSpPr/>
          <p:nvPr/>
        </p:nvSpPr>
        <p:spPr>
          <a:xfrm>
            <a:off x="868680" y="2002536"/>
            <a:ext cx="10378440" cy="658368"/>
          </a:xfrm>
          <a:prstGeom prst="roundRect">
            <a:avLst>
              <a:gd name="adj" fmla="val 5556"/>
            </a:avLst>
          </a:prstGeom>
          <a:solidFill>
            <a:srgbClr val="F3E7D6"/>
          </a:solidFill>
          <a:ln w="12700">
            <a:solidFill>
              <a:srgbClr val="EEDFCB"/>
            </a:solidFill>
            <a:prstDash val="solid"/>
          </a:ln>
        </p:spPr>
        <p:txBody>
          <a:bodyPr/>
          <a:lstStyle/>
          <a:p>
            <a:endParaRPr lang="el-GR"/>
          </a:p>
        </p:txBody>
      </p:sp>
      <p:sp>
        <p:nvSpPr>
          <p:cNvPr id="10" name="Text 8"/>
          <p:cNvSpPr/>
          <p:nvPr/>
        </p:nvSpPr>
        <p:spPr>
          <a:xfrm>
            <a:off x="1143000" y="2185416"/>
            <a:ext cx="2560320" cy="256032"/>
          </a:xfrm>
          <a:prstGeom prst="rect">
            <a:avLst/>
          </a:prstGeom>
          <a:noFill/>
          <a:ln/>
        </p:spPr>
        <p:txBody>
          <a:bodyPr wrap="square" lIns="0" tIns="0" rIns="0" bIns="0" rtlCol="0" anchor="ctr"/>
          <a:lstStyle/>
          <a:p>
            <a:pPr marL="0" indent="0">
              <a:buNone/>
            </a:pPr>
            <a:r>
              <a:rPr lang="en-US" sz="1660" b="1" dirty="0">
                <a:solidFill>
                  <a:srgbClr val="0F5D64"/>
                </a:solidFill>
              </a:rPr>
              <a:t>One-to-one sessions</a:t>
            </a:r>
            <a:endParaRPr lang="en-US" sz="1660" dirty="0"/>
          </a:p>
        </p:txBody>
      </p:sp>
      <p:sp>
        <p:nvSpPr>
          <p:cNvPr id="11" name="Text 9"/>
          <p:cNvSpPr/>
          <p:nvPr/>
        </p:nvSpPr>
        <p:spPr>
          <a:xfrm>
            <a:off x="3886200" y="2185416"/>
            <a:ext cx="6949440" cy="256032"/>
          </a:xfrm>
          <a:prstGeom prst="rect">
            <a:avLst/>
          </a:prstGeom>
          <a:noFill/>
          <a:ln/>
        </p:spPr>
        <p:txBody>
          <a:bodyPr wrap="square" lIns="0" tIns="0" rIns="0" bIns="0" rtlCol="0" anchor="ctr">
            <a:normAutofit/>
          </a:bodyPr>
          <a:lstStyle/>
          <a:p>
            <a:pPr marL="0" indent="0">
              <a:buNone/>
            </a:pPr>
            <a:r>
              <a:rPr lang="en-US" sz="1560" dirty="0">
                <a:solidFill>
                  <a:srgbClr val="1F2933"/>
                </a:solidFill>
              </a:rPr>
              <a:t>Protect confidentiality without unnecessary isolation</a:t>
            </a:r>
            <a:endParaRPr lang="en-US" sz="1560" dirty="0"/>
          </a:p>
        </p:txBody>
      </p:sp>
      <p:sp>
        <p:nvSpPr>
          <p:cNvPr id="12" name="Shape 10"/>
          <p:cNvSpPr/>
          <p:nvPr/>
        </p:nvSpPr>
        <p:spPr>
          <a:xfrm>
            <a:off x="868680" y="2770632"/>
            <a:ext cx="10378440" cy="658368"/>
          </a:xfrm>
          <a:prstGeom prst="roundRect">
            <a:avLst>
              <a:gd name="adj" fmla="val 5556"/>
            </a:avLst>
          </a:prstGeom>
          <a:solidFill>
            <a:srgbClr val="FFFFFF"/>
          </a:solidFill>
          <a:ln w="12700">
            <a:solidFill>
              <a:srgbClr val="EEDFCB"/>
            </a:solidFill>
            <a:prstDash val="solid"/>
          </a:ln>
        </p:spPr>
        <p:txBody>
          <a:bodyPr/>
          <a:lstStyle/>
          <a:p>
            <a:endParaRPr lang="el-GR"/>
          </a:p>
        </p:txBody>
      </p:sp>
      <p:sp>
        <p:nvSpPr>
          <p:cNvPr id="13" name="Text 11"/>
          <p:cNvSpPr/>
          <p:nvPr/>
        </p:nvSpPr>
        <p:spPr>
          <a:xfrm>
            <a:off x="1143000" y="2953512"/>
            <a:ext cx="2560320" cy="256032"/>
          </a:xfrm>
          <a:prstGeom prst="rect">
            <a:avLst/>
          </a:prstGeom>
          <a:noFill/>
          <a:ln/>
        </p:spPr>
        <p:txBody>
          <a:bodyPr wrap="square" lIns="0" tIns="0" rIns="0" bIns="0" rtlCol="0" anchor="ctr"/>
          <a:lstStyle/>
          <a:p>
            <a:pPr marL="0" indent="0">
              <a:buNone/>
            </a:pPr>
            <a:r>
              <a:rPr lang="en-US" sz="1660" b="1" dirty="0">
                <a:solidFill>
                  <a:srgbClr val="0F5D64"/>
                </a:solidFill>
              </a:rPr>
              <a:t>Digital communication</a:t>
            </a:r>
            <a:endParaRPr lang="en-US" sz="1660" dirty="0"/>
          </a:p>
        </p:txBody>
      </p:sp>
      <p:sp>
        <p:nvSpPr>
          <p:cNvPr id="14" name="Text 12"/>
          <p:cNvSpPr/>
          <p:nvPr/>
        </p:nvSpPr>
        <p:spPr>
          <a:xfrm>
            <a:off x="3886200" y="2953512"/>
            <a:ext cx="6949440" cy="256032"/>
          </a:xfrm>
          <a:prstGeom prst="rect">
            <a:avLst/>
          </a:prstGeom>
          <a:noFill/>
          <a:ln/>
        </p:spPr>
        <p:txBody>
          <a:bodyPr wrap="square" lIns="0" tIns="0" rIns="0" bIns="0" rtlCol="0" anchor="ctr">
            <a:normAutofit/>
          </a:bodyPr>
          <a:lstStyle/>
          <a:p>
            <a:pPr marL="0" indent="0">
              <a:buNone/>
            </a:pPr>
            <a:r>
              <a:rPr lang="en-US" sz="1560" dirty="0">
                <a:solidFill>
                  <a:srgbClr val="1F2933"/>
                </a:solidFill>
              </a:rPr>
              <a:t>Appropriate channel, content, timing and frequency</a:t>
            </a:r>
            <a:endParaRPr lang="en-US" sz="1560" dirty="0"/>
          </a:p>
        </p:txBody>
      </p:sp>
      <p:sp>
        <p:nvSpPr>
          <p:cNvPr id="15" name="Shape 13"/>
          <p:cNvSpPr/>
          <p:nvPr/>
        </p:nvSpPr>
        <p:spPr>
          <a:xfrm>
            <a:off x="868680" y="3538728"/>
            <a:ext cx="10378440" cy="658368"/>
          </a:xfrm>
          <a:prstGeom prst="roundRect">
            <a:avLst>
              <a:gd name="adj" fmla="val 5556"/>
            </a:avLst>
          </a:prstGeom>
          <a:solidFill>
            <a:srgbClr val="F3E7D6"/>
          </a:solidFill>
          <a:ln w="12700">
            <a:solidFill>
              <a:srgbClr val="EEDFCB"/>
            </a:solidFill>
            <a:prstDash val="solid"/>
          </a:ln>
        </p:spPr>
        <p:txBody>
          <a:bodyPr/>
          <a:lstStyle/>
          <a:p>
            <a:endParaRPr lang="el-GR"/>
          </a:p>
        </p:txBody>
      </p:sp>
      <p:sp>
        <p:nvSpPr>
          <p:cNvPr id="16" name="Text 14"/>
          <p:cNvSpPr/>
          <p:nvPr/>
        </p:nvSpPr>
        <p:spPr>
          <a:xfrm>
            <a:off x="1143000" y="3721608"/>
            <a:ext cx="2560320" cy="256032"/>
          </a:xfrm>
          <a:prstGeom prst="rect">
            <a:avLst/>
          </a:prstGeom>
          <a:noFill/>
          <a:ln/>
        </p:spPr>
        <p:txBody>
          <a:bodyPr wrap="square" lIns="0" tIns="0" rIns="0" bIns="0" rtlCol="0" anchor="ctr"/>
          <a:lstStyle/>
          <a:p>
            <a:pPr marL="0" indent="0">
              <a:buNone/>
            </a:pPr>
            <a:r>
              <a:rPr lang="en-US" sz="1660" b="1" dirty="0">
                <a:solidFill>
                  <a:srgbClr val="0F5D64"/>
                </a:solidFill>
              </a:rPr>
              <a:t>Travel and accommodation</a:t>
            </a:r>
            <a:endParaRPr lang="en-US" sz="1660" dirty="0"/>
          </a:p>
        </p:txBody>
      </p:sp>
      <p:sp>
        <p:nvSpPr>
          <p:cNvPr id="17" name="Text 15"/>
          <p:cNvSpPr/>
          <p:nvPr/>
        </p:nvSpPr>
        <p:spPr>
          <a:xfrm>
            <a:off x="3886200" y="3721608"/>
            <a:ext cx="6949440" cy="256032"/>
          </a:xfrm>
          <a:prstGeom prst="rect">
            <a:avLst/>
          </a:prstGeom>
          <a:noFill/>
          <a:ln/>
        </p:spPr>
        <p:txBody>
          <a:bodyPr wrap="square" lIns="0" tIns="0" rIns="0" bIns="0" rtlCol="0" anchor="ctr">
            <a:normAutofit/>
          </a:bodyPr>
          <a:lstStyle/>
          <a:p>
            <a:pPr marL="0" indent="0">
              <a:buNone/>
            </a:pPr>
            <a:r>
              <a:rPr lang="en-US" sz="1560" dirty="0">
                <a:solidFill>
                  <a:srgbClr val="1F2933"/>
                </a:solidFill>
              </a:rPr>
              <a:t>Preserve privacy and professional roles</a:t>
            </a:r>
            <a:endParaRPr lang="en-US" sz="1560" dirty="0"/>
          </a:p>
        </p:txBody>
      </p:sp>
      <p:sp>
        <p:nvSpPr>
          <p:cNvPr id="18" name="Shape 16"/>
          <p:cNvSpPr/>
          <p:nvPr/>
        </p:nvSpPr>
        <p:spPr>
          <a:xfrm>
            <a:off x="868680" y="4306824"/>
            <a:ext cx="10378440" cy="658368"/>
          </a:xfrm>
          <a:prstGeom prst="roundRect">
            <a:avLst>
              <a:gd name="adj" fmla="val 5556"/>
            </a:avLst>
          </a:prstGeom>
          <a:solidFill>
            <a:srgbClr val="FFFFFF"/>
          </a:solidFill>
          <a:ln w="12700">
            <a:solidFill>
              <a:srgbClr val="EEDFCB"/>
            </a:solidFill>
            <a:prstDash val="solid"/>
          </a:ln>
        </p:spPr>
        <p:txBody>
          <a:bodyPr/>
          <a:lstStyle/>
          <a:p>
            <a:endParaRPr lang="el-GR"/>
          </a:p>
        </p:txBody>
      </p:sp>
      <p:sp>
        <p:nvSpPr>
          <p:cNvPr id="19" name="Text 17"/>
          <p:cNvSpPr/>
          <p:nvPr/>
        </p:nvSpPr>
        <p:spPr>
          <a:xfrm>
            <a:off x="1143000" y="4489704"/>
            <a:ext cx="2560320" cy="256032"/>
          </a:xfrm>
          <a:prstGeom prst="rect">
            <a:avLst/>
          </a:prstGeom>
          <a:noFill/>
          <a:ln/>
        </p:spPr>
        <p:txBody>
          <a:bodyPr wrap="square" lIns="0" tIns="0" rIns="0" bIns="0" rtlCol="0" anchor="ctr"/>
          <a:lstStyle/>
          <a:p>
            <a:pPr marL="0" indent="0">
              <a:buNone/>
            </a:pPr>
            <a:r>
              <a:rPr lang="en-US" sz="1660" b="1" dirty="0">
                <a:solidFill>
                  <a:srgbClr val="0F5D64"/>
                </a:solidFill>
              </a:rPr>
              <a:t>Selection/treatment</a:t>
            </a:r>
            <a:endParaRPr lang="en-US" sz="1660" dirty="0"/>
          </a:p>
        </p:txBody>
      </p:sp>
      <p:sp>
        <p:nvSpPr>
          <p:cNvPr id="20" name="Text 18"/>
          <p:cNvSpPr/>
          <p:nvPr/>
        </p:nvSpPr>
        <p:spPr>
          <a:xfrm>
            <a:off x="3886200" y="4489704"/>
            <a:ext cx="6949440" cy="256032"/>
          </a:xfrm>
          <a:prstGeom prst="rect">
            <a:avLst/>
          </a:prstGeom>
          <a:noFill/>
          <a:ln/>
        </p:spPr>
        <p:txBody>
          <a:bodyPr wrap="square" lIns="0" tIns="0" rIns="0" bIns="0" rtlCol="0" anchor="ctr">
            <a:normAutofit/>
          </a:bodyPr>
          <a:lstStyle/>
          <a:p>
            <a:pPr marL="0" indent="0">
              <a:buNone/>
            </a:pPr>
            <a:r>
              <a:rPr lang="en-US" sz="1560" dirty="0">
                <a:solidFill>
                  <a:srgbClr val="1F2933"/>
                </a:solidFill>
              </a:rPr>
              <a:t>Use clear criteria, not personal closeness</a:t>
            </a:r>
            <a:endParaRPr lang="en-US" sz="1560" dirty="0"/>
          </a:p>
        </p:txBody>
      </p:sp>
      <p:sp>
        <p:nvSpPr>
          <p:cNvPr id="21" name="Text 19"/>
          <p:cNvSpPr/>
          <p:nvPr/>
        </p:nvSpPr>
        <p:spPr>
          <a:xfrm>
            <a:off x="1097280" y="5559552"/>
            <a:ext cx="9829800" cy="347472"/>
          </a:xfrm>
          <a:prstGeom prst="rect">
            <a:avLst/>
          </a:prstGeom>
          <a:noFill/>
          <a:ln/>
        </p:spPr>
        <p:txBody>
          <a:bodyPr wrap="square" lIns="0" tIns="0" rIns="0" bIns="0" rtlCol="0" anchor="ctr"/>
          <a:lstStyle/>
          <a:p>
            <a:pPr marL="0" indent="0" algn="ctr">
              <a:buNone/>
            </a:pPr>
            <a:r>
              <a:rPr lang="en-US" sz="1750" i="1" dirty="0">
                <a:solidFill>
                  <a:srgbClr val="B76455"/>
                </a:solidFill>
              </a:rPr>
              <a:t>Reflection: Which of these situations is most ambiguous in your sport?</a:t>
            </a:r>
            <a:endParaRPr lang="en-US" sz="1750" dirty="0"/>
          </a:p>
        </p:txBody>
      </p:sp>
      <p:pic>
        <p:nvPicPr>
          <p:cNvPr id="23" name="Εικόνα 22">
            <a:extLst>
              <a:ext uri="{FF2B5EF4-FFF2-40B4-BE49-F238E27FC236}">
                <a16:creationId xmlns:a16="http://schemas.microsoft.com/office/drawing/2014/main" id="{D2857309-7EB5-F677-1285-B46B3C02E191}"/>
              </a:ext>
            </a:extLst>
          </p:cNvPr>
          <p:cNvPicPr>
            <a:picLocks noChangeAspect="1"/>
          </p:cNvPicPr>
          <p:nvPr/>
        </p:nvPicPr>
        <p:blipFill>
          <a:blip r:embed="rId3"/>
          <a:stretch>
            <a:fillRect/>
          </a:stretch>
        </p:blipFill>
        <p:spPr>
          <a:xfrm>
            <a:off x="-83820" y="6156960"/>
            <a:ext cx="12192000" cy="701040"/>
          </a:xfrm>
          <a:prstGeom prst="rect">
            <a:avLst/>
          </a:prstGeom>
        </p:spPr>
      </p:pic>
      <p:sp>
        <p:nvSpPr>
          <p:cNvPr id="25" name="Shape 0">
            <a:extLst>
              <a:ext uri="{FF2B5EF4-FFF2-40B4-BE49-F238E27FC236}">
                <a16:creationId xmlns:a16="http://schemas.microsoft.com/office/drawing/2014/main" id="{5A4E7DE4-9FCC-F8FD-19FB-E224527CF180}"/>
              </a:ext>
            </a:extLst>
          </p:cNvPr>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2"/>
          <p:cNvSpPr/>
          <p:nvPr/>
        </p:nvSpPr>
        <p:spPr>
          <a:xfrm>
            <a:off x="777240" y="374904"/>
            <a:ext cx="6675120" cy="493776"/>
          </a:xfrm>
          <a:prstGeom prst="rect">
            <a:avLst/>
          </a:prstGeom>
          <a:noFill/>
          <a:ln/>
        </p:spPr>
        <p:txBody>
          <a:bodyPr wrap="square" lIns="254" tIns="254" rIns="254" bIns="254" rtlCol="0" anchor="ctr">
            <a:normAutofit fontScale="70000" lnSpcReduction="20000"/>
          </a:bodyPr>
          <a:lstStyle/>
          <a:p>
            <a:pPr marL="0" indent="0">
              <a:buNone/>
            </a:pPr>
            <a:r>
              <a:rPr lang="en-US" sz="3100" b="1" dirty="0">
                <a:solidFill>
                  <a:srgbClr val="1F2933"/>
                </a:solidFill>
                <a:latin typeface="Aptos Display" pitchFamily="34" charset="0"/>
                <a:ea typeface="Aptos Display" pitchFamily="34" charset="-122"/>
                <a:cs typeface="Aptos Display" pitchFamily="34" charset="-120"/>
              </a:rPr>
              <a:t>Organisations must design prevention into the system</a:t>
            </a:r>
            <a:endParaRPr lang="en-US" sz="3100" dirty="0"/>
          </a:p>
        </p:txBody>
      </p:sp>
      <p:sp>
        <p:nvSpPr>
          <p:cNvPr id="5" name="Text 3"/>
          <p:cNvSpPr/>
          <p:nvPr/>
        </p:nvSpPr>
        <p:spPr>
          <a:xfrm>
            <a:off x="777240" y="967844"/>
            <a:ext cx="5806440" cy="237744"/>
          </a:xfrm>
          <a:prstGeom prst="rect">
            <a:avLst/>
          </a:prstGeom>
          <a:noFill/>
          <a:ln/>
        </p:spPr>
        <p:txBody>
          <a:bodyPr wrap="square" lIns="254" tIns="254" rIns="254" bIns="254" rtlCol="0" anchor="ctr">
            <a:normAutofit/>
          </a:bodyPr>
          <a:lstStyle/>
          <a:p>
            <a:pPr marL="0" indent="0">
              <a:buNone/>
            </a:pPr>
            <a:r>
              <a:rPr lang="en-US" sz="1280" dirty="0">
                <a:solidFill>
                  <a:srgbClr val="0F5D64"/>
                </a:solidFill>
                <a:latin typeface="Aptos" pitchFamily="34" charset="0"/>
                <a:ea typeface="Aptos" pitchFamily="34" charset="-122"/>
                <a:cs typeface="Aptos" pitchFamily="34" charset="-120"/>
              </a:rPr>
              <a:t>Prevention cannot depend only on individuals behaving well.</a:t>
            </a:r>
            <a:endParaRPr lang="en-US" sz="1280" dirty="0"/>
          </a:p>
        </p:txBody>
      </p:sp>
      <p:sp>
        <p:nvSpPr>
          <p:cNvPr id="8" name="Text 5"/>
          <p:cNvSpPr/>
          <p:nvPr/>
        </p:nvSpPr>
        <p:spPr>
          <a:xfrm>
            <a:off x="777240" y="1417320"/>
            <a:ext cx="5349240" cy="3566160"/>
          </a:xfrm>
          <a:prstGeom prst="rect">
            <a:avLst/>
          </a:prstGeom>
          <a:noFill/>
          <a:ln/>
        </p:spPr>
        <p:txBody>
          <a:bodyPr wrap="square" lIns="635" tIns="635" rIns="635" bIns="635" rtlCol="0" anchor="t">
            <a:normAutofit/>
          </a:bodyPr>
          <a:lstStyle/>
          <a:p>
            <a:r>
              <a:rPr lang="en-US" sz="1800" dirty="0">
                <a:solidFill>
                  <a:srgbClr val="1F2933"/>
                </a:solidFill>
                <a:latin typeface="Aptos" pitchFamily="34" charset="0"/>
                <a:ea typeface="Aptos" pitchFamily="34" charset="-122"/>
                <a:cs typeface="Aptos" pitchFamily="34" charset="-120"/>
              </a:rPr>
              <a:t>Define acceptable conduct in practical terms</a:t>
            </a:r>
            <a:endParaRPr lang="en-US" sz="1800" dirty="0"/>
          </a:p>
          <a:p>
            <a:r>
              <a:rPr lang="en-US" sz="1800" dirty="0">
                <a:solidFill>
                  <a:srgbClr val="1F2933"/>
                </a:solidFill>
                <a:latin typeface="Aptos" pitchFamily="34" charset="0"/>
                <a:ea typeface="Aptos" pitchFamily="34" charset="-122"/>
                <a:cs typeface="Aptos" pitchFamily="34" charset="-120"/>
              </a:rPr>
              <a:t>Communicate expectations during induction</a:t>
            </a:r>
            <a:endParaRPr lang="en-US" sz="1800" dirty="0"/>
          </a:p>
          <a:p>
            <a:r>
              <a:rPr lang="en-US" sz="1800" dirty="0">
                <a:solidFill>
                  <a:srgbClr val="1F2933"/>
                </a:solidFill>
                <a:latin typeface="Aptos" pitchFamily="34" charset="0"/>
                <a:ea typeface="Aptos" pitchFamily="34" charset="-122"/>
                <a:cs typeface="Aptos" pitchFamily="34" charset="-120"/>
              </a:rPr>
              <a:t>Revisit standards regularly—not once</a:t>
            </a:r>
            <a:endParaRPr lang="en-US" sz="1800" dirty="0"/>
          </a:p>
          <a:p>
            <a:r>
              <a:rPr lang="en-US" sz="1800" dirty="0">
                <a:solidFill>
                  <a:srgbClr val="1F2933"/>
                </a:solidFill>
                <a:latin typeface="Aptos" pitchFamily="34" charset="0"/>
                <a:ea typeface="Aptos" pitchFamily="34" charset="-122"/>
                <a:cs typeface="Aptos" pitchFamily="34" charset="-120"/>
              </a:rPr>
              <a:t>Apply expectations consistently to athletes, coaches, ASP, volunteers and managers</a:t>
            </a:r>
            <a:endParaRPr lang="en-US" sz="1800" dirty="0"/>
          </a:p>
          <a:p>
            <a:r>
              <a:rPr lang="en-US" sz="1800" dirty="0">
                <a:solidFill>
                  <a:srgbClr val="1F2933"/>
                </a:solidFill>
                <a:latin typeface="Aptos" pitchFamily="34" charset="0"/>
                <a:ea typeface="Aptos" pitchFamily="34" charset="-122"/>
                <a:cs typeface="Aptos" pitchFamily="34" charset="-120"/>
              </a:rPr>
              <a:t>Review whether organisational routines make respectful behaviour easier</a:t>
            </a:r>
            <a:endParaRPr lang="en-US" sz="1800" dirty="0"/>
          </a:p>
        </p:txBody>
      </p:sp>
      <p:sp>
        <p:nvSpPr>
          <p:cNvPr id="9" name="Shape 6"/>
          <p:cNvSpPr/>
          <p:nvPr/>
        </p:nvSpPr>
        <p:spPr>
          <a:xfrm>
            <a:off x="868680" y="5394960"/>
            <a:ext cx="5257800" cy="594360"/>
          </a:xfrm>
          <a:prstGeom prst="roundRect">
            <a:avLst>
              <a:gd name="adj" fmla="val 12308"/>
            </a:avLst>
          </a:prstGeom>
          <a:solidFill>
            <a:srgbClr val="0F5D64"/>
          </a:solidFill>
          <a:ln w="12700">
            <a:solidFill>
              <a:srgbClr val="0F5D64"/>
            </a:solidFill>
            <a:prstDash val="solid"/>
          </a:ln>
        </p:spPr>
        <p:txBody>
          <a:bodyPr/>
          <a:lstStyle/>
          <a:p>
            <a:endParaRPr lang="el-GR"/>
          </a:p>
        </p:txBody>
      </p:sp>
      <p:sp>
        <p:nvSpPr>
          <p:cNvPr id="10" name="Text 7"/>
          <p:cNvSpPr/>
          <p:nvPr/>
        </p:nvSpPr>
        <p:spPr>
          <a:xfrm>
            <a:off x="1069848" y="5513832"/>
            <a:ext cx="4855464" cy="393192"/>
          </a:xfrm>
          <a:prstGeom prst="rect">
            <a:avLst/>
          </a:prstGeom>
          <a:noFill/>
          <a:ln/>
        </p:spPr>
        <p:txBody>
          <a:bodyPr wrap="square" lIns="254" tIns="254" rIns="254" bIns="254" rtlCol="0" anchor="ctr">
            <a:normAutofit fontScale="85000" lnSpcReduction="10000"/>
          </a:bodyPr>
          <a:lstStyle/>
          <a:p>
            <a:pPr marL="0" indent="0" algn="ctr">
              <a:buNone/>
            </a:pPr>
            <a:r>
              <a:rPr lang="en-US" sz="1700" b="1" dirty="0">
                <a:solidFill>
                  <a:srgbClr val="FFFFFF"/>
                </a:solidFill>
              </a:rPr>
              <a:t>System question: Does our organisation make safe behaviour the expected option?</a:t>
            </a:r>
            <a:endParaRPr lang="en-US" sz="1700" dirty="0"/>
          </a:p>
        </p:txBody>
      </p:sp>
      <p:pic>
        <p:nvPicPr>
          <p:cNvPr id="12" name="Εικόνα 11" descr="Δημιουργημένη εικόνα">
            <a:extLst>
              <a:ext uri="{FF2B5EF4-FFF2-40B4-BE49-F238E27FC236}">
                <a16:creationId xmlns:a16="http://schemas.microsoft.com/office/drawing/2014/main" id="{5D8DD092-F032-6AD3-05E1-30E6BA6BF693}"/>
              </a:ext>
            </a:extLst>
          </p:cNvPr>
          <p:cNvPicPr>
            <a:picLocks noChangeAspect="1"/>
          </p:cNvPicPr>
          <p:nvPr/>
        </p:nvPicPr>
        <p:blipFill>
          <a:blip r:embed="rId3"/>
          <a:stretch>
            <a:fillRect/>
          </a:stretch>
        </p:blipFill>
        <p:spPr>
          <a:xfrm>
            <a:off x="6238265" y="1417320"/>
            <a:ext cx="5690292" cy="3404721"/>
          </a:xfrm>
          <a:prstGeom prst="rect">
            <a:avLst/>
          </a:prstGeom>
        </p:spPr>
      </p:pic>
      <p:pic>
        <p:nvPicPr>
          <p:cNvPr id="7" name="Εικόνα 6">
            <a:extLst>
              <a:ext uri="{FF2B5EF4-FFF2-40B4-BE49-F238E27FC236}">
                <a16:creationId xmlns:a16="http://schemas.microsoft.com/office/drawing/2014/main" id="{9FB227FC-DA7D-0270-8970-A20C9635BB65}"/>
              </a:ext>
            </a:extLst>
          </p:cNvPr>
          <p:cNvPicPr>
            <a:picLocks noChangeAspect="1"/>
          </p:cNvPicPr>
          <p:nvPr/>
        </p:nvPicPr>
        <p:blipFill>
          <a:blip r:embed="rId4"/>
          <a:stretch>
            <a:fillRect/>
          </a:stretch>
        </p:blipFill>
        <p:spPr>
          <a:xfrm>
            <a:off x="-79899" y="6156960"/>
            <a:ext cx="12192000" cy="701040"/>
          </a:xfrm>
          <a:prstGeom prst="rect">
            <a:avLst/>
          </a:prstGeom>
        </p:spPr>
      </p:pic>
      <p:sp>
        <p:nvSpPr>
          <p:cNvPr id="13" name="Shape 0">
            <a:extLst>
              <a:ext uri="{FF2B5EF4-FFF2-40B4-BE49-F238E27FC236}">
                <a16:creationId xmlns:a16="http://schemas.microsoft.com/office/drawing/2014/main" id="{0630FB08-59D9-4922-F846-78C0938A2CCD}"/>
              </a:ext>
            </a:extLst>
          </p:cNvPr>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2"/>
          <p:cNvSpPr/>
          <p:nvPr/>
        </p:nvSpPr>
        <p:spPr>
          <a:xfrm>
            <a:off x="777240" y="384048"/>
            <a:ext cx="6675120" cy="493776"/>
          </a:xfrm>
          <a:prstGeom prst="rect">
            <a:avLst/>
          </a:prstGeom>
          <a:noFill/>
          <a:ln/>
        </p:spPr>
        <p:txBody>
          <a:bodyPr wrap="square" lIns="254" tIns="254" rIns="254" bIns="254" rtlCol="0" anchor="ctr">
            <a:normAutofit/>
          </a:bodyPr>
          <a:lstStyle/>
          <a:p>
            <a:pPr marL="0" indent="0">
              <a:buNone/>
            </a:pPr>
            <a:r>
              <a:rPr lang="en-US" sz="3100" b="1" dirty="0">
                <a:solidFill>
                  <a:srgbClr val="1F2933"/>
                </a:solidFill>
                <a:latin typeface="Aptos Display" pitchFamily="34" charset="0"/>
                <a:ea typeface="Aptos Display" pitchFamily="34" charset="-122"/>
                <a:cs typeface="Aptos Display" pitchFamily="34" charset="-120"/>
              </a:rPr>
              <a:t>Redesign higher-risk situations</a:t>
            </a:r>
            <a:endParaRPr lang="en-US" sz="3100" dirty="0"/>
          </a:p>
        </p:txBody>
      </p:sp>
      <p:sp>
        <p:nvSpPr>
          <p:cNvPr id="5" name="Text 3"/>
          <p:cNvSpPr/>
          <p:nvPr/>
        </p:nvSpPr>
        <p:spPr>
          <a:xfrm>
            <a:off x="777240" y="950088"/>
            <a:ext cx="5806440" cy="237744"/>
          </a:xfrm>
          <a:prstGeom prst="rect">
            <a:avLst/>
          </a:prstGeom>
          <a:noFill/>
          <a:ln/>
        </p:spPr>
        <p:txBody>
          <a:bodyPr wrap="square" lIns="254" tIns="254" rIns="254" bIns="254" rtlCol="0" anchor="ctr">
            <a:normAutofit/>
          </a:bodyPr>
          <a:lstStyle/>
          <a:p>
            <a:pPr marL="0" indent="0">
              <a:buNone/>
            </a:pPr>
            <a:r>
              <a:rPr lang="en-US" sz="1280" dirty="0">
                <a:solidFill>
                  <a:srgbClr val="0F5D64"/>
                </a:solidFill>
                <a:latin typeface="Aptos" pitchFamily="34" charset="0"/>
                <a:ea typeface="Aptos" pitchFamily="34" charset="-122"/>
                <a:cs typeface="Aptos" pitchFamily="34" charset="-120"/>
              </a:rPr>
              <a:t>The objective is not to eliminate privacy, but to protect dignity and boundaries.</a:t>
            </a:r>
            <a:endParaRPr lang="en-US" sz="1280" dirty="0"/>
          </a:p>
        </p:txBody>
      </p:sp>
      <p:sp>
        <p:nvSpPr>
          <p:cNvPr id="6" name="Shape 4"/>
          <p:cNvSpPr/>
          <p:nvPr/>
        </p:nvSpPr>
        <p:spPr>
          <a:xfrm>
            <a:off x="777240" y="1325880"/>
            <a:ext cx="4892040" cy="1005840"/>
          </a:xfrm>
          <a:prstGeom prst="roundRect">
            <a:avLst>
              <a:gd name="adj" fmla="val 5455"/>
            </a:avLst>
          </a:prstGeom>
          <a:solidFill>
            <a:srgbClr val="FFFFFF"/>
          </a:solidFill>
          <a:ln w="12700">
            <a:solidFill>
              <a:srgbClr val="EEDFCB"/>
            </a:solidFill>
            <a:prstDash val="solid"/>
          </a:ln>
        </p:spPr>
        <p:txBody>
          <a:bodyPr/>
          <a:lstStyle/>
          <a:p>
            <a:endParaRPr lang="el-GR"/>
          </a:p>
        </p:txBody>
      </p:sp>
      <p:sp>
        <p:nvSpPr>
          <p:cNvPr id="7" name="Text 5"/>
          <p:cNvSpPr/>
          <p:nvPr/>
        </p:nvSpPr>
        <p:spPr>
          <a:xfrm>
            <a:off x="987552" y="1481328"/>
            <a:ext cx="4480560" cy="256032"/>
          </a:xfrm>
          <a:prstGeom prst="rect">
            <a:avLst/>
          </a:prstGeom>
          <a:noFill/>
          <a:ln/>
        </p:spPr>
        <p:txBody>
          <a:bodyPr wrap="square" lIns="0" tIns="0" rIns="0" bIns="0" rtlCol="0" anchor="ctr"/>
          <a:lstStyle/>
          <a:p>
            <a:pPr marL="0" indent="0">
              <a:buNone/>
            </a:pPr>
            <a:r>
              <a:rPr lang="en-US" sz="1650" b="1" dirty="0">
                <a:solidFill>
                  <a:srgbClr val="0F5D64"/>
                </a:solidFill>
              </a:rPr>
              <a:t>One-to-one meetings</a:t>
            </a:r>
            <a:endParaRPr lang="en-US" sz="1650" dirty="0"/>
          </a:p>
        </p:txBody>
      </p:sp>
      <p:sp>
        <p:nvSpPr>
          <p:cNvPr id="8" name="Text 6"/>
          <p:cNvSpPr/>
          <p:nvPr/>
        </p:nvSpPr>
        <p:spPr>
          <a:xfrm>
            <a:off x="987552" y="1837944"/>
            <a:ext cx="4480560" cy="256032"/>
          </a:xfrm>
          <a:prstGeom prst="rect">
            <a:avLst/>
          </a:prstGeom>
          <a:noFill/>
          <a:ln/>
        </p:spPr>
        <p:txBody>
          <a:bodyPr wrap="square" lIns="0" tIns="0" rIns="0" bIns="0" rtlCol="0" anchor="ctr">
            <a:normAutofit/>
          </a:bodyPr>
          <a:lstStyle/>
          <a:p>
            <a:pPr marL="0" indent="0">
              <a:buNone/>
            </a:pPr>
            <a:r>
              <a:rPr lang="en-US" sz="1430" dirty="0">
                <a:solidFill>
                  <a:srgbClr val="1F2933"/>
                </a:solidFill>
              </a:rPr>
              <a:t>appropriate and transparent spaces</a:t>
            </a:r>
            <a:endParaRPr lang="en-US" sz="1430" dirty="0"/>
          </a:p>
        </p:txBody>
      </p:sp>
      <p:sp>
        <p:nvSpPr>
          <p:cNvPr id="9" name="Shape 7"/>
          <p:cNvSpPr/>
          <p:nvPr/>
        </p:nvSpPr>
        <p:spPr>
          <a:xfrm>
            <a:off x="6309360" y="1325880"/>
            <a:ext cx="4892040" cy="1005840"/>
          </a:xfrm>
          <a:prstGeom prst="roundRect">
            <a:avLst>
              <a:gd name="adj" fmla="val 5455"/>
            </a:avLst>
          </a:prstGeom>
          <a:solidFill>
            <a:srgbClr val="F3E7D6"/>
          </a:solidFill>
          <a:ln w="12700">
            <a:solidFill>
              <a:srgbClr val="EEDFCB"/>
            </a:solidFill>
            <a:prstDash val="solid"/>
          </a:ln>
        </p:spPr>
        <p:txBody>
          <a:bodyPr/>
          <a:lstStyle/>
          <a:p>
            <a:endParaRPr lang="el-GR"/>
          </a:p>
        </p:txBody>
      </p:sp>
      <p:sp>
        <p:nvSpPr>
          <p:cNvPr id="10" name="Text 8"/>
          <p:cNvSpPr/>
          <p:nvPr/>
        </p:nvSpPr>
        <p:spPr>
          <a:xfrm>
            <a:off x="6519672" y="1481328"/>
            <a:ext cx="4480560" cy="256032"/>
          </a:xfrm>
          <a:prstGeom prst="rect">
            <a:avLst/>
          </a:prstGeom>
          <a:noFill/>
          <a:ln/>
        </p:spPr>
        <p:txBody>
          <a:bodyPr wrap="square" lIns="0" tIns="0" rIns="0" bIns="0" rtlCol="0" anchor="ctr"/>
          <a:lstStyle/>
          <a:p>
            <a:pPr marL="0" indent="0">
              <a:buNone/>
            </a:pPr>
            <a:r>
              <a:rPr lang="en-US" sz="1650" b="1" dirty="0">
                <a:solidFill>
                  <a:srgbClr val="0F5D64"/>
                </a:solidFill>
              </a:rPr>
              <a:t>Treatment rooms</a:t>
            </a:r>
            <a:endParaRPr lang="en-US" sz="1650" dirty="0"/>
          </a:p>
        </p:txBody>
      </p:sp>
      <p:sp>
        <p:nvSpPr>
          <p:cNvPr id="11" name="Text 9"/>
          <p:cNvSpPr/>
          <p:nvPr/>
        </p:nvSpPr>
        <p:spPr>
          <a:xfrm>
            <a:off x="6519672" y="1837944"/>
            <a:ext cx="4480560" cy="256032"/>
          </a:xfrm>
          <a:prstGeom prst="rect">
            <a:avLst/>
          </a:prstGeom>
          <a:noFill/>
          <a:ln/>
        </p:spPr>
        <p:txBody>
          <a:bodyPr wrap="square" lIns="0" tIns="0" rIns="0" bIns="0" rtlCol="0" anchor="ctr">
            <a:normAutofit/>
          </a:bodyPr>
          <a:lstStyle/>
          <a:p>
            <a:pPr marL="0" indent="0">
              <a:buNone/>
            </a:pPr>
            <a:r>
              <a:rPr lang="en-US" sz="1430" dirty="0">
                <a:solidFill>
                  <a:srgbClr val="1F2933"/>
                </a:solidFill>
              </a:rPr>
              <a:t>confidentiality without unnecessary isolation</a:t>
            </a:r>
            <a:endParaRPr lang="en-US" sz="1430" dirty="0"/>
          </a:p>
        </p:txBody>
      </p:sp>
      <p:sp>
        <p:nvSpPr>
          <p:cNvPr id="12" name="Shape 10"/>
          <p:cNvSpPr/>
          <p:nvPr/>
        </p:nvSpPr>
        <p:spPr>
          <a:xfrm>
            <a:off x="777240" y="2651760"/>
            <a:ext cx="4892040" cy="1005840"/>
          </a:xfrm>
          <a:prstGeom prst="roundRect">
            <a:avLst>
              <a:gd name="adj" fmla="val 5455"/>
            </a:avLst>
          </a:prstGeom>
          <a:solidFill>
            <a:srgbClr val="FFFFFF"/>
          </a:solidFill>
          <a:ln w="12700">
            <a:solidFill>
              <a:srgbClr val="EEDFCB"/>
            </a:solidFill>
            <a:prstDash val="solid"/>
          </a:ln>
        </p:spPr>
        <p:txBody>
          <a:bodyPr/>
          <a:lstStyle/>
          <a:p>
            <a:endParaRPr lang="el-GR"/>
          </a:p>
        </p:txBody>
      </p:sp>
      <p:sp>
        <p:nvSpPr>
          <p:cNvPr id="13" name="Text 11"/>
          <p:cNvSpPr/>
          <p:nvPr/>
        </p:nvSpPr>
        <p:spPr>
          <a:xfrm>
            <a:off x="987552" y="2807208"/>
            <a:ext cx="4480560" cy="256032"/>
          </a:xfrm>
          <a:prstGeom prst="rect">
            <a:avLst/>
          </a:prstGeom>
          <a:noFill/>
          <a:ln/>
        </p:spPr>
        <p:txBody>
          <a:bodyPr wrap="square" lIns="0" tIns="0" rIns="0" bIns="0" rtlCol="0" anchor="ctr"/>
          <a:lstStyle/>
          <a:p>
            <a:pPr marL="0" indent="0">
              <a:buNone/>
            </a:pPr>
            <a:r>
              <a:rPr lang="en-US" sz="1650" b="1" dirty="0">
                <a:solidFill>
                  <a:srgbClr val="0F5D64"/>
                </a:solidFill>
              </a:rPr>
              <a:t>Changing areas</a:t>
            </a:r>
            <a:endParaRPr lang="en-US" sz="1650" dirty="0"/>
          </a:p>
        </p:txBody>
      </p:sp>
      <p:sp>
        <p:nvSpPr>
          <p:cNvPr id="14" name="Text 12"/>
          <p:cNvSpPr/>
          <p:nvPr/>
        </p:nvSpPr>
        <p:spPr>
          <a:xfrm>
            <a:off x="987552" y="3163824"/>
            <a:ext cx="4480560" cy="256032"/>
          </a:xfrm>
          <a:prstGeom prst="rect">
            <a:avLst/>
          </a:prstGeom>
          <a:noFill/>
          <a:ln/>
        </p:spPr>
        <p:txBody>
          <a:bodyPr wrap="square" lIns="0" tIns="0" rIns="0" bIns="0" rtlCol="0" anchor="ctr">
            <a:normAutofit/>
          </a:bodyPr>
          <a:lstStyle/>
          <a:p>
            <a:pPr marL="0" indent="0">
              <a:buNone/>
            </a:pPr>
            <a:r>
              <a:rPr lang="en-US" sz="1430" dirty="0">
                <a:solidFill>
                  <a:srgbClr val="1F2933"/>
                </a:solidFill>
              </a:rPr>
              <a:t>clear access and privacy rules</a:t>
            </a:r>
            <a:endParaRPr lang="en-US" sz="1430" dirty="0"/>
          </a:p>
        </p:txBody>
      </p:sp>
      <p:sp>
        <p:nvSpPr>
          <p:cNvPr id="15" name="Shape 13"/>
          <p:cNvSpPr/>
          <p:nvPr/>
        </p:nvSpPr>
        <p:spPr>
          <a:xfrm>
            <a:off x="6309360" y="2651760"/>
            <a:ext cx="4892040" cy="1005840"/>
          </a:xfrm>
          <a:prstGeom prst="roundRect">
            <a:avLst>
              <a:gd name="adj" fmla="val 5455"/>
            </a:avLst>
          </a:prstGeom>
          <a:solidFill>
            <a:srgbClr val="F3E7D6"/>
          </a:solidFill>
          <a:ln w="12700">
            <a:solidFill>
              <a:srgbClr val="EEDFCB"/>
            </a:solidFill>
            <a:prstDash val="solid"/>
          </a:ln>
        </p:spPr>
        <p:txBody>
          <a:bodyPr/>
          <a:lstStyle/>
          <a:p>
            <a:endParaRPr lang="el-GR"/>
          </a:p>
        </p:txBody>
      </p:sp>
      <p:sp>
        <p:nvSpPr>
          <p:cNvPr id="16" name="Text 14"/>
          <p:cNvSpPr/>
          <p:nvPr/>
        </p:nvSpPr>
        <p:spPr>
          <a:xfrm>
            <a:off x="6519672" y="2807208"/>
            <a:ext cx="4480560" cy="256032"/>
          </a:xfrm>
          <a:prstGeom prst="rect">
            <a:avLst/>
          </a:prstGeom>
          <a:noFill/>
          <a:ln/>
        </p:spPr>
        <p:txBody>
          <a:bodyPr wrap="square" lIns="0" tIns="0" rIns="0" bIns="0" rtlCol="0" anchor="ctr"/>
          <a:lstStyle/>
          <a:p>
            <a:pPr marL="0" indent="0">
              <a:buNone/>
            </a:pPr>
            <a:r>
              <a:rPr lang="en-US" sz="1650" b="1" dirty="0">
                <a:solidFill>
                  <a:srgbClr val="0F5D64"/>
                </a:solidFill>
              </a:rPr>
              <a:t>Travel</a:t>
            </a:r>
            <a:endParaRPr lang="en-US" sz="1650" dirty="0"/>
          </a:p>
        </p:txBody>
      </p:sp>
      <p:sp>
        <p:nvSpPr>
          <p:cNvPr id="17" name="Text 15"/>
          <p:cNvSpPr/>
          <p:nvPr/>
        </p:nvSpPr>
        <p:spPr>
          <a:xfrm>
            <a:off x="6519672" y="3163824"/>
            <a:ext cx="4480560" cy="256032"/>
          </a:xfrm>
          <a:prstGeom prst="rect">
            <a:avLst/>
          </a:prstGeom>
          <a:noFill/>
          <a:ln/>
        </p:spPr>
        <p:txBody>
          <a:bodyPr wrap="square" lIns="0" tIns="0" rIns="0" bIns="0" rtlCol="0" anchor="ctr">
            <a:normAutofit/>
          </a:bodyPr>
          <a:lstStyle/>
          <a:p>
            <a:pPr marL="0" indent="0">
              <a:buNone/>
            </a:pPr>
            <a:r>
              <a:rPr lang="en-US" sz="1430" dirty="0">
                <a:solidFill>
                  <a:srgbClr val="1F2933"/>
                </a:solidFill>
              </a:rPr>
              <a:t>accommodation that preserves roles and privacy</a:t>
            </a:r>
            <a:endParaRPr lang="en-US" sz="1430" dirty="0"/>
          </a:p>
        </p:txBody>
      </p:sp>
      <p:sp>
        <p:nvSpPr>
          <p:cNvPr id="18" name="Shape 16"/>
          <p:cNvSpPr/>
          <p:nvPr/>
        </p:nvSpPr>
        <p:spPr>
          <a:xfrm>
            <a:off x="777240" y="3977640"/>
            <a:ext cx="4892040" cy="1005840"/>
          </a:xfrm>
          <a:prstGeom prst="roundRect">
            <a:avLst>
              <a:gd name="adj" fmla="val 5455"/>
            </a:avLst>
          </a:prstGeom>
          <a:solidFill>
            <a:srgbClr val="FFFFFF"/>
          </a:solidFill>
          <a:ln w="12700">
            <a:solidFill>
              <a:srgbClr val="EEDFCB"/>
            </a:solidFill>
            <a:prstDash val="solid"/>
          </a:ln>
        </p:spPr>
        <p:txBody>
          <a:bodyPr/>
          <a:lstStyle/>
          <a:p>
            <a:endParaRPr lang="el-GR"/>
          </a:p>
        </p:txBody>
      </p:sp>
      <p:sp>
        <p:nvSpPr>
          <p:cNvPr id="19" name="Text 17"/>
          <p:cNvSpPr/>
          <p:nvPr/>
        </p:nvSpPr>
        <p:spPr>
          <a:xfrm>
            <a:off x="987552" y="4133088"/>
            <a:ext cx="4480560" cy="256032"/>
          </a:xfrm>
          <a:prstGeom prst="rect">
            <a:avLst/>
          </a:prstGeom>
          <a:noFill/>
          <a:ln/>
        </p:spPr>
        <p:txBody>
          <a:bodyPr wrap="square" lIns="0" tIns="0" rIns="0" bIns="0" rtlCol="0" anchor="ctr"/>
          <a:lstStyle/>
          <a:p>
            <a:pPr marL="0" indent="0">
              <a:buNone/>
            </a:pPr>
            <a:r>
              <a:rPr lang="en-US" sz="1650" b="1" dirty="0">
                <a:solidFill>
                  <a:srgbClr val="0F5D64"/>
                </a:solidFill>
              </a:rPr>
              <a:t>Photos and filming</a:t>
            </a:r>
            <a:endParaRPr lang="en-US" sz="1650" dirty="0"/>
          </a:p>
        </p:txBody>
      </p:sp>
      <p:sp>
        <p:nvSpPr>
          <p:cNvPr id="20" name="Text 18"/>
          <p:cNvSpPr/>
          <p:nvPr/>
        </p:nvSpPr>
        <p:spPr>
          <a:xfrm>
            <a:off x="987552" y="4489704"/>
            <a:ext cx="4480560" cy="256032"/>
          </a:xfrm>
          <a:prstGeom prst="rect">
            <a:avLst/>
          </a:prstGeom>
          <a:noFill/>
          <a:ln/>
        </p:spPr>
        <p:txBody>
          <a:bodyPr wrap="square" lIns="0" tIns="0" rIns="0" bIns="0" rtlCol="0" anchor="ctr">
            <a:normAutofit/>
          </a:bodyPr>
          <a:lstStyle/>
          <a:p>
            <a:pPr marL="0" indent="0">
              <a:buNone/>
            </a:pPr>
            <a:r>
              <a:rPr lang="en-US" sz="1430" dirty="0">
                <a:solidFill>
                  <a:srgbClr val="1F2933"/>
                </a:solidFill>
              </a:rPr>
              <a:t>permission, purpose and safe storage</a:t>
            </a:r>
            <a:endParaRPr lang="en-US" sz="1430" dirty="0"/>
          </a:p>
        </p:txBody>
      </p:sp>
      <p:sp>
        <p:nvSpPr>
          <p:cNvPr id="21" name="Shape 19"/>
          <p:cNvSpPr/>
          <p:nvPr/>
        </p:nvSpPr>
        <p:spPr>
          <a:xfrm>
            <a:off x="6309360" y="3977640"/>
            <a:ext cx="4892040" cy="1005840"/>
          </a:xfrm>
          <a:prstGeom prst="roundRect">
            <a:avLst>
              <a:gd name="adj" fmla="val 5455"/>
            </a:avLst>
          </a:prstGeom>
          <a:solidFill>
            <a:srgbClr val="F3E7D6"/>
          </a:solidFill>
          <a:ln w="12700">
            <a:solidFill>
              <a:srgbClr val="EEDFCB"/>
            </a:solidFill>
            <a:prstDash val="solid"/>
          </a:ln>
        </p:spPr>
        <p:txBody>
          <a:bodyPr/>
          <a:lstStyle/>
          <a:p>
            <a:endParaRPr lang="el-GR"/>
          </a:p>
        </p:txBody>
      </p:sp>
      <p:sp>
        <p:nvSpPr>
          <p:cNvPr id="22" name="Text 20"/>
          <p:cNvSpPr/>
          <p:nvPr/>
        </p:nvSpPr>
        <p:spPr>
          <a:xfrm>
            <a:off x="6519672" y="4133088"/>
            <a:ext cx="4480560" cy="256032"/>
          </a:xfrm>
          <a:prstGeom prst="rect">
            <a:avLst/>
          </a:prstGeom>
          <a:noFill/>
          <a:ln/>
        </p:spPr>
        <p:txBody>
          <a:bodyPr wrap="square" lIns="0" tIns="0" rIns="0" bIns="0" rtlCol="0" anchor="ctr"/>
          <a:lstStyle/>
          <a:p>
            <a:pPr marL="0" indent="0">
              <a:buNone/>
            </a:pPr>
            <a:r>
              <a:rPr lang="en-US" sz="1650" b="1" dirty="0">
                <a:solidFill>
                  <a:srgbClr val="0F5D64"/>
                </a:solidFill>
              </a:rPr>
              <a:t>Private messaging</a:t>
            </a:r>
            <a:endParaRPr lang="en-US" sz="1650" dirty="0"/>
          </a:p>
        </p:txBody>
      </p:sp>
      <p:sp>
        <p:nvSpPr>
          <p:cNvPr id="23" name="Text 21"/>
          <p:cNvSpPr/>
          <p:nvPr/>
        </p:nvSpPr>
        <p:spPr>
          <a:xfrm>
            <a:off x="6519672" y="4489704"/>
            <a:ext cx="4480560" cy="256032"/>
          </a:xfrm>
          <a:prstGeom prst="rect">
            <a:avLst/>
          </a:prstGeom>
          <a:noFill/>
          <a:ln/>
        </p:spPr>
        <p:txBody>
          <a:bodyPr wrap="square" lIns="0" tIns="0" rIns="0" bIns="0" rtlCol="0" anchor="ctr">
            <a:normAutofit/>
          </a:bodyPr>
          <a:lstStyle/>
          <a:p>
            <a:pPr marL="0" indent="0">
              <a:buNone/>
            </a:pPr>
            <a:r>
              <a:rPr lang="en-US" sz="1430" dirty="0">
                <a:solidFill>
                  <a:srgbClr val="1F2933"/>
                </a:solidFill>
              </a:rPr>
              <a:t>clear rules for content, timing and channels</a:t>
            </a:r>
            <a:endParaRPr lang="en-US" sz="1430" dirty="0"/>
          </a:p>
        </p:txBody>
      </p:sp>
      <p:sp>
        <p:nvSpPr>
          <p:cNvPr id="24" name="Text 22"/>
          <p:cNvSpPr/>
          <p:nvPr/>
        </p:nvSpPr>
        <p:spPr>
          <a:xfrm>
            <a:off x="1143000" y="5715000"/>
            <a:ext cx="9875520" cy="320040"/>
          </a:xfrm>
          <a:prstGeom prst="rect">
            <a:avLst/>
          </a:prstGeom>
          <a:noFill/>
          <a:ln/>
        </p:spPr>
        <p:txBody>
          <a:bodyPr wrap="square" lIns="0" tIns="0" rIns="0" bIns="0" rtlCol="0" anchor="ctr"/>
          <a:lstStyle/>
          <a:p>
            <a:pPr marL="0" indent="0" algn="ctr">
              <a:buNone/>
            </a:pPr>
            <a:r>
              <a:rPr lang="en-US" sz="1650" i="1" dirty="0">
                <a:solidFill>
                  <a:srgbClr val="B76455"/>
                </a:solidFill>
              </a:rPr>
              <a:t>Choose one situation and redesign it with respect, autonomy and boundaries in mind.</a:t>
            </a:r>
            <a:endParaRPr lang="en-US" sz="1650" dirty="0"/>
          </a:p>
        </p:txBody>
      </p:sp>
      <p:pic>
        <p:nvPicPr>
          <p:cNvPr id="26" name="Εικόνα 25">
            <a:extLst>
              <a:ext uri="{FF2B5EF4-FFF2-40B4-BE49-F238E27FC236}">
                <a16:creationId xmlns:a16="http://schemas.microsoft.com/office/drawing/2014/main" id="{D0FFAABF-016D-5282-7F03-955A98B0B3B8}"/>
              </a:ext>
            </a:extLst>
          </p:cNvPr>
          <p:cNvPicPr>
            <a:picLocks noChangeAspect="1"/>
          </p:cNvPicPr>
          <p:nvPr/>
        </p:nvPicPr>
        <p:blipFill>
          <a:blip r:embed="rId3"/>
          <a:stretch>
            <a:fillRect/>
          </a:stretch>
        </p:blipFill>
        <p:spPr>
          <a:xfrm>
            <a:off x="-88776" y="6156960"/>
            <a:ext cx="12192000" cy="701040"/>
          </a:xfrm>
          <a:prstGeom prst="rect">
            <a:avLst/>
          </a:prstGeom>
        </p:spPr>
      </p:pic>
      <p:sp>
        <p:nvSpPr>
          <p:cNvPr id="30" name="Shape 0">
            <a:extLst>
              <a:ext uri="{FF2B5EF4-FFF2-40B4-BE49-F238E27FC236}">
                <a16:creationId xmlns:a16="http://schemas.microsoft.com/office/drawing/2014/main" id="{96C0D338-69CE-B659-D5C5-F9C1052C7A11}"/>
              </a:ext>
            </a:extLst>
          </p:cNvPr>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502920" y="6601968"/>
            <a:ext cx="7315200" cy="164592"/>
          </a:xfrm>
          <a:prstGeom prst="rect">
            <a:avLst/>
          </a:prstGeom>
          <a:noFill/>
          <a:ln/>
        </p:spPr>
        <p:txBody>
          <a:bodyPr wrap="square" lIns="0" tIns="0" rIns="0" bIns="0" rtlCol="0" anchor="ctr"/>
          <a:lstStyle/>
          <a:p>
            <a:pPr marL="0" indent="0">
              <a:buNone/>
            </a:pPr>
            <a:r>
              <a:rPr lang="en-US" sz="850" dirty="0">
                <a:solidFill>
                  <a:srgbClr val="FFFFFF"/>
                </a:solidFill>
                <a:latin typeface="Aptos" pitchFamily="34" charset="0"/>
                <a:ea typeface="Aptos" pitchFamily="34" charset="-122"/>
                <a:cs typeface="Aptos" pitchFamily="34" charset="-120"/>
              </a:rPr>
              <a:t>7. Positive prevention culture</a:t>
            </a:r>
            <a:endParaRPr lang="en-US" sz="850" dirty="0"/>
          </a:p>
        </p:txBody>
      </p:sp>
      <p:sp>
        <p:nvSpPr>
          <p:cNvPr id="4" name="Text 2"/>
          <p:cNvSpPr/>
          <p:nvPr/>
        </p:nvSpPr>
        <p:spPr>
          <a:xfrm>
            <a:off x="731520" y="382983"/>
            <a:ext cx="6675120" cy="493776"/>
          </a:xfrm>
          <a:prstGeom prst="rect">
            <a:avLst/>
          </a:prstGeom>
          <a:noFill/>
          <a:ln/>
        </p:spPr>
        <p:txBody>
          <a:bodyPr wrap="square" lIns="254" tIns="254" rIns="254" bIns="254" rtlCol="0" anchor="ctr">
            <a:normAutofit/>
          </a:bodyPr>
          <a:lstStyle/>
          <a:p>
            <a:pPr marL="0" indent="0">
              <a:buNone/>
            </a:pPr>
            <a:r>
              <a:rPr lang="en-US" sz="3100" b="1" dirty="0">
                <a:solidFill>
                  <a:srgbClr val="1F2933"/>
                </a:solidFill>
                <a:latin typeface="Aptos Display" pitchFamily="34" charset="0"/>
                <a:ea typeface="Aptos Display" pitchFamily="34" charset="-122"/>
                <a:cs typeface="Aptos Display" pitchFamily="34" charset="-120"/>
              </a:rPr>
              <a:t>Build what you want to see</a:t>
            </a:r>
            <a:endParaRPr lang="en-US" sz="3100" dirty="0"/>
          </a:p>
        </p:txBody>
      </p:sp>
      <p:sp>
        <p:nvSpPr>
          <p:cNvPr id="5" name="Text 3"/>
          <p:cNvSpPr/>
          <p:nvPr/>
        </p:nvSpPr>
        <p:spPr>
          <a:xfrm>
            <a:off x="731520" y="941211"/>
            <a:ext cx="5806440" cy="237744"/>
          </a:xfrm>
          <a:prstGeom prst="rect">
            <a:avLst/>
          </a:prstGeom>
          <a:noFill/>
          <a:ln/>
        </p:spPr>
        <p:txBody>
          <a:bodyPr wrap="square" lIns="254" tIns="254" rIns="254" bIns="254" rtlCol="0" anchor="ctr">
            <a:normAutofit/>
          </a:bodyPr>
          <a:lstStyle/>
          <a:p>
            <a:pPr marL="0" indent="0">
              <a:buNone/>
            </a:pPr>
            <a:r>
              <a:rPr lang="en-US" sz="1280" dirty="0">
                <a:solidFill>
                  <a:srgbClr val="0F5D64"/>
                </a:solidFill>
                <a:latin typeface="Aptos" pitchFamily="34" charset="0"/>
                <a:ea typeface="Aptos" pitchFamily="34" charset="-122"/>
                <a:cs typeface="Aptos" pitchFamily="34" charset="-120"/>
              </a:rPr>
              <a:t>A positive prevention culture actively promotes protective norms.</a:t>
            </a:r>
            <a:endParaRPr lang="en-US" sz="1280" dirty="0"/>
          </a:p>
        </p:txBody>
      </p:sp>
      <p:sp>
        <p:nvSpPr>
          <p:cNvPr id="6" name="Shape 4"/>
          <p:cNvSpPr/>
          <p:nvPr/>
        </p:nvSpPr>
        <p:spPr>
          <a:xfrm>
            <a:off x="594360" y="1417320"/>
            <a:ext cx="2011680" cy="3108960"/>
          </a:xfrm>
          <a:prstGeom prst="roundRect">
            <a:avLst>
              <a:gd name="adj" fmla="val 3636"/>
            </a:avLst>
          </a:prstGeom>
          <a:solidFill>
            <a:srgbClr val="0F5D64"/>
          </a:solidFill>
          <a:ln w="12700">
            <a:solidFill>
              <a:srgbClr val="0F5D64"/>
            </a:solidFill>
            <a:prstDash val="solid"/>
          </a:ln>
        </p:spPr>
        <p:txBody>
          <a:bodyPr/>
          <a:lstStyle/>
          <a:p>
            <a:endParaRPr lang="el-GR"/>
          </a:p>
        </p:txBody>
      </p:sp>
      <p:sp>
        <p:nvSpPr>
          <p:cNvPr id="7" name="Text 5"/>
          <p:cNvSpPr/>
          <p:nvPr/>
        </p:nvSpPr>
        <p:spPr>
          <a:xfrm>
            <a:off x="731520" y="1810512"/>
            <a:ext cx="1737360" cy="475488"/>
          </a:xfrm>
          <a:prstGeom prst="rect">
            <a:avLst/>
          </a:prstGeom>
          <a:noFill/>
          <a:ln/>
        </p:spPr>
        <p:txBody>
          <a:bodyPr wrap="square" lIns="0" tIns="0" rIns="0" bIns="0" rtlCol="0" anchor="ctr">
            <a:normAutofit/>
          </a:bodyPr>
          <a:lstStyle/>
          <a:p>
            <a:pPr marL="0" indent="0" algn="ctr">
              <a:buNone/>
            </a:pPr>
            <a:r>
              <a:rPr lang="en-US" sz="1750" b="1" dirty="0">
                <a:solidFill>
                  <a:srgbClr val="FFFFFF"/>
                </a:solidFill>
              </a:rPr>
              <a:t>RESPECT</a:t>
            </a:r>
            <a:endParaRPr lang="en-US" sz="1750" dirty="0"/>
          </a:p>
        </p:txBody>
      </p:sp>
      <p:sp>
        <p:nvSpPr>
          <p:cNvPr id="8" name="Text 6"/>
          <p:cNvSpPr/>
          <p:nvPr/>
        </p:nvSpPr>
        <p:spPr>
          <a:xfrm>
            <a:off x="795528" y="2578608"/>
            <a:ext cx="1609344" cy="960120"/>
          </a:xfrm>
          <a:prstGeom prst="rect">
            <a:avLst/>
          </a:prstGeom>
          <a:noFill/>
          <a:ln/>
        </p:spPr>
        <p:txBody>
          <a:bodyPr wrap="square" lIns="381" tIns="381" rIns="381" bIns="381" rtlCol="0" anchor="ctr">
            <a:normAutofit/>
          </a:bodyPr>
          <a:lstStyle/>
          <a:p>
            <a:pPr marL="0" indent="0" algn="ctr">
              <a:buNone/>
            </a:pPr>
            <a:r>
              <a:rPr lang="en-US" sz="1450" dirty="0">
                <a:solidFill>
                  <a:srgbClr val="FFFFFF"/>
                </a:solidFill>
              </a:rPr>
              <a:t>dignity in daily interactions</a:t>
            </a:r>
            <a:endParaRPr lang="en-US" sz="1450" dirty="0"/>
          </a:p>
        </p:txBody>
      </p:sp>
      <p:sp>
        <p:nvSpPr>
          <p:cNvPr id="9" name="Shape 7"/>
          <p:cNvSpPr/>
          <p:nvPr/>
        </p:nvSpPr>
        <p:spPr>
          <a:xfrm>
            <a:off x="2926080" y="1417320"/>
            <a:ext cx="2011680" cy="3108960"/>
          </a:xfrm>
          <a:prstGeom prst="roundRect">
            <a:avLst>
              <a:gd name="adj" fmla="val 3636"/>
            </a:avLst>
          </a:prstGeom>
          <a:solidFill>
            <a:srgbClr val="B76455"/>
          </a:solidFill>
          <a:ln w="12700">
            <a:solidFill>
              <a:srgbClr val="B76455"/>
            </a:solidFill>
            <a:prstDash val="solid"/>
          </a:ln>
        </p:spPr>
        <p:txBody>
          <a:bodyPr/>
          <a:lstStyle/>
          <a:p>
            <a:endParaRPr lang="el-GR"/>
          </a:p>
        </p:txBody>
      </p:sp>
      <p:sp>
        <p:nvSpPr>
          <p:cNvPr id="10" name="Text 8"/>
          <p:cNvSpPr/>
          <p:nvPr/>
        </p:nvSpPr>
        <p:spPr>
          <a:xfrm>
            <a:off x="3063240" y="1810512"/>
            <a:ext cx="1737360" cy="475488"/>
          </a:xfrm>
          <a:prstGeom prst="rect">
            <a:avLst/>
          </a:prstGeom>
          <a:noFill/>
          <a:ln/>
        </p:spPr>
        <p:txBody>
          <a:bodyPr wrap="square" lIns="0" tIns="0" rIns="0" bIns="0" rtlCol="0" anchor="ctr">
            <a:normAutofit/>
          </a:bodyPr>
          <a:lstStyle/>
          <a:p>
            <a:pPr marL="0" indent="0" algn="ctr">
              <a:buNone/>
            </a:pPr>
            <a:r>
              <a:rPr lang="en-US" sz="1750" b="1" dirty="0">
                <a:solidFill>
                  <a:srgbClr val="FFFFFF"/>
                </a:solidFill>
              </a:rPr>
              <a:t>EQUALITY</a:t>
            </a:r>
            <a:endParaRPr lang="en-US" sz="1750" dirty="0"/>
          </a:p>
        </p:txBody>
      </p:sp>
      <p:sp>
        <p:nvSpPr>
          <p:cNvPr id="11" name="Text 9"/>
          <p:cNvSpPr/>
          <p:nvPr/>
        </p:nvSpPr>
        <p:spPr>
          <a:xfrm>
            <a:off x="3127248" y="2578608"/>
            <a:ext cx="1609344" cy="960120"/>
          </a:xfrm>
          <a:prstGeom prst="rect">
            <a:avLst/>
          </a:prstGeom>
          <a:noFill/>
          <a:ln/>
        </p:spPr>
        <p:txBody>
          <a:bodyPr wrap="square" lIns="381" tIns="381" rIns="381" bIns="381" rtlCol="0" anchor="ctr">
            <a:normAutofit/>
          </a:bodyPr>
          <a:lstStyle/>
          <a:p>
            <a:pPr marL="0" indent="0" algn="ctr">
              <a:buNone/>
            </a:pPr>
            <a:r>
              <a:rPr lang="en-US" sz="1450" dirty="0">
                <a:solidFill>
                  <a:srgbClr val="FFFFFF"/>
                </a:solidFill>
              </a:rPr>
              <a:t>fair treatment and opportunity</a:t>
            </a:r>
            <a:endParaRPr lang="en-US" sz="1450" dirty="0"/>
          </a:p>
        </p:txBody>
      </p:sp>
      <p:sp>
        <p:nvSpPr>
          <p:cNvPr id="12" name="Shape 10"/>
          <p:cNvSpPr/>
          <p:nvPr/>
        </p:nvSpPr>
        <p:spPr>
          <a:xfrm>
            <a:off x="5257800" y="1417320"/>
            <a:ext cx="2011680" cy="3108960"/>
          </a:xfrm>
          <a:prstGeom prst="roundRect">
            <a:avLst>
              <a:gd name="adj" fmla="val 3636"/>
            </a:avLst>
          </a:prstGeom>
          <a:solidFill>
            <a:srgbClr val="0F5D64"/>
          </a:solidFill>
          <a:ln w="12700">
            <a:solidFill>
              <a:srgbClr val="0F5D64"/>
            </a:solidFill>
            <a:prstDash val="solid"/>
          </a:ln>
        </p:spPr>
        <p:txBody>
          <a:bodyPr/>
          <a:lstStyle/>
          <a:p>
            <a:endParaRPr lang="el-GR"/>
          </a:p>
        </p:txBody>
      </p:sp>
      <p:sp>
        <p:nvSpPr>
          <p:cNvPr id="13" name="Text 11"/>
          <p:cNvSpPr/>
          <p:nvPr/>
        </p:nvSpPr>
        <p:spPr>
          <a:xfrm>
            <a:off x="5394960" y="1810512"/>
            <a:ext cx="1737360" cy="475488"/>
          </a:xfrm>
          <a:prstGeom prst="rect">
            <a:avLst/>
          </a:prstGeom>
          <a:noFill/>
          <a:ln/>
        </p:spPr>
        <p:txBody>
          <a:bodyPr wrap="square" lIns="0" tIns="0" rIns="0" bIns="0" rtlCol="0" anchor="ctr">
            <a:normAutofit/>
          </a:bodyPr>
          <a:lstStyle/>
          <a:p>
            <a:pPr marL="0" indent="0" algn="ctr">
              <a:buNone/>
            </a:pPr>
            <a:r>
              <a:rPr lang="en-US" sz="1750" b="1" dirty="0">
                <a:solidFill>
                  <a:srgbClr val="FFFFFF"/>
                </a:solidFill>
              </a:rPr>
              <a:t>AUTONOMY</a:t>
            </a:r>
            <a:endParaRPr lang="en-US" sz="1750" dirty="0"/>
          </a:p>
        </p:txBody>
      </p:sp>
      <p:sp>
        <p:nvSpPr>
          <p:cNvPr id="14" name="Text 12"/>
          <p:cNvSpPr/>
          <p:nvPr/>
        </p:nvSpPr>
        <p:spPr>
          <a:xfrm>
            <a:off x="5458968" y="2578608"/>
            <a:ext cx="1609344" cy="960120"/>
          </a:xfrm>
          <a:prstGeom prst="rect">
            <a:avLst/>
          </a:prstGeom>
          <a:noFill/>
          <a:ln/>
        </p:spPr>
        <p:txBody>
          <a:bodyPr wrap="square" lIns="381" tIns="381" rIns="381" bIns="381" rtlCol="0" anchor="ctr">
            <a:normAutofit/>
          </a:bodyPr>
          <a:lstStyle/>
          <a:p>
            <a:pPr marL="0" indent="0" algn="ctr">
              <a:buNone/>
            </a:pPr>
            <a:r>
              <a:rPr lang="en-US" sz="1450" dirty="0">
                <a:solidFill>
                  <a:srgbClr val="FFFFFF"/>
                </a:solidFill>
              </a:rPr>
              <a:t>voice, choice and personal limits</a:t>
            </a:r>
            <a:endParaRPr lang="en-US" sz="1450" dirty="0"/>
          </a:p>
        </p:txBody>
      </p:sp>
      <p:sp>
        <p:nvSpPr>
          <p:cNvPr id="15" name="Shape 13"/>
          <p:cNvSpPr/>
          <p:nvPr/>
        </p:nvSpPr>
        <p:spPr>
          <a:xfrm>
            <a:off x="7589520" y="1417320"/>
            <a:ext cx="2011680" cy="3108960"/>
          </a:xfrm>
          <a:prstGeom prst="roundRect">
            <a:avLst>
              <a:gd name="adj" fmla="val 3636"/>
            </a:avLst>
          </a:prstGeom>
          <a:solidFill>
            <a:srgbClr val="B76455"/>
          </a:solidFill>
          <a:ln w="12700">
            <a:solidFill>
              <a:srgbClr val="B76455"/>
            </a:solidFill>
            <a:prstDash val="solid"/>
          </a:ln>
        </p:spPr>
        <p:txBody>
          <a:bodyPr/>
          <a:lstStyle/>
          <a:p>
            <a:endParaRPr lang="el-GR"/>
          </a:p>
        </p:txBody>
      </p:sp>
      <p:sp>
        <p:nvSpPr>
          <p:cNvPr id="16" name="Text 14"/>
          <p:cNvSpPr/>
          <p:nvPr/>
        </p:nvSpPr>
        <p:spPr>
          <a:xfrm>
            <a:off x="7726680" y="1810512"/>
            <a:ext cx="1737360" cy="475488"/>
          </a:xfrm>
          <a:prstGeom prst="rect">
            <a:avLst/>
          </a:prstGeom>
          <a:noFill/>
          <a:ln/>
        </p:spPr>
        <p:txBody>
          <a:bodyPr wrap="square" lIns="0" tIns="0" rIns="0" bIns="0" rtlCol="0" anchor="ctr">
            <a:normAutofit/>
          </a:bodyPr>
          <a:lstStyle/>
          <a:p>
            <a:pPr marL="0" indent="0" algn="ctr">
              <a:buNone/>
            </a:pPr>
            <a:r>
              <a:rPr lang="en-US" sz="1750" b="1" dirty="0">
                <a:solidFill>
                  <a:srgbClr val="FFFFFF"/>
                </a:solidFill>
              </a:rPr>
              <a:t>BOUNDARIES</a:t>
            </a:r>
            <a:endParaRPr lang="en-US" sz="1750" dirty="0"/>
          </a:p>
        </p:txBody>
      </p:sp>
      <p:sp>
        <p:nvSpPr>
          <p:cNvPr id="17" name="Text 15"/>
          <p:cNvSpPr/>
          <p:nvPr/>
        </p:nvSpPr>
        <p:spPr>
          <a:xfrm>
            <a:off x="7790688" y="2578608"/>
            <a:ext cx="1609344" cy="960120"/>
          </a:xfrm>
          <a:prstGeom prst="rect">
            <a:avLst/>
          </a:prstGeom>
          <a:noFill/>
          <a:ln/>
        </p:spPr>
        <p:txBody>
          <a:bodyPr wrap="square" lIns="381" tIns="381" rIns="381" bIns="381" rtlCol="0" anchor="ctr">
            <a:normAutofit/>
          </a:bodyPr>
          <a:lstStyle/>
          <a:p>
            <a:pPr marL="0" indent="0" algn="ctr">
              <a:buNone/>
            </a:pPr>
            <a:r>
              <a:rPr lang="en-US" sz="1450" dirty="0">
                <a:solidFill>
                  <a:srgbClr val="FFFFFF"/>
                </a:solidFill>
              </a:rPr>
              <a:t>clear roles and safe practices</a:t>
            </a:r>
            <a:endParaRPr lang="en-US" sz="1450" dirty="0"/>
          </a:p>
        </p:txBody>
      </p:sp>
      <p:sp>
        <p:nvSpPr>
          <p:cNvPr id="18" name="Shape 16"/>
          <p:cNvSpPr/>
          <p:nvPr/>
        </p:nvSpPr>
        <p:spPr>
          <a:xfrm>
            <a:off x="9921240" y="1417320"/>
            <a:ext cx="2011680" cy="3108960"/>
          </a:xfrm>
          <a:prstGeom prst="roundRect">
            <a:avLst>
              <a:gd name="adj" fmla="val 3636"/>
            </a:avLst>
          </a:prstGeom>
          <a:solidFill>
            <a:srgbClr val="0F5D64"/>
          </a:solidFill>
          <a:ln w="12700">
            <a:solidFill>
              <a:srgbClr val="0F5D64"/>
            </a:solidFill>
            <a:prstDash val="solid"/>
          </a:ln>
        </p:spPr>
        <p:txBody>
          <a:bodyPr/>
          <a:lstStyle/>
          <a:p>
            <a:endParaRPr lang="el-GR"/>
          </a:p>
        </p:txBody>
      </p:sp>
      <p:sp>
        <p:nvSpPr>
          <p:cNvPr id="19" name="Text 17"/>
          <p:cNvSpPr/>
          <p:nvPr/>
        </p:nvSpPr>
        <p:spPr>
          <a:xfrm>
            <a:off x="10058400" y="1810512"/>
            <a:ext cx="1737360" cy="475488"/>
          </a:xfrm>
          <a:prstGeom prst="rect">
            <a:avLst/>
          </a:prstGeom>
          <a:noFill/>
          <a:ln/>
        </p:spPr>
        <p:txBody>
          <a:bodyPr wrap="square" lIns="0" tIns="0" rIns="0" bIns="0" rtlCol="0" anchor="ctr">
            <a:normAutofit/>
          </a:bodyPr>
          <a:lstStyle/>
          <a:p>
            <a:pPr marL="0" indent="0" algn="ctr">
              <a:buNone/>
            </a:pPr>
            <a:r>
              <a:rPr lang="en-US" sz="1750" b="1" dirty="0">
                <a:solidFill>
                  <a:srgbClr val="FFFFFF"/>
                </a:solidFill>
              </a:rPr>
              <a:t>SAFETY</a:t>
            </a:r>
            <a:endParaRPr lang="en-US" sz="1750" dirty="0"/>
          </a:p>
        </p:txBody>
      </p:sp>
      <p:sp>
        <p:nvSpPr>
          <p:cNvPr id="20" name="Text 18"/>
          <p:cNvSpPr/>
          <p:nvPr/>
        </p:nvSpPr>
        <p:spPr>
          <a:xfrm>
            <a:off x="10122408" y="2578608"/>
            <a:ext cx="1609344" cy="960120"/>
          </a:xfrm>
          <a:prstGeom prst="rect">
            <a:avLst/>
          </a:prstGeom>
          <a:noFill/>
          <a:ln/>
        </p:spPr>
        <p:txBody>
          <a:bodyPr wrap="square" lIns="381" tIns="381" rIns="381" bIns="381" rtlCol="0" anchor="ctr">
            <a:normAutofit/>
          </a:bodyPr>
          <a:lstStyle/>
          <a:p>
            <a:pPr marL="0" indent="0" algn="ctr">
              <a:buNone/>
            </a:pPr>
            <a:r>
              <a:rPr lang="en-US" sz="1450" dirty="0">
                <a:solidFill>
                  <a:srgbClr val="FFFFFF"/>
                </a:solidFill>
              </a:rPr>
              <a:t>wellbeing over performance at any cost</a:t>
            </a:r>
            <a:endParaRPr lang="en-US" sz="1450" dirty="0"/>
          </a:p>
        </p:txBody>
      </p:sp>
      <p:sp>
        <p:nvSpPr>
          <p:cNvPr id="21" name="Text 19"/>
          <p:cNvSpPr/>
          <p:nvPr/>
        </p:nvSpPr>
        <p:spPr>
          <a:xfrm>
            <a:off x="914400" y="5303520"/>
            <a:ext cx="10287000" cy="411480"/>
          </a:xfrm>
          <a:prstGeom prst="rect">
            <a:avLst/>
          </a:prstGeom>
          <a:noFill/>
          <a:ln/>
        </p:spPr>
        <p:txBody>
          <a:bodyPr wrap="square" lIns="0" tIns="0" rIns="0" bIns="0" rtlCol="0" anchor="ctr"/>
          <a:lstStyle/>
          <a:p>
            <a:pPr marL="0" indent="0" algn="ctr">
              <a:buNone/>
            </a:pPr>
            <a:r>
              <a:rPr lang="en-US" sz="1900" b="1" dirty="0">
                <a:solidFill>
                  <a:srgbClr val="1F2933"/>
                </a:solidFill>
              </a:rPr>
              <a:t>A team’s identity is shaped by what it repeats, rewards and models.</a:t>
            </a:r>
            <a:endParaRPr lang="en-US" sz="1900" dirty="0"/>
          </a:p>
        </p:txBody>
      </p:sp>
      <p:pic>
        <p:nvPicPr>
          <p:cNvPr id="23" name="Εικόνα 22">
            <a:extLst>
              <a:ext uri="{FF2B5EF4-FFF2-40B4-BE49-F238E27FC236}">
                <a16:creationId xmlns:a16="http://schemas.microsoft.com/office/drawing/2014/main" id="{1CA3BD47-14DD-3449-BF0B-D8AFABDE01D6}"/>
              </a:ext>
            </a:extLst>
          </p:cNvPr>
          <p:cNvPicPr>
            <a:picLocks noChangeAspect="1"/>
          </p:cNvPicPr>
          <p:nvPr/>
        </p:nvPicPr>
        <p:blipFill>
          <a:blip r:embed="rId3"/>
          <a:stretch>
            <a:fillRect/>
          </a:stretch>
        </p:blipFill>
        <p:spPr>
          <a:xfrm>
            <a:off x="-38100" y="6176935"/>
            <a:ext cx="12192000" cy="701040"/>
          </a:xfrm>
          <a:prstGeom prst="rect">
            <a:avLst/>
          </a:prstGeom>
        </p:spPr>
      </p:pic>
      <p:sp>
        <p:nvSpPr>
          <p:cNvPr id="25" name="Shape 0">
            <a:extLst>
              <a:ext uri="{FF2B5EF4-FFF2-40B4-BE49-F238E27FC236}">
                <a16:creationId xmlns:a16="http://schemas.microsoft.com/office/drawing/2014/main" id="{532D3990-8D74-4AF1-641D-81FBB45543CE}"/>
              </a:ext>
            </a:extLst>
          </p:cNvPr>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Εικόνα 8">
            <a:extLst>
              <a:ext uri="{FF2B5EF4-FFF2-40B4-BE49-F238E27FC236}">
                <a16:creationId xmlns:a16="http://schemas.microsoft.com/office/drawing/2014/main" id="{3BB9527C-F750-A842-AE82-D1F5C2456970}"/>
              </a:ext>
            </a:extLst>
          </p:cNvPr>
          <p:cNvPicPr>
            <a:picLocks noChangeAspect="1"/>
          </p:cNvPicPr>
          <p:nvPr/>
        </p:nvPicPr>
        <p:blipFill>
          <a:blip r:embed="rId2"/>
          <a:stretch>
            <a:fillRect/>
          </a:stretch>
        </p:blipFill>
        <p:spPr>
          <a:xfrm>
            <a:off x="4691062" y="2227602"/>
            <a:ext cx="2505075" cy="542925"/>
          </a:xfrm>
          <a:prstGeom prst="rect">
            <a:avLst/>
          </a:prstGeom>
        </p:spPr>
      </p:pic>
      <p:sp>
        <p:nvSpPr>
          <p:cNvPr id="11" name="TextBox 10">
            <a:extLst>
              <a:ext uri="{FF2B5EF4-FFF2-40B4-BE49-F238E27FC236}">
                <a16:creationId xmlns:a16="http://schemas.microsoft.com/office/drawing/2014/main" id="{60F75253-7E20-9C10-3AE5-7E9B458C02AB}"/>
              </a:ext>
            </a:extLst>
          </p:cNvPr>
          <p:cNvSpPr txBox="1"/>
          <p:nvPr/>
        </p:nvSpPr>
        <p:spPr>
          <a:xfrm>
            <a:off x="3061362" y="3210311"/>
            <a:ext cx="6094520" cy="1754326"/>
          </a:xfrm>
          <a:prstGeom prst="rect">
            <a:avLst/>
          </a:prstGeom>
          <a:noFill/>
        </p:spPr>
        <p:txBody>
          <a:bodyPr wrap="square">
            <a:spAutoFit/>
          </a:bodyPr>
          <a:lstStyle/>
          <a:p>
            <a:pPr algn="just"/>
            <a:r>
              <a:rPr lang="en-US" dirty="0"/>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l-GR" dirty="0"/>
          </a:p>
        </p:txBody>
      </p:sp>
    </p:spTree>
    <p:extLst>
      <p:ext uri="{BB962C8B-B14F-4D97-AF65-F5344CB8AC3E}">
        <p14:creationId xmlns:p14="http://schemas.microsoft.com/office/powerpoint/2010/main" val="2563318106"/>
      </p:ext>
    </p:extLst>
  </p:cSld>
  <p:clrMapOvr>
    <a:masterClrMapping/>
  </p:clrMapOvr>
</p:sld>
</file>

<file path=ppt/theme/theme1.xml><?xml version="1.0" encoding="utf-8"?>
<a:theme xmlns:a="http://schemas.openxmlformats.org/drawingml/2006/main" name="Θέμα Office 2013 - 2022">
  <a:themeElements>
    <a:clrScheme name="Θέμα 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Θέμα 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Θέμα 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2013 - 2022 Theme</Template>
  <TotalTime>30</TotalTime>
  <Words>1572</Words>
  <Application>Microsoft Office PowerPoint</Application>
  <PresentationFormat>Ευρεία οθόνη</PresentationFormat>
  <Paragraphs>183</Paragraphs>
  <Slides>15</Slides>
  <Notes>14</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15</vt:i4>
      </vt:variant>
    </vt:vector>
  </HeadingPairs>
  <TitlesOfParts>
    <vt:vector size="21" baseType="lpstr">
      <vt:lpstr>Aptos</vt:lpstr>
      <vt:lpstr>Aptos Display</vt:lpstr>
      <vt:lpstr>Arial</vt:lpstr>
      <vt:lpstr>Calibri</vt:lpstr>
      <vt:lpstr>Calibri Light</vt:lpstr>
      <vt:lpstr>Θέμα Office 2013 - 2022</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CoViS – Combating Violence in Sport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CoViS Module 1: Recognising Harassment in Sport</dc:title>
  <dc:subject>Module 1: Recognising Harassment in Sport</dc:subject>
  <dc:creator>CoViS Project Consortium</dc:creator>
  <cp:lastModifiedBy>Vasileios Barkoukis</cp:lastModifiedBy>
  <cp:revision>8</cp:revision>
  <dcterms:created xsi:type="dcterms:W3CDTF">2026-08-08T12:19:18Z</dcterms:created>
  <dcterms:modified xsi:type="dcterms:W3CDTF">2026-09-19T15:11:35Z</dcterms:modified>
</cp:coreProperties>
</file>