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7" r:id="rId8"/>
    <p:sldId id="262" r:id="rId9"/>
    <p:sldId id="263" r:id="rId10"/>
    <p:sldId id="264" r:id="rId11"/>
    <p:sldId id="265" r:id="rId12"/>
    <p:sldId id="268"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124"/>
    <p:restoredTop sz="94610"/>
  </p:normalViewPr>
  <p:slideViewPr>
    <p:cSldViewPr snapToGrid="0" snapToObjects="1">
      <p:cViewPr varScale="1">
        <p:scale>
          <a:sx n="108" d="100"/>
          <a:sy n="108" d="100"/>
        </p:scale>
        <p:origin x="39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018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simple message: this module is about recognising concern early, not proving guilt.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the distinction between recognition and investigation.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02920" y="6510528"/>
            <a:ext cx="11201400" cy="0"/>
          </a:xfrm>
          <a:prstGeom prst="line">
            <a:avLst/>
          </a:prstGeom>
          <a:noFill/>
          <a:ln w="12700">
            <a:solidFill>
              <a:srgbClr val="E9E4E4"/>
            </a:solidFill>
            <a:prstDash val="solid"/>
          </a:ln>
        </p:spPr>
        <p:txBody>
          <a:bodyPr/>
          <a:lstStyle/>
          <a:p>
            <a:endParaRPr lang="sr-Latn-RS"/>
          </a:p>
        </p:txBody>
      </p:sp>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F6F6F"/>
                </a:solidFill>
                <a:latin typeface="Arial"/>
                <a:ea typeface="Arial"/>
                <a:cs typeface="Aria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F6F6F"/>
                </a:solidFill>
                <a:latin typeface="Arial"/>
                <a:ea typeface="Arial"/>
                <a:cs typeface="Aria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mnt/data/a_clean_vector_illustration_style_scene_in_a_soft.png"/>
          <p:cNvPicPr>
            <a:picLocks noChangeAspect="1"/>
          </p:cNvPicPr>
          <p:nvPr/>
        </p:nvPicPr>
        <p:blipFill>
          <a:blip r:embed="rId3"/>
          <a:srcRect l="22723" r="22723"/>
          <a:stretch/>
        </p:blipFill>
        <p:spPr>
          <a:xfrm>
            <a:off x="5541264" y="0"/>
            <a:ext cx="6647688" cy="6858000"/>
          </a:xfrm>
          <a:prstGeom prst="rect">
            <a:avLst/>
          </a:prstGeom>
        </p:spPr>
      </p:pic>
      <p:sp>
        <p:nvSpPr>
          <p:cNvPr id="4" name="Shape 1"/>
          <p:cNvSpPr/>
          <p:nvPr/>
        </p:nvSpPr>
        <p:spPr>
          <a:xfrm>
            <a:off x="877824" y="652420"/>
            <a:ext cx="164592" cy="713232"/>
          </a:xfrm>
          <a:prstGeom prst="rect">
            <a:avLst/>
          </a:prstGeom>
          <a:solidFill>
            <a:srgbClr val="A64F4F"/>
          </a:solidFill>
          <a:ln w="12700">
            <a:solidFill>
              <a:srgbClr val="A64F4F"/>
            </a:solidFill>
            <a:prstDash val="solid"/>
          </a:ln>
        </p:spPr>
        <p:txBody>
          <a:bodyPr/>
          <a:lstStyle/>
          <a:p>
            <a:endParaRPr lang="sr-Latn-RS"/>
          </a:p>
        </p:txBody>
      </p:sp>
      <p:sp>
        <p:nvSpPr>
          <p:cNvPr id="5" name="Text 2"/>
          <p:cNvSpPr/>
          <p:nvPr/>
        </p:nvSpPr>
        <p:spPr>
          <a:xfrm>
            <a:off x="1280160" y="672084"/>
            <a:ext cx="4480560" cy="384048"/>
          </a:xfrm>
          <a:prstGeom prst="rect">
            <a:avLst/>
          </a:prstGeom>
          <a:noFill/>
          <a:ln/>
        </p:spPr>
        <p:txBody>
          <a:bodyPr wrap="square" lIns="0" tIns="0" rIns="0" bIns="0" rtlCol="0" anchor="ctr"/>
          <a:lstStyle/>
          <a:p>
            <a:pPr marL="0" indent="0">
              <a:buNone/>
            </a:pPr>
            <a:r>
              <a:rPr lang="en-US" sz="2400" b="1" dirty="0">
                <a:solidFill>
                  <a:srgbClr val="A64F4F"/>
                </a:solidFill>
                <a:latin typeface="Arial" pitchFamily="34" charset="0"/>
                <a:ea typeface="Arial" pitchFamily="34" charset="-122"/>
                <a:cs typeface="Arial" pitchFamily="34" charset="-120"/>
              </a:rPr>
              <a:t>CoViS Module 1</a:t>
            </a:r>
            <a:endParaRPr lang="en-US" sz="2400" dirty="0"/>
          </a:p>
        </p:txBody>
      </p:sp>
      <p:sp>
        <p:nvSpPr>
          <p:cNvPr id="6" name="Text 3"/>
          <p:cNvSpPr/>
          <p:nvPr/>
        </p:nvSpPr>
        <p:spPr>
          <a:xfrm>
            <a:off x="877824" y="1371600"/>
            <a:ext cx="4572000" cy="1920240"/>
          </a:xfrm>
          <a:prstGeom prst="rect">
            <a:avLst/>
          </a:prstGeom>
          <a:noFill/>
          <a:ln/>
        </p:spPr>
        <p:txBody>
          <a:bodyPr wrap="square" lIns="0" tIns="0" rIns="0" bIns="0" rtlCol="0" anchor="ctr">
            <a:normAutofit/>
          </a:bodyPr>
          <a:lstStyle/>
          <a:p>
            <a:pPr marL="0" indent="0">
              <a:buNone/>
            </a:pPr>
            <a:r>
              <a:rPr lang="en-US" sz="3900" b="1" dirty="0">
                <a:solidFill>
                  <a:srgbClr val="1F2933"/>
                </a:solidFill>
                <a:latin typeface="Arial" pitchFamily="34" charset="0"/>
                <a:ea typeface="Arial" pitchFamily="34" charset="-122"/>
                <a:cs typeface="Arial" pitchFamily="34" charset="-120"/>
              </a:rPr>
              <a:t>Recognising</a:t>
            </a:r>
            <a:endParaRPr lang="en-US" sz="3900" dirty="0"/>
          </a:p>
          <a:p>
            <a:pPr marL="0" indent="0">
              <a:buNone/>
            </a:pPr>
            <a:r>
              <a:rPr lang="en-US" sz="3900" b="1" dirty="0">
                <a:solidFill>
                  <a:srgbClr val="1F2933"/>
                </a:solidFill>
                <a:latin typeface="Arial" pitchFamily="34" charset="0"/>
                <a:ea typeface="Arial" pitchFamily="34" charset="-122"/>
                <a:cs typeface="Arial" pitchFamily="34" charset="-120"/>
              </a:rPr>
              <a:t>Violence</a:t>
            </a:r>
            <a:endParaRPr lang="en-US" sz="3900" dirty="0"/>
          </a:p>
          <a:p>
            <a:pPr marL="0" indent="0">
              <a:buNone/>
            </a:pPr>
            <a:r>
              <a:rPr lang="en-US" sz="3900" b="1" dirty="0">
                <a:solidFill>
                  <a:srgbClr val="1F2933"/>
                </a:solidFill>
                <a:latin typeface="Arial" pitchFamily="34" charset="0"/>
                <a:ea typeface="Arial" pitchFamily="34" charset="-122"/>
                <a:cs typeface="Arial" pitchFamily="34" charset="-120"/>
              </a:rPr>
              <a:t>in Sport</a:t>
            </a:r>
            <a:endParaRPr lang="en-US" sz="3900" dirty="0"/>
          </a:p>
        </p:txBody>
      </p:sp>
      <p:sp>
        <p:nvSpPr>
          <p:cNvPr id="7" name="Text 4"/>
          <p:cNvSpPr/>
          <p:nvPr/>
        </p:nvSpPr>
        <p:spPr>
          <a:xfrm>
            <a:off x="914400" y="3611880"/>
            <a:ext cx="4389120" cy="713232"/>
          </a:xfrm>
          <a:prstGeom prst="rect">
            <a:avLst/>
          </a:prstGeom>
          <a:noFill/>
          <a:ln/>
        </p:spPr>
        <p:txBody>
          <a:bodyPr wrap="square" lIns="254" tIns="254" rIns="254" bIns="254" rtlCol="0" anchor="ctr">
            <a:normAutofit fontScale="92500" lnSpcReduction="20000"/>
          </a:bodyPr>
          <a:lstStyle/>
          <a:p>
            <a:pPr marL="0" indent="0">
              <a:buNone/>
            </a:pPr>
            <a:r>
              <a:rPr lang="en-US" sz="1900" dirty="0">
                <a:solidFill>
                  <a:srgbClr val="5E6770"/>
                </a:solidFill>
                <a:latin typeface="Arial" pitchFamily="34" charset="0"/>
                <a:ea typeface="Arial" pitchFamily="34" charset="-122"/>
                <a:cs typeface="Arial" pitchFamily="34" charset="-120"/>
              </a:rPr>
              <a:t>Understanding sexual harassment, boundary violations, grooming and abuse of power</a:t>
            </a:r>
            <a:endParaRPr lang="en-US" sz="1900" dirty="0"/>
          </a:p>
        </p:txBody>
      </p:sp>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780">
                <a:solidFill>
                  <a:srgbClr val="6F6F6F"/>
                </a:solidFill>
                <a:latin typeface="Arial"/>
                <a:ea typeface="Arial"/>
                <a:cs typeface="Arial"/>
              </a:defRPr>
            </a:lvl1pPr>
          </a:lstStyle>
          <a:p>
            <a:pPr algn="r"/>
            <a:r>
              <a:rPr sz="900">
                <a:solidFill>
                  <a:srgbClr val="666666"/>
                </a:solidFill>
                <a:latin typeface="Arial"/>
              </a:rPr>
              <a:t>1</a:t>
            </a:r>
            <a:endParaRPr lang="en-US"/>
          </a:p>
        </p:txBody>
      </p:sp>
      <p:pic>
        <p:nvPicPr>
          <p:cNvPr id="12" name="Εικόνα 11">
            <a:extLst>
              <a:ext uri="{FF2B5EF4-FFF2-40B4-BE49-F238E27FC236}">
                <a16:creationId xmlns:a16="http://schemas.microsoft.com/office/drawing/2014/main" id="{9B83019E-680B-0EBC-A884-CE4E7C6DCAA4}"/>
              </a:ext>
            </a:extLst>
          </p:cNvPr>
          <p:cNvPicPr>
            <a:picLocks noChangeAspect="1"/>
          </p:cNvPicPr>
          <p:nvPr/>
        </p:nvPicPr>
        <p:blipFill>
          <a:blip r:embed="rId4"/>
          <a:stretch>
            <a:fillRect/>
          </a:stretch>
        </p:blipFill>
        <p:spPr>
          <a:xfrm>
            <a:off x="30883" y="0"/>
            <a:ext cx="703278" cy="703278"/>
          </a:xfrm>
          <a:prstGeom prst="rect">
            <a:avLst/>
          </a:prstGeom>
        </p:spPr>
      </p:pic>
      <p:pic>
        <p:nvPicPr>
          <p:cNvPr id="13" name="Εικόνα 12">
            <a:extLst>
              <a:ext uri="{FF2B5EF4-FFF2-40B4-BE49-F238E27FC236}">
                <a16:creationId xmlns:a16="http://schemas.microsoft.com/office/drawing/2014/main" id="{CAE70BE4-E476-A044-CD47-1080468E08D3}"/>
              </a:ext>
            </a:extLst>
          </p:cNvPr>
          <p:cNvPicPr>
            <a:picLocks noChangeAspect="1"/>
          </p:cNvPicPr>
          <p:nvPr/>
        </p:nvPicPr>
        <p:blipFill>
          <a:blip r:embed="rId5"/>
          <a:stretch>
            <a:fillRect/>
          </a:stretch>
        </p:blipFill>
        <p:spPr>
          <a:xfrm>
            <a:off x="1" y="6471821"/>
            <a:ext cx="1722268" cy="41185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
        <p:nvSpPr>
          <p:cNvPr id="3" name="Text 1"/>
          <p:cNvSpPr/>
          <p:nvPr/>
        </p:nvSpPr>
        <p:spPr>
          <a:xfrm>
            <a:off x="822960" y="301752"/>
            <a:ext cx="10698480" cy="457200"/>
          </a:xfrm>
          <a:prstGeom prst="rect">
            <a:avLst/>
          </a:prstGeom>
          <a:noFill/>
          <a:ln/>
        </p:spPr>
        <p:txBody>
          <a:bodyPr wrap="square" lIns="0" tIns="0" rIns="0" bIns="0" rtlCol="0" anchor="ctr">
            <a:normAutofit/>
          </a:bodyPr>
          <a:lstStyle/>
          <a:p>
            <a:pPr marL="0" indent="0">
              <a:buNone/>
            </a:pPr>
            <a:r>
              <a:rPr lang="en-US" sz="3000" b="1" dirty="0">
                <a:solidFill>
                  <a:srgbClr val="1F2933"/>
                </a:solidFill>
                <a:latin typeface="Arial" pitchFamily="34" charset="0"/>
                <a:ea typeface="Arial" pitchFamily="34" charset="-122"/>
                <a:cs typeface="Arial" pitchFamily="34" charset="-120"/>
              </a:rPr>
              <a:t>Why recognition matters</a:t>
            </a:r>
            <a:endParaRPr lang="en-US" sz="3000" dirty="0"/>
          </a:p>
        </p:txBody>
      </p:sp>
      <p:sp>
        <p:nvSpPr>
          <p:cNvPr id="4" name="Text 2"/>
          <p:cNvSpPr/>
          <p:nvPr/>
        </p:nvSpPr>
        <p:spPr>
          <a:xfrm>
            <a:off x="676656" y="5516309"/>
            <a:ext cx="10332720" cy="292608"/>
          </a:xfrm>
          <a:prstGeom prst="rect">
            <a:avLst/>
          </a:prstGeom>
          <a:noFill/>
          <a:ln/>
        </p:spPr>
        <p:txBody>
          <a:bodyPr wrap="square" lIns="0" tIns="0" rIns="0" bIns="0" rtlCol="0" anchor="ctr">
            <a:normAutofit/>
          </a:bodyPr>
          <a:lstStyle/>
          <a:p>
            <a:pPr marL="0" indent="0">
              <a:buNone/>
            </a:pPr>
            <a:r>
              <a:rPr lang="en-US" sz="1500" dirty="0">
                <a:solidFill>
                  <a:srgbClr val="5E6770"/>
                </a:solidFill>
                <a:latin typeface="Arial" pitchFamily="34" charset="0"/>
                <a:ea typeface="Arial" pitchFamily="34" charset="-122"/>
                <a:cs typeface="Arial" pitchFamily="34" charset="-120"/>
              </a:rPr>
              <a:t>Harassment often develops gradually, not as one obvious event.</a:t>
            </a:r>
            <a:endParaRPr lang="en-US" sz="1500" dirty="0"/>
          </a:p>
        </p:txBody>
      </p:sp>
      <p:pic>
        <p:nvPicPr>
          <p:cNvPr id="5" name="Image 0" descr="/mnt/data/a_wide_naturalistic_indoor_sports_facility_gym.png"/>
          <p:cNvPicPr>
            <a:picLocks noChangeAspect="1"/>
          </p:cNvPicPr>
          <p:nvPr/>
        </p:nvPicPr>
        <p:blipFill>
          <a:blip r:embed="rId3"/>
          <a:srcRect l="18733" r="18733"/>
          <a:stretch/>
        </p:blipFill>
        <p:spPr>
          <a:xfrm>
            <a:off x="6537960" y="1234440"/>
            <a:ext cx="5029200" cy="4526280"/>
          </a:xfrm>
          <a:prstGeom prst="rect">
            <a:avLst/>
          </a:prstGeom>
        </p:spPr>
      </p:pic>
      <p:sp>
        <p:nvSpPr>
          <p:cNvPr id="6" name="Text 3"/>
          <p:cNvSpPr/>
          <p:nvPr/>
        </p:nvSpPr>
        <p:spPr>
          <a:xfrm>
            <a:off x="822960" y="1059466"/>
            <a:ext cx="5257800" cy="420624"/>
          </a:xfrm>
          <a:prstGeom prst="rect">
            <a:avLst/>
          </a:prstGeom>
          <a:noFill/>
          <a:ln/>
        </p:spPr>
        <p:txBody>
          <a:bodyPr wrap="square" lIns="0" tIns="0" rIns="0" bIns="0" rtlCol="0" anchor="ctr">
            <a:normAutofit/>
          </a:bodyPr>
          <a:lstStyle/>
          <a:p>
            <a:pPr marL="0" indent="0" algn="l">
              <a:buNone/>
            </a:pPr>
            <a:r>
              <a:rPr lang="en-US" sz="2700" b="1" dirty="0">
                <a:solidFill>
                  <a:srgbClr val="A64F4F"/>
                </a:solidFill>
                <a:latin typeface="Arial" pitchFamily="34" charset="0"/>
                <a:ea typeface="Arial" pitchFamily="34" charset="-122"/>
                <a:cs typeface="Arial" pitchFamily="34" charset="-120"/>
              </a:rPr>
              <a:t>Recognition starts before proof.</a:t>
            </a:r>
            <a:endParaRPr lang="en-US" sz="2700" dirty="0"/>
          </a:p>
        </p:txBody>
      </p:sp>
      <p:sp>
        <p:nvSpPr>
          <p:cNvPr id="7" name="Text 4"/>
          <p:cNvSpPr/>
          <p:nvPr/>
        </p:nvSpPr>
        <p:spPr>
          <a:xfrm>
            <a:off x="914400" y="1664113"/>
            <a:ext cx="5349240" cy="1150366"/>
          </a:xfrm>
          <a:prstGeom prst="rect">
            <a:avLst/>
          </a:prstGeom>
          <a:noFill/>
          <a:ln/>
        </p:spPr>
        <p:txBody>
          <a:bodyPr wrap="square" lIns="635" tIns="635" rIns="635" bIns="635" rtlCol="0" anchor="t">
            <a:noAutofit/>
          </a:bodyPr>
          <a:lstStyle/>
          <a:p>
            <a:pPr marL="0" indent="0" algn="l">
              <a:buNone/>
            </a:pPr>
            <a:r>
              <a:rPr lang="en-US" dirty="0">
                <a:solidFill>
                  <a:srgbClr val="111111"/>
                </a:solidFill>
                <a:latin typeface="Arial" pitchFamily="34" charset="0"/>
                <a:ea typeface="Arial" pitchFamily="34" charset="-122"/>
                <a:cs typeface="Arial" pitchFamily="34" charset="-120"/>
              </a:rPr>
              <a:t>Sport relies on trust, teamwork, travel, physical instruction and close cooperation. </a:t>
            </a:r>
          </a:p>
          <a:p>
            <a:pPr marL="0" indent="0" algn="l">
              <a:buNone/>
            </a:pPr>
            <a:endParaRPr lang="en-US" dirty="0">
              <a:solidFill>
                <a:srgbClr val="111111"/>
              </a:solidFill>
              <a:latin typeface="Arial" pitchFamily="34" charset="0"/>
              <a:ea typeface="Arial" pitchFamily="34" charset="-122"/>
              <a:cs typeface="Arial" pitchFamily="34" charset="-120"/>
            </a:endParaRPr>
          </a:p>
          <a:p>
            <a:pPr marL="0" indent="0" algn="l">
              <a:buNone/>
            </a:pPr>
            <a:r>
              <a:rPr lang="en-US" dirty="0">
                <a:solidFill>
                  <a:srgbClr val="111111"/>
                </a:solidFill>
                <a:latin typeface="Arial" pitchFamily="34" charset="0"/>
                <a:ea typeface="Arial" pitchFamily="34" charset="-122"/>
                <a:cs typeface="Arial" pitchFamily="34" charset="-120"/>
              </a:rPr>
              <a:t>These same features can make inappropriate behaviour harder to identify.</a:t>
            </a:r>
            <a:endParaRPr lang="en-US" dirty="0"/>
          </a:p>
        </p:txBody>
      </p:sp>
      <p:sp>
        <p:nvSpPr>
          <p:cNvPr id="8" name="Text 5"/>
          <p:cNvSpPr/>
          <p:nvPr/>
        </p:nvSpPr>
        <p:spPr>
          <a:xfrm>
            <a:off x="914400" y="3246120"/>
            <a:ext cx="228600" cy="201168"/>
          </a:xfrm>
          <a:prstGeom prst="rect">
            <a:avLst/>
          </a:prstGeom>
          <a:noFill/>
          <a:ln/>
        </p:spPr>
        <p:txBody>
          <a:bodyPr wrap="square" lIns="0" tIns="0" rIns="0" bIns="0" rtlCol="0" anchor="ctr"/>
          <a:lstStyle/>
          <a:p>
            <a:pPr marL="0" indent="0">
              <a:buNone/>
            </a:pPr>
            <a:r>
              <a:rPr lang="en-US" sz="2100" b="1" dirty="0">
                <a:solidFill>
                  <a:srgbClr val="A64F4F"/>
                </a:solidFill>
                <a:latin typeface="Arial" pitchFamily="34" charset="0"/>
                <a:ea typeface="Arial" pitchFamily="34" charset="-122"/>
                <a:cs typeface="Arial" pitchFamily="34" charset="-120"/>
              </a:rPr>
              <a:t>›</a:t>
            </a:r>
            <a:endParaRPr lang="en-US" sz="2100" dirty="0"/>
          </a:p>
        </p:txBody>
      </p:sp>
      <p:sp>
        <p:nvSpPr>
          <p:cNvPr id="9" name="Text 6"/>
          <p:cNvSpPr/>
          <p:nvPr/>
        </p:nvSpPr>
        <p:spPr>
          <a:xfrm>
            <a:off x="1234440" y="3210052"/>
            <a:ext cx="5303520" cy="292608"/>
          </a:xfrm>
          <a:prstGeom prst="rect">
            <a:avLst/>
          </a:prstGeom>
          <a:noFill/>
          <a:ln/>
        </p:spPr>
        <p:txBody>
          <a:bodyPr wrap="square" lIns="0" tIns="0" rIns="0" bIns="0" rtlCol="0" anchor="ctr">
            <a:normAutofit fontScale="92500"/>
          </a:bodyPr>
          <a:lstStyle/>
          <a:p>
            <a:pPr marL="0" indent="0">
              <a:buNone/>
            </a:pPr>
            <a:r>
              <a:rPr lang="en-US" sz="1900" dirty="0">
                <a:solidFill>
                  <a:srgbClr val="111111"/>
                </a:solidFill>
                <a:latin typeface="Arial" pitchFamily="34" charset="0"/>
                <a:ea typeface="Arial" pitchFamily="34" charset="-122"/>
                <a:cs typeface="Arial" pitchFamily="34" charset="-120"/>
              </a:rPr>
              <a:t>Notice what was seen, heard, received or disclosed.</a:t>
            </a:r>
            <a:endParaRPr lang="en-US" sz="1900" dirty="0"/>
          </a:p>
        </p:txBody>
      </p:sp>
      <p:sp>
        <p:nvSpPr>
          <p:cNvPr id="10" name="Text 7"/>
          <p:cNvSpPr/>
          <p:nvPr/>
        </p:nvSpPr>
        <p:spPr>
          <a:xfrm>
            <a:off x="914400" y="3741674"/>
            <a:ext cx="228600" cy="201168"/>
          </a:xfrm>
          <a:prstGeom prst="rect">
            <a:avLst/>
          </a:prstGeom>
          <a:noFill/>
          <a:ln/>
        </p:spPr>
        <p:txBody>
          <a:bodyPr wrap="square" lIns="0" tIns="0" rIns="0" bIns="0" rtlCol="0" anchor="ctr"/>
          <a:lstStyle/>
          <a:p>
            <a:pPr marL="0" indent="0">
              <a:buNone/>
            </a:pPr>
            <a:r>
              <a:rPr lang="en-US" sz="2100" b="1" dirty="0">
                <a:solidFill>
                  <a:srgbClr val="A64F4F"/>
                </a:solidFill>
                <a:latin typeface="Arial" pitchFamily="34" charset="0"/>
                <a:ea typeface="Arial" pitchFamily="34" charset="-122"/>
                <a:cs typeface="Arial" pitchFamily="34" charset="-120"/>
              </a:rPr>
              <a:t>›</a:t>
            </a:r>
            <a:endParaRPr lang="en-US" sz="2100" dirty="0"/>
          </a:p>
        </p:txBody>
      </p:sp>
      <p:sp>
        <p:nvSpPr>
          <p:cNvPr id="11" name="Text 8"/>
          <p:cNvSpPr/>
          <p:nvPr/>
        </p:nvSpPr>
        <p:spPr>
          <a:xfrm>
            <a:off x="1234440" y="3762756"/>
            <a:ext cx="5029200" cy="292608"/>
          </a:xfrm>
          <a:prstGeom prst="rect">
            <a:avLst/>
          </a:prstGeom>
          <a:noFill/>
          <a:ln/>
        </p:spPr>
        <p:txBody>
          <a:bodyPr wrap="square" lIns="0" tIns="0" rIns="0" bIns="0" rtlCol="0" anchor="ctr">
            <a:noAutofit/>
          </a:bodyPr>
          <a:lstStyle/>
          <a:p>
            <a:pPr marL="0" indent="0">
              <a:buNone/>
            </a:pPr>
            <a:r>
              <a:rPr lang="en-US" dirty="0">
                <a:solidFill>
                  <a:srgbClr val="111111"/>
                </a:solidFill>
                <a:latin typeface="Arial" pitchFamily="34" charset="0"/>
                <a:ea typeface="Arial" pitchFamily="34" charset="-122"/>
                <a:cs typeface="Arial" pitchFamily="34" charset="-120"/>
              </a:rPr>
              <a:t>Ask why the behaviour feels unsafe or inappropriate.</a:t>
            </a:r>
            <a:endParaRPr lang="en-US" dirty="0"/>
          </a:p>
        </p:txBody>
      </p:sp>
      <p:sp>
        <p:nvSpPr>
          <p:cNvPr id="12" name="Text 9"/>
          <p:cNvSpPr/>
          <p:nvPr/>
        </p:nvSpPr>
        <p:spPr>
          <a:xfrm>
            <a:off x="914400" y="4181602"/>
            <a:ext cx="228600" cy="201168"/>
          </a:xfrm>
          <a:prstGeom prst="rect">
            <a:avLst/>
          </a:prstGeom>
          <a:noFill/>
          <a:ln/>
        </p:spPr>
        <p:txBody>
          <a:bodyPr wrap="square" lIns="0" tIns="0" rIns="0" bIns="0" rtlCol="0" anchor="ctr"/>
          <a:lstStyle/>
          <a:p>
            <a:pPr marL="0" indent="0">
              <a:buNone/>
            </a:pPr>
            <a:r>
              <a:rPr lang="en-US" sz="2100" b="1" dirty="0">
                <a:solidFill>
                  <a:srgbClr val="A64F4F"/>
                </a:solidFill>
                <a:latin typeface="Arial" pitchFamily="34" charset="0"/>
                <a:ea typeface="Arial" pitchFamily="34" charset="-122"/>
                <a:cs typeface="Arial" pitchFamily="34" charset="-120"/>
              </a:rPr>
              <a:t>›</a:t>
            </a:r>
            <a:endParaRPr lang="en-US" sz="2100" dirty="0"/>
          </a:p>
        </p:txBody>
      </p:sp>
      <p:sp>
        <p:nvSpPr>
          <p:cNvPr id="13" name="Text 10"/>
          <p:cNvSpPr/>
          <p:nvPr/>
        </p:nvSpPr>
        <p:spPr>
          <a:xfrm>
            <a:off x="1234440" y="4219956"/>
            <a:ext cx="4754880" cy="292608"/>
          </a:xfrm>
          <a:prstGeom prst="rect">
            <a:avLst/>
          </a:prstGeom>
          <a:noFill/>
          <a:ln/>
        </p:spPr>
        <p:txBody>
          <a:bodyPr wrap="square" lIns="0" tIns="0" rIns="0" bIns="0" rtlCol="0" anchor="ctr">
            <a:normAutofit/>
          </a:bodyPr>
          <a:lstStyle/>
          <a:p>
            <a:pPr marL="0" indent="0">
              <a:buNone/>
            </a:pPr>
            <a:r>
              <a:rPr lang="en-US" sz="1900" dirty="0">
                <a:solidFill>
                  <a:srgbClr val="111111"/>
                </a:solidFill>
                <a:latin typeface="Arial" pitchFamily="34" charset="0"/>
                <a:ea typeface="Arial" pitchFamily="34" charset="-122"/>
                <a:cs typeface="Arial" pitchFamily="34" charset="-120"/>
              </a:rPr>
              <a:t>Do not investigate or decide guilt yourself.</a:t>
            </a:r>
            <a:endParaRPr lang="en-US" sz="1900" dirty="0"/>
          </a:p>
        </p:txBody>
      </p:sp>
      <p:sp>
        <p:nvSpPr>
          <p:cNvPr id="14" name="Text 11"/>
          <p:cNvSpPr/>
          <p:nvPr/>
        </p:nvSpPr>
        <p:spPr>
          <a:xfrm>
            <a:off x="914400" y="4677156"/>
            <a:ext cx="228600" cy="201168"/>
          </a:xfrm>
          <a:prstGeom prst="rect">
            <a:avLst/>
          </a:prstGeom>
          <a:noFill/>
          <a:ln/>
        </p:spPr>
        <p:txBody>
          <a:bodyPr wrap="square" lIns="0" tIns="0" rIns="0" bIns="0" rtlCol="0" anchor="ctr"/>
          <a:lstStyle/>
          <a:p>
            <a:pPr marL="0" indent="0">
              <a:buNone/>
            </a:pPr>
            <a:r>
              <a:rPr lang="en-US" sz="2100" b="1" dirty="0">
                <a:solidFill>
                  <a:srgbClr val="A64F4F"/>
                </a:solidFill>
                <a:latin typeface="Arial" pitchFamily="34" charset="0"/>
                <a:ea typeface="Arial" pitchFamily="34" charset="-122"/>
                <a:cs typeface="Arial" pitchFamily="34" charset="-120"/>
              </a:rPr>
              <a:t>›</a:t>
            </a:r>
            <a:endParaRPr lang="en-US" sz="2100" dirty="0"/>
          </a:p>
        </p:txBody>
      </p:sp>
      <p:sp>
        <p:nvSpPr>
          <p:cNvPr id="15" name="Text 12"/>
          <p:cNvSpPr/>
          <p:nvPr/>
        </p:nvSpPr>
        <p:spPr>
          <a:xfrm>
            <a:off x="1234440" y="4677156"/>
            <a:ext cx="4754880" cy="292608"/>
          </a:xfrm>
          <a:prstGeom prst="rect">
            <a:avLst/>
          </a:prstGeom>
          <a:noFill/>
          <a:ln/>
        </p:spPr>
        <p:txBody>
          <a:bodyPr wrap="square" lIns="0" tIns="0" rIns="0" bIns="0" rtlCol="0" anchor="ctr">
            <a:normAutofit/>
          </a:bodyPr>
          <a:lstStyle/>
          <a:p>
            <a:pPr marL="0" indent="0">
              <a:buNone/>
            </a:pPr>
            <a:r>
              <a:rPr lang="en-US" sz="1900" dirty="0">
                <a:solidFill>
                  <a:srgbClr val="111111"/>
                </a:solidFill>
                <a:latin typeface="Arial" pitchFamily="34" charset="0"/>
                <a:ea typeface="Arial" pitchFamily="34" charset="-122"/>
                <a:cs typeface="Arial" pitchFamily="34" charset="-120"/>
              </a:rPr>
              <a:t>Make sure the concern is not ignored.</a:t>
            </a:r>
            <a:endParaRPr lang="en-US" sz="1900" dirty="0"/>
          </a:p>
        </p:txBody>
      </p:sp>
      <p:pic>
        <p:nvPicPr>
          <p:cNvPr id="18" name="Εικόνα 17">
            <a:extLst>
              <a:ext uri="{FF2B5EF4-FFF2-40B4-BE49-F238E27FC236}">
                <a16:creationId xmlns:a16="http://schemas.microsoft.com/office/drawing/2014/main" id="{869790C6-3180-6E20-C0A8-B8795384C28A}"/>
              </a:ext>
            </a:extLst>
          </p:cNvPr>
          <p:cNvPicPr>
            <a:picLocks noChangeAspect="1"/>
          </p:cNvPicPr>
          <p:nvPr/>
        </p:nvPicPr>
        <p:blipFill>
          <a:blip r:embed="rId4"/>
          <a:stretch>
            <a:fillRect/>
          </a:stretch>
        </p:blipFill>
        <p:spPr>
          <a:xfrm>
            <a:off x="10440436" y="6446141"/>
            <a:ext cx="1722268" cy="411859"/>
          </a:xfrm>
          <a:prstGeom prst="rect">
            <a:avLst/>
          </a:prstGeom>
        </p:spPr>
      </p:pic>
      <p:pic>
        <p:nvPicPr>
          <p:cNvPr id="20" name="Εικόνα 19">
            <a:extLst>
              <a:ext uri="{FF2B5EF4-FFF2-40B4-BE49-F238E27FC236}">
                <a16:creationId xmlns:a16="http://schemas.microsoft.com/office/drawing/2014/main" id="{85F9B02B-C5E6-A1C0-1218-92E46920AD72}"/>
              </a:ext>
            </a:extLst>
          </p:cNvPr>
          <p:cNvPicPr>
            <a:picLocks noChangeAspect="1"/>
          </p:cNvPicPr>
          <p:nvPr/>
        </p:nvPicPr>
        <p:blipFill>
          <a:blip r:embed="rId5"/>
          <a:stretch>
            <a:fillRect/>
          </a:stretch>
        </p:blipFill>
        <p:spPr>
          <a:xfrm>
            <a:off x="-62915" y="6156899"/>
            <a:ext cx="701101" cy="70110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
        <p:nvSpPr>
          <p:cNvPr id="3" name="Text 1"/>
          <p:cNvSpPr/>
          <p:nvPr/>
        </p:nvSpPr>
        <p:spPr>
          <a:xfrm>
            <a:off x="822960" y="301752"/>
            <a:ext cx="10698480" cy="457200"/>
          </a:xfrm>
          <a:prstGeom prst="rect">
            <a:avLst/>
          </a:prstGeom>
          <a:noFill/>
          <a:ln/>
        </p:spPr>
        <p:txBody>
          <a:bodyPr wrap="square" lIns="0" tIns="0" rIns="0" bIns="0" rtlCol="0" anchor="ctr">
            <a:normAutofit/>
          </a:bodyPr>
          <a:lstStyle/>
          <a:p>
            <a:pPr marL="0" indent="0">
              <a:buNone/>
            </a:pPr>
            <a:r>
              <a:rPr lang="en-US" sz="3000" b="1" dirty="0">
                <a:solidFill>
                  <a:srgbClr val="1F2933"/>
                </a:solidFill>
                <a:latin typeface="Arial" pitchFamily="34" charset="0"/>
                <a:ea typeface="Arial" pitchFamily="34" charset="-122"/>
                <a:cs typeface="Arial" pitchFamily="34" charset="-120"/>
              </a:rPr>
              <a:t>What the CoViS evidence shows</a:t>
            </a:r>
            <a:endParaRPr lang="en-US" sz="3000" dirty="0"/>
          </a:p>
        </p:txBody>
      </p:sp>
      <p:sp>
        <p:nvSpPr>
          <p:cNvPr id="4" name="Text 2"/>
          <p:cNvSpPr/>
          <p:nvPr/>
        </p:nvSpPr>
        <p:spPr>
          <a:xfrm>
            <a:off x="841248" y="804672"/>
            <a:ext cx="10332720" cy="292608"/>
          </a:xfrm>
          <a:prstGeom prst="rect">
            <a:avLst/>
          </a:prstGeom>
          <a:noFill/>
          <a:ln/>
        </p:spPr>
        <p:txBody>
          <a:bodyPr wrap="square" lIns="0" tIns="0" rIns="0" bIns="0" rtlCol="0" anchor="ctr">
            <a:normAutofit/>
          </a:bodyPr>
          <a:lstStyle/>
          <a:p>
            <a:pPr marL="0" indent="0">
              <a:buNone/>
            </a:pPr>
            <a:r>
              <a:rPr lang="en-US" sz="1500" dirty="0">
                <a:solidFill>
                  <a:srgbClr val="5E6770"/>
                </a:solidFill>
                <a:latin typeface="Arial" pitchFamily="34" charset="0"/>
                <a:ea typeface="Arial" pitchFamily="34" charset="-122"/>
                <a:cs typeface="Arial" pitchFamily="34" charset="-120"/>
              </a:rPr>
              <a:t>Sample findings are not national prevalence estimates, but they show clear educational needs.</a:t>
            </a:r>
            <a:endParaRPr lang="en-US" sz="1500" dirty="0"/>
          </a:p>
        </p:txBody>
      </p:sp>
      <p:sp>
        <p:nvSpPr>
          <p:cNvPr id="5" name="Shape 3"/>
          <p:cNvSpPr/>
          <p:nvPr/>
        </p:nvSpPr>
        <p:spPr>
          <a:xfrm>
            <a:off x="822960" y="1325880"/>
            <a:ext cx="4983480" cy="932688"/>
          </a:xfrm>
          <a:prstGeom prst="roundRect">
            <a:avLst>
              <a:gd name="adj" fmla="val 5882"/>
            </a:avLst>
          </a:prstGeom>
          <a:solidFill>
            <a:srgbClr val="FBF7F7"/>
          </a:solidFill>
          <a:ln w="8890">
            <a:solidFill>
              <a:srgbClr val="FBF7F7"/>
            </a:solidFill>
            <a:prstDash val="solid"/>
          </a:ln>
        </p:spPr>
        <p:txBody>
          <a:bodyPr/>
          <a:lstStyle/>
          <a:p>
            <a:endParaRPr lang="sr-Latn-RS"/>
          </a:p>
        </p:txBody>
      </p:sp>
      <p:sp>
        <p:nvSpPr>
          <p:cNvPr id="6" name="Text 4"/>
          <p:cNvSpPr/>
          <p:nvPr/>
        </p:nvSpPr>
        <p:spPr>
          <a:xfrm>
            <a:off x="1078992" y="1490472"/>
            <a:ext cx="1417320" cy="384048"/>
          </a:xfrm>
          <a:prstGeom prst="rect">
            <a:avLst/>
          </a:prstGeom>
          <a:noFill/>
          <a:ln/>
        </p:spPr>
        <p:txBody>
          <a:bodyPr wrap="square" lIns="0" tIns="0" rIns="0" bIns="0" rtlCol="0" anchor="ctr">
            <a:normAutofit lnSpcReduction="10000"/>
          </a:bodyPr>
          <a:lstStyle/>
          <a:p>
            <a:pPr marL="0" indent="0">
              <a:buNone/>
            </a:pPr>
            <a:r>
              <a:rPr lang="en-US" sz="2700" b="1" dirty="0">
                <a:solidFill>
                  <a:srgbClr val="A64F4F"/>
                </a:solidFill>
                <a:latin typeface="Arial" pitchFamily="34" charset="0"/>
                <a:ea typeface="Arial" pitchFamily="34" charset="-122"/>
                <a:cs typeface="Arial" pitchFamily="34" charset="-120"/>
              </a:rPr>
              <a:t>50.0%</a:t>
            </a:r>
            <a:endParaRPr lang="en-US" sz="2700" dirty="0"/>
          </a:p>
        </p:txBody>
      </p:sp>
      <p:sp>
        <p:nvSpPr>
          <p:cNvPr id="7" name="Text 5"/>
          <p:cNvSpPr/>
          <p:nvPr/>
        </p:nvSpPr>
        <p:spPr>
          <a:xfrm>
            <a:off x="2606040" y="1527048"/>
            <a:ext cx="2926080" cy="704088"/>
          </a:xfrm>
          <a:prstGeom prst="rect">
            <a:avLst/>
          </a:prstGeom>
          <a:noFill/>
          <a:ln/>
        </p:spPr>
        <p:txBody>
          <a:bodyPr wrap="square" lIns="254" tIns="254" rIns="254" bIns="254" rtlCol="0" anchor="ctr">
            <a:normAutofit lnSpcReduction="10000"/>
          </a:bodyPr>
          <a:lstStyle/>
          <a:p>
            <a:pPr marL="0" indent="0">
              <a:buNone/>
            </a:pPr>
            <a:r>
              <a:rPr lang="en-US" sz="1550" b="1" dirty="0">
                <a:solidFill>
                  <a:srgbClr val="1F2933"/>
                </a:solidFill>
                <a:latin typeface="Arial" pitchFamily="34" charset="0"/>
                <a:ea typeface="Arial" pitchFamily="34" charset="-122"/>
                <a:cs typeface="Arial" pitchFamily="34" charset="-120"/>
              </a:rPr>
              <a:t>reported exposure to at least one form of sexualised behaviour</a:t>
            </a:r>
            <a:endParaRPr lang="en-US" sz="1550" dirty="0"/>
          </a:p>
        </p:txBody>
      </p:sp>
      <p:sp>
        <p:nvSpPr>
          <p:cNvPr id="8" name="Shape 6"/>
          <p:cNvSpPr/>
          <p:nvPr/>
        </p:nvSpPr>
        <p:spPr>
          <a:xfrm>
            <a:off x="6309360" y="1325880"/>
            <a:ext cx="4983480" cy="932688"/>
          </a:xfrm>
          <a:prstGeom prst="roundRect">
            <a:avLst>
              <a:gd name="adj" fmla="val 5882"/>
            </a:avLst>
          </a:prstGeom>
          <a:solidFill>
            <a:srgbClr val="F5F5F5"/>
          </a:solidFill>
          <a:ln w="8890">
            <a:solidFill>
              <a:srgbClr val="F5F5F5"/>
            </a:solidFill>
            <a:prstDash val="solid"/>
          </a:ln>
        </p:spPr>
        <p:txBody>
          <a:bodyPr/>
          <a:lstStyle/>
          <a:p>
            <a:endParaRPr lang="sr-Latn-RS"/>
          </a:p>
        </p:txBody>
      </p:sp>
      <p:sp>
        <p:nvSpPr>
          <p:cNvPr id="9" name="Text 7"/>
          <p:cNvSpPr/>
          <p:nvPr/>
        </p:nvSpPr>
        <p:spPr>
          <a:xfrm>
            <a:off x="6565392" y="1490472"/>
            <a:ext cx="1417320" cy="384048"/>
          </a:xfrm>
          <a:prstGeom prst="rect">
            <a:avLst/>
          </a:prstGeom>
          <a:noFill/>
          <a:ln/>
        </p:spPr>
        <p:txBody>
          <a:bodyPr wrap="square" lIns="0" tIns="0" rIns="0" bIns="0" rtlCol="0" anchor="ctr">
            <a:normAutofit lnSpcReduction="10000"/>
          </a:bodyPr>
          <a:lstStyle/>
          <a:p>
            <a:pPr marL="0" indent="0">
              <a:buNone/>
            </a:pPr>
            <a:r>
              <a:rPr lang="en-US" sz="2700" b="1" dirty="0">
                <a:solidFill>
                  <a:srgbClr val="A64F4F"/>
                </a:solidFill>
                <a:latin typeface="Arial" pitchFamily="34" charset="0"/>
                <a:ea typeface="Arial" pitchFamily="34" charset="-122"/>
                <a:cs typeface="Arial" pitchFamily="34" charset="-120"/>
              </a:rPr>
              <a:t>48.9%</a:t>
            </a:r>
            <a:endParaRPr lang="en-US" sz="2700" dirty="0"/>
          </a:p>
        </p:txBody>
      </p:sp>
      <p:sp>
        <p:nvSpPr>
          <p:cNvPr id="10" name="Text 8"/>
          <p:cNvSpPr/>
          <p:nvPr/>
        </p:nvSpPr>
        <p:spPr>
          <a:xfrm>
            <a:off x="8092440" y="1527048"/>
            <a:ext cx="2926080" cy="704088"/>
          </a:xfrm>
          <a:prstGeom prst="rect">
            <a:avLst/>
          </a:prstGeom>
          <a:noFill/>
          <a:ln/>
        </p:spPr>
        <p:txBody>
          <a:bodyPr wrap="square" lIns="254" tIns="254" rIns="254" bIns="254" rtlCol="0" anchor="ctr">
            <a:normAutofit lnSpcReduction="10000"/>
          </a:bodyPr>
          <a:lstStyle/>
          <a:p>
            <a:pPr marL="0" indent="0">
              <a:buNone/>
            </a:pPr>
            <a:r>
              <a:rPr lang="en-US" sz="1550" b="1" dirty="0">
                <a:solidFill>
                  <a:srgbClr val="1F2933"/>
                </a:solidFill>
                <a:latin typeface="Arial" pitchFamily="34" charset="0"/>
                <a:ea typeface="Arial" pitchFamily="34" charset="-122"/>
                <a:cs typeface="Arial" pitchFamily="34" charset="-120"/>
              </a:rPr>
              <a:t>received comments about body, clothing, marital status or sexuality</a:t>
            </a:r>
            <a:endParaRPr lang="en-US" sz="1550" dirty="0"/>
          </a:p>
        </p:txBody>
      </p:sp>
      <p:sp>
        <p:nvSpPr>
          <p:cNvPr id="11" name="Shape 9"/>
          <p:cNvSpPr/>
          <p:nvPr/>
        </p:nvSpPr>
        <p:spPr>
          <a:xfrm>
            <a:off x="822960" y="2542032"/>
            <a:ext cx="4983480" cy="932688"/>
          </a:xfrm>
          <a:prstGeom prst="roundRect">
            <a:avLst>
              <a:gd name="adj" fmla="val 5882"/>
            </a:avLst>
          </a:prstGeom>
          <a:solidFill>
            <a:srgbClr val="F5F5F5"/>
          </a:solidFill>
          <a:ln w="8890">
            <a:solidFill>
              <a:srgbClr val="F5F5F5"/>
            </a:solidFill>
            <a:prstDash val="solid"/>
          </a:ln>
        </p:spPr>
        <p:txBody>
          <a:bodyPr/>
          <a:lstStyle/>
          <a:p>
            <a:endParaRPr lang="sr-Latn-RS"/>
          </a:p>
        </p:txBody>
      </p:sp>
      <p:sp>
        <p:nvSpPr>
          <p:cNvPr id="12" name="Text 10"/>
          <p:cNvSpPr/>
          <p:nvPr/>
        </p:nvSpPr>
        <p:spPr>
          <a:xfrm>
            <a:off x="1078992" y="2706624"/>
            <a:ext cx="1417320" cy="384048"/>
          </a:xfrm>
          <a:prstGeom prst="rect">
            <a:avLst/>
          </a:prstGeom>
          <a:noFill/>
          <a:ln/>
        </p:spPr>
        <p:txBody>
          <a:bodyPr wrap="square" lIns="0" tIns="0" rIns="0" bIns="0" rtlCol="0" anchor="ctr">
            <a:normAutofit lnSpcReduction="10000"/>
          </a:bodyPr>
          <a:lstStyle/>
          <a:p>
            <a:pPr marL="0" indent="0">
              <a:buNone/>
            </a:pPr>
            <a:r>
              <a:rPr lang="en-US" sz="2700" b="1" dirty="0">
                <a:solidFill>
                  <a:srgbClr val="A64F4F"/>
                </a:solidFill>
                <a:latin typeface="Arial" pitchFamily="34" charset="0"/>
                <a:ea typeface="Arial" pitchFamily="34" charset="-122"/>
                <a:cs typeface="Arial" pitchFamily="34" charset="-120"/>
              </a:rPr>
              <a:t>44.0%</a:t>
            </a:r>
            <a:endParaRPr lang="en-US" sz="2700" dirty="0"/>
          </a:p>
        </p:txBody>
      </p:sp>
      <p:sp>
        <p:nvSpPr>
          <p:cNvPr id="13" name="Text 11"/>
          <p:cNvSpPr/>
          <p:nvPr/>
        </p:nvSpPr>
        <p:spPr>
          <a:xfrm>
            <a:off x="2606040" y="2743200"/>
            <a:ext cx="2926080" cy="704088"/>
          </a:xfrm>
          <a:prstGeom prst="rect">
            <a:avLst/>
          </a:prstGeom>
          <a:noFill/>
          <a:ln/>
        </p:spPr>
        <p:txBody>
          <a:bodyPr wrap="square" lIns="254" tIns="254" rIns="254" bIns="254" rtlCol="0" anchor="ctr">
            <a:normAutofit/>
          </a:bodyPr>
          <a:lstStyle/>
          <a:p>
            <a:pPr marL="0" indent="0">
              <a:buNone/>
            </a:pPr>
            <a:r>
              <a:rPr lang="en-US" sz="1550" b="1" dirty="0">
                <a:solidFill>
                  <a:srgbClr val="1F2933"/>
                </a:solidFill>
                <a:latin typeface="Arial" pitchFamily="34" charset="0"/>
                <a:ea typeface="Arial" pitchFamily="34" charset="-122"/>
                <a:cs typeface="Arial" pitchFamily="34" charset="-120"/>
              </a:rPr>
              <a:t>reported sex- or gender-based insults or mocking comments</a:t>
            </a:r>
            <a:endParaRPr lang="en-US" sz="1550" dirty="0"/>
          </a:p>
        </p:txBody>
      </p:sp>
      <p:sp>
        <p:nvSpPr>
          <p:cNvPr id="14" name="Shape 12"/>
          <p:cNvSpPr/>
          <p:nvPr/>
        </p:nvSpPr>
        <p:spPr>
          <a:xfrm>
            <a:off x="6309360" y="2542032"/>
            <a:ext cx="4983480" cy="932688"/>
          </a:xfrm>
          <a:prstGeom prst="roundRect">
            <a:avLst>
              <a:gd name="adj" fmla="val 5882"/>
            </a:avLst>
          </a:prstGeom>
          <a:solidFill>
            <a:srgbClr val="FBF7F7"/>
          </a:solidFill>
          <a:ln w="8890">
            <a:solidFill>
              <a:srgbClr val="FBF7F7"/>
            </a:solidFill>
            <a:prstDash val="solid"/>
          </a:ln>
        </p:spPr>
        <p:txBody>
          <a:bodyPr/>
          <a:lstStyle/>
          <a:p>
            <a:endParaRPr lang="sr-Latn-RS"/>
          </a:p>
        </p:txBody>
      </p:sp>
      <p:sp>
        <p:nvSpPr>
          <p:cNvPr id="15" name="Text 13"/>
          <p:cNvSpPr/>
          <p:nvPr/>
        </p:nvSpPr>
        <p:spPr>
          <a:xfrm>
            <a:off x="6565392" y="2706624"/>
            <a:ext cx="1417320" cy="384048"/>
          </a:xfrm>
          <a:prstGeom prst="rect">
            <a:avLst/>
          </a:prstGeom>
          <a:noFill/>
          <a:ln/>
        </p:spPr>
        <p:txBody>
          <a:bodyPr wrap="square" lIns="0" tIns="0" rIns="0" bIns="0" rtlCol="0" anchor="ctr">
            <a:normAutofit lnSpcReduction="10000"/>
          </a:bodyPr>
          <a:lstStyle/>
          <a:p>
            <a:pPr marL="0" indent="0">
              <a:buNone/>
            </a:pPr>
            <a:r>
              <a:rPr lang="en-US" sz="2700" b="1" dirty="0">
                <a:solidFill>
                  <a:srgbClr val="A64F4F"/>
                </a:solidFill>
                <a:latin typeface="Arial" pitchFamily="34" charset="0"/>
                <a:ea typeface="Arial" pitchFamily="34" charset="-122"/>
                <a:cs typeface="Arial" pitchFamily="34" charset="-120"/>
              </a:rPr>
              <a:t>22.3%</a:t>
            </a:r>
            <a:endParaRPr lang="en-US" sz="2700" dirty="0"/>
          </a:p>
        </p:txBody>
      </p:sp>
      <p:sp>
        <p:nvSpPr>
          <p:cNvPr id="16" name="Text 14"/>
          <p:cNvSpPr/>
          <p:nvPr/>
        </p:nvSpPr>
        <p:spPr>
          <a:xfrm>
            <a:off x="8092440" y="2743200"/>
            <a:ext cx="2926080" cy="704088"/>
          </a:xfrm>
          <a:prstGeom prst="rect">
            <a:avLst/>
          </a:prstGeom>
          <a:noFill/>
          <a:ln/>
        </p:spPr>
        <p:txBody>
          <a:bodyPr wrap="square" lIns="254" tIns="254" rIns="254" bIns="254" rtlCol="0" anchor="ctr">
            <a:normAutofit lnSpcReduction="10000"/>
          </a:bodyPr>
          <a:lstStyle/>
          <a:p>
            <a:pPr marL="0" indent="0">
              <a:buNone/>
            </a:pPr>
            <a:r>
              <a:rPr lang="en-US" sz="1550" b="1" dirty="0">
                <a:solidFill>
                  <a:srgbClr val="1F2933"/>
                </a:solidFill>
                <a:latin typeface="Arial" pitchFamily="34" charset="0"/>
                <a:ea typeface="Arial" pitchFamily="34" charset="-122"/>
                <a:cs typeface="Arial" pitchFamily="34" charset="-120"/>
              </a:rPr>
              <a:t>reported unwanted or inappropriate physical touching</a:t>
            </a:r>
            <a:endParaRPr lang="en-US" sz="1550" dirty="0"/>
          </a:p>
        </p:txBody>
      </p:sp>
      <p:sp>
        <p:nvSpPr>
          <p:cNvPr id="17" name="Shape 15"/>
          <p:cNvSpPr/>
          <p:nvPr/>
        </p:nvSpPr>
        <p:spPr>
          <a:xfrm>
            <a:off x="822960" y="3758184"/>
            <a:ext cx="4983480" cy="932688"/>
          </a:xfrm>
          <a:prstGeom prst="roundRect">
            <a:avLst>
              <a:gd name="adj" fmla="val 5882"/>
            </a:avLst>
          </a:prstGeom>
          <a:solidFill>
            <a:srgbClr val="FBF7F7"/>
          </a:solidFill>
          <a:ln w="8890">
            <a:solidFill>
              <a:srgbClr val="FBF7F7"/>
            </a:solidFill>
            <a:prstDash val="solid"/>
          </a:ln>
        </p:spPr>
        <p:txBody>
          <a:bodyPr/>
          <a:lstStyle/>
          <a:p>
            <a:endParaRPr lang="sr-Latn-RS"/>
          </a:p>
        </p:txBody>
      </p:sp>
      <p:sp>
        <p:nvSpPr>
          <p:cNvPr id="18" name="Text 16"/>
          <p:cNvSpPr/>
          <p:nvPr/>
        </p:nvSpPr>
        <p:spPr>
          <a:xfrm>
            <a:off x="1078992" y="3922776"/>
            <a:ext cx="1417320" cy="384048"/>
          </a:xfrm>
          <a:prstGeom prst="rect">
            <a:avLst/>
          </a:prstGeom>
          <a:noFill/>
          <a:ln/>
        </p:spPr>
        <p:txBody>
          <a:bodyPr wrap="square" lIns="0" tIns="0" rIns="0" bIns="0" rtlCol="0" anchor="ctr">
            <a:normAutofit lnSpcReduction="10000"/>
          </a:bodyPr>
          <a:lstStyle/>
          <a:p>
            <a:pPr marL="0" indent="0">
              <a:buNone/>
            </a:pPr>
            <a:r>
              <a:rPr lang="en-US" sz="2700" b="1" dirty="0">
                <a:solidFill>
                  <a:srgbClr val="A64F4F"/>
                </a:solidFill>
                <a:latin typeface="Arial" pitchFamily="34" charset="0"/>
                <a:ea typeface="Arial" pitchFamily="34" charset="-122"/>
                <a:cs typeface="Arial" pitchFamily="34" charset="-120"/>
              </a:rPr>
              <a:t>14.7%</a:t>
            </a:r>
            <a:endParaRPr lang="en-US" sz="2700" dirty="0"/>
          </a:p>
        </p:txBody>
      </p:sp>
      <p:sp>
        <p:nvSpPr>
          <p:cNvPr id="19" name="Text 17"/>
          <p:cNvSpPr/>
          <p:nvPr/>
        </p:nvSpPr>
        <p:spPr>
          <a:xfrm>
            <a:off x="2606040" y="3959352"/>
            <a:ext cx="2926080" cy="704088"/>
          </a:xfrm>
          <a:prstGeom prst="rect">
            <a:avLst/>
          </a:prstGeom>
          <a:noFill/>
          <a:ln/>
        </p:spPr>
        <p:txBody>
          <a:bodyPr wrap="square" lIns="254" tIns="254" rIns="254" bIns="254" rtlCol="0" anchor="ctr">
            <a:normAutofit lnSpcReduction="10000"/>
          </a:bodyPr>
          <a:lstStyle/>
          <a:p>
            <a:pPr marL="0" indent="0">
              <a:buNone/>
            </a:pPr>
            <a:r>
              <a:rPr lang="en-US" sz="1550" b="1" dirty="0">
                <a:solidFill>
                  <a:srgbClr val="1F2933"/>
                </a:solidFill>
                <a:latin typeface="Arial" pitchFamily="34" charset="0"/>
                <a:ea typeface="Arial" pitchFamily="34" charset="-122"/>
                <a:cs typeface="Arial" pitchFamily="34" charset="-120"/>
              </a:rPr>
              <a:t>reported sexual remarks, aggressive calls or unwanted photos</a:t>
            </a:r>
            <a:endParaRPr lang="en-US" sz="1550" dirty="0"/>
          </a:p>
        </p:txBody>
      </p:sp>
      <p:sp>
        <p:nvSpPr>
          <p:cNvPr id="20" name="Shape 18"/>
          <p:cNvSpPr/>
          <p:nvPr/>
        </p:nvSpPr>
        <p:spPr>
          <a:xfrm>
            <a:off x="6309360" y="3758184"/>
            <a:ext cx="4983480" cy="932688"/>
          </a:xfrm>
          <a:prstGeom prst="roundRect">
            <a:avLst>
              <a:gd name="adj" fmla="val 5882"/>
            </a:avLst>
          </a:prstGeom>
          <a:solidFill>
            <a:srgbClr val="F5F5F5"/>
          </a:solidFill>
          <a:ln w="8890">
            <a:solidFill>
              <a:srgbClr val="F5F5F5"/>
            </a:solidFill>
            <a:prstDash val="solid"/>
          </a:ln>
        </p:spPr>
        <p:txBody>
          <a:bodyPr/>
          <a:lstStyle/>
          <a:p>
            <a:endParaRPr lang="sr-Latn-RS"/>
          </a:p>
        </p:txBody>
      </p:sp>
      <p:sp>
        <p:nvSpPr>
          <p:cNvPr id="21" name="Text 19"/>
          <p:cNvSpPr/>
          <p:nvPr/>
        </p:nvSpPr>
        <p:spPr>
          <a:xfrm>
            <a:off x="6565392" y="3922776"/>
            <a:ext cx="1417320" cy="384048"/>
          </a:xfrm>
          <a:prstGeom prst="rect">
            <a:avLst/>
          </a:prstGeom>
          <a:noFill/>
          <a:ln/>
        </p:spPr>
        <p:txBody>
          <a:bodyPr wrap="square" lIns="0" tIns="0" rIns="0" bIns="0" rtlCol="0" anchor="ctr">
            <a:normAutofit lnSpcReduction="10000"/>
          </a:bodyPr>
          <a:lstStyle/>
          <a:p>
            <a:pPr marL="0" indent="0">
              <a:buNone/>
            </a:pPr>
            <a:r>
              <a:rPr lang="en-US" sz="2700" b="1" dirty="0">
                <a:solidFill>
                  <a:srgbClr val="A64F4F"/>
                </a:solidFill>
                <a:latin typeface="Arial" pitchFamily="34" charset="0"/>
                <a:ea typeface="Arial" pitchFamily="34" charset="-122"/>
                <a:cs typeface="Arial" pitchFamily="34" charset="-120"/>
              </a:rPr>
              <a:t>12.0%</a:t>
            </a:r>
            <a:endParaRPr lang="en-US" sz="2700" dirty="0"/>
          </a:p>
        </p:txBody>
      </p:sp>
      <p:sp>
        <p:nvSpPr>
          <p:cNvPr id="22" name="Text 20"/>
          <p:cNvSpPr/>
          <p:nvPr/>
        </p:nvSpPr>
        <p:spPr>
          <a:xfrm>
            <a:off x="8092440" y="3959352"/>
            <a:ext cx="2926080" cy="704088"/>
          </a:xfrm>
          <a:prstGeom prst="rect">
            <a:avLst/>
          </a:prstGeom>
          <a:noFill/>
          <a:ln/>
        </p:spPr>
        <p:txBody>
          <a:bodyPr wrap="square" lIns="254" tIns="254" rIns="254" bIns="254" rtlCol="0" anchor="ctr">
            <a:normAutofit/>
          </a:bodyPr>
          <a:lstStyle/>
          <a:p>
            <a:pPr marL="0" indent="0">
              <a:buNone/>
            </a:pPr>
            <a:r>
              <a:rPr lang="en-US" sz="1550" b="1" dirty="0">
                <a:solidFill>
                  <a:srgbClr val="1F2933"/>
                </a:solidFill>
                <a:latin typeface="Arial" pitchFamily="34" charset="0"/>
                <a:ea typeface="Arial" pitchFamily="34" charset="-122"/>
                <a:cs typeface="Arial" pitchFamily="34" charset="-120"/>
              </a:rPr>
              <a:t>reported sexual blackmail or coercion into sexual contact</a:t>
            </a:r>
            <a:endParaRPr lang="en-US" sz="1550" dirty="0"/>
          </a:p>
        </p:txBody>
      </p:sp>
      <p:sp>
        <p:nvSpPr>
          <p:cNvPr id="23" name="Text 21"/>
          <p:cNvSpPr/>
          <p:nvPr/>
        </p:nvSpPr>
        <p:spPr>
          <a:xfrm>
            <a:off x="1143000" y="5138928"/>
            <a:ext cx="9966960" cy="438912"/>
          </a:xfrm>
          <a:prstGeom prst="rect">
            <a:avLst/>
          </a:prstGeom>
          <a:noFill/>
          <a:ln/>
        </p:spPr>
        <p:txBody>
          <a:bodyPr wrap="square" lIns="635" tIns="635" rIns="635" bIns="635" rtlCol="0" anchor="t">
            <a:normAutofit fontScale="85000" lnSpcReduction="20000"/>
          </a:bodyPr>
          <a:lstStyle/>
          <a:p>
            <a:pPr marL="0" indent="0" algn="ctr">
              <a:buNone/>
            </a:pPr>
            <a:r>
              <a:rPr lang="en-US" sz="2000" b="1" dirty="0">
                <a:solidFill>
                  <a:srgbClr val="1F2933"/>
                </a:solidFill>
                <a:latin typeface="Arial" pitchFamily="34" charset="0"/>
                <a:ea typeface="Arial" pitchFamily="34" charset="-122"/>
                <a:cs typeface="Arial" pitchFamily="34" charset="-120"/>
              </a:rPr>
              <a:t>The key teaching point: everyday comments, mockery and boundary testing </a:t>
            </a:r>
          </a:p>
          <a:p>
            <a:pPr marL="0" indent="0" algn="ctr">
              <a:buNone/>
            </a:pPr>
            <a:r>
              <a:rPr lang="en-US" sz="2000" b="1" dirty="0">
                <a:solidFill>
                  <a:srgbClr val="1F2933"/>
                </a:solidFill>
                <a:latin typeface="Arial" pitchFamily="34" charset="0"/>
                <a:ea typeface="Arial" pitchFamily="34" charset="-122"/>
                <a:cs typeface="Arial" pitchFamily="34" charset="-120"/>
              </a:rPr>
              <a:t>may be the first visible signs of a pattern.</a:t>
            </a:r>
            <a:endParaRPr lang="en-US" sz="2000" dirty="0"/>
          </a:p>
        </p:txBody>
      </p:sp>
      <p:sp>
        <p:nvSpPr>
          <p:cNvPr id="24" name="Text 22"/>
          <p:cNvSpPr/>
          <p:nvPr/>
        </p:nvSpPr>
        <p:spPr>
          <a:xfrm>
            <a:off x="603504" y="5982928"/>
            <a:ext cx="10972800" cy="201168"/>
          </a:xfrm>
          <a:prstGeom prst="rect">
            <a:avLst/>
          </a:prstGeom>
          <a:noFill/>
          <a:ln/>
        </p:spPr>
        <p:txBody>
          <a:bodyPr wrap="square" lIns="0" tIns="0" rIns="0" bIns="0" rtlCol="0" anchor="ctr"/>
          <a:lstStyle/>
          <a:p>
            <a:pPr marL="0" indent="0">
              <a:buNone/>
            </a:pPr>
            <a:r>
              <a:rPr lang="en-US" sz="830" i="1" dirty="0">
                <a:solidFill>
                  <a:srgbClr val="777777"/>
                </a:solidFill>
                <a:latin typeface="Arial" pitchFamily="34" charset="0"/>
                <a:ea typeface="Arial" pitchFamily="34" charset="-122"/>
                <a:cs typeface="Arial" pitchFamily="34" charset="-120"/>
              </a:rPr>
              <a:t>CoViS Needs Analysis, 2026 — sample findings.</a:t>
            </a:r>
            <a:endParaRPr lang="en-US" sz="830" dirty="0"/>
          </a:p>
        </p:txBody>
      </p:sp>
      <p:pic>
        <p:nvPicPr>
          <p:cNvPr id="27" name="Εικόνα 26">
            <a:extLst>
              <a:ext uri="{FF2B5EF4-FFF2-40B4-BE49-F238E27FC236}">
                <a16:creationId xmlns:a16="http://schemas.microsoft.com/office/drawing/2014/main" id="{CCADEE45-E945-6386-C38E-43B49B287B8B}"/>
              </a:ext>
            </a:extLst>
          </p:cNvPr>
          <p:cNvPicPr>
            <a:picLocks noChangeAspect="1"/>
          </p:cNvPicPr>
          <p:nvPr/>
        </p:nvPicPr>
        <p:blipFill>
          <a:blip r:embed="rId3"/>
          <a:stretch>
            <a:fillRect/>
          </a:stretch>
        </p:blipFill>
        <p:spPr>
          <a:xfrm>
            <a:off x="-88392" y="6158708"/>
            <a:ext cx="12192000" cy="69929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
        <p:nvSpPr>
          <p:cNvPr id="3" name="Text 1"/>
          <p:cNvSpPr/>
          <p:nvPr/>
        </p:nvSpPr>
        <p:spPr>
          <a:xfrm>
            <a:off x="822960" y="301752"/>
            <a:ext cx="10698480" cy="457200"/>
          </a:xfrm>
          <a:prstGeom prst="rect">
            <a:avLst/>
          </a:prstGeom>
          <a:noFill/>
          <a:ln/>
        </p:spPr>
        <p:txBody>
          <a:bodyPr wrap="square" lIns="0" tIns="0" rIns="0" bIns="0" rtlCol="0" anchor="ctr">
            <a:normAutofit/>
          </a:bodyPr>
          <a:lstStyle/>
          <a:p>
            <a:pPr marL="0" indent="0">
              <a:buNone/>
            </a:pPr>
            <a:r>
              <a:rPr lang="en-US" sz="3000" b="1" dirty="0">
                <a:solidFill>
                  <a:srgbClr val="1F2933"/>
                </a:solidFill>
                <a:latin typeface="Arial" pitchFamily="34" charset="0"/>
                <a:ea typeface="Arial" pitchFamily="34" charset="-122"/>
                <a:cs typeface="Arial" pitchFamily="34" charset="-120"/>
              </a:rPr>
              <a:t>What harassment can look like</a:t>
            </a:r>
            <a:endParaRPr lang="en-US" sz="3000" dirty="0"/>
          </a:p>
        </p:txBody>
      </p:sp>
      <p:sp>
        <p:nvSpPr>
          <p:cNvPr id="5" name="Shape 3"/>
          <p:cNvSpPr/>
          <p:nvPr/>
        </p:nvSpPr>
        <p:spPr>
          <a:xfrm>
            <a:off x="868680" y="1508760"/>
            <a:ext cx="4983480" cy="1234440"/>
          </a:xfrm>
          <a:prstGeom prst="roundRect">
            <a:avLst>
              <a:gd name="adj" fmla="val 4444"/>
            </a:avLst>
          </a:prstGeom>
          <a:solidFill>
            <a:srgbClr val="FBF7F7"/>
          </a:solidFill>
          <a:ln w="8890">
            <a:solidFill>
              <a:srgbClr val="E3DCDC"/>
            </a:solidFill>
            <a:prstDash val="solid"/>
          </a:ln>
        </p:spPr>
        <p:txBody>
          <a:bodyPr/>
          <a:lstStyle/>
          <a:p>
            <a:endParaRPr lang="sr-Latn-RS"/>
          </a:p>
        </p:txBody>
      </p:sp>
      <p:sp>
        <p:nvSpPr>
          <p:cNvPr id="6" name="Text 4"/>
          <p:cNvSpPr/>
          <p:nvPr/>
        </p:nvSpPr>
        <p:spPr>
          <a:xfrm>
            <a:off x="1124712" y="1691640"/>
            <a:ext cx="1508760" cy="256032"/>
          </a:xfrm>
          <a:prstGeom prst="rect">
            <a:avLst/>
          </a:prstGeom>
          <a:noFill/>
          <a:ln/>
        </p:spPr>
        <p:txBody>
          <a:bodyPr wrap="square" lIns="0" tIns="0" rIns="0" bIns="0" rtlCol="0" anchor="ctr"/>
          <a:lstStyle/>
          <a:p>
            <a:pPr marL="0" indent="0">
              <a:buNone/>
            </a:pPr>
            <a:r>
              <a:rPr lang="en-US" sz="1700" b="1" dirty="0">
                <a:solidFill>
                  <a:srgbClr val="A64F4F"/>
                </a:solidFill>
                <a:latin typeface="Arial" pitchFamily="34" charset="0"/>
                <a:ea typeface="Arial" pitchFamily="34" charset="-122"/>
                <a:cs typeface="Arial" pitchFamily="34" charset="-120"/>
              </a:rPr>
              <a:t>VERBAL</a:t>
            </a:r>
            <a:endParaRPr lang="en-US" sz="1700" dirty="0"/>
          </a:p>
        </p:txBody>
      </p:sp>
      <p:sp>
        <p:nvSpPr>
          <p:cNvPr id="7" name="Text 5"/>
          <p:cNvSpPr/>
          <p:nvPr/>
        </p:nvSpPr>
        <p:spPr>
          <a:xfrm>
            <a:off x="1124712" y="2039112"/>
            <a:ext cx="4480560" cy="502920"/>
          </a:xfrm>
          <a:prstGeom prst="rect">
            <a:avLst/>
          </a:prstGeom>
          <a:noFill/>
          <a:ln/>
        </p:spPr>
        <p:txBody>
          <a:bodyPr wrap="square" lIns="0" tIns="0" rIns="0" bIns="0" rtlCol="0" anchor="ctr">
            <a:normAutofit lnSpcReduction="10000"/>
          </a:bodyPr>
          <a:lstStyle/>
          <a:p>
            <a:pPr marL="0" indent="0">
              <a:buNone/>
            </a:pPr>
            <a:r>
              <a:rPr lang="en-US" sz="1750" dirty="0">
                <a:solidFill>
                  <a:srgbClr val="111111"/>
                </a:solidFill>
                <a:latin typeface="Arial" pitchFamily="34" charset="0"/>
                <a:ea typeface="Arial" pitchFamily="34" charset="-122"/>
                <a:cs typeface="Arial" pitchFamily="34" charset="-120"/>
              </a:rPr>
              <a:t>“Nice body. Are you seeing anyone?”</a:t>
            </a:r>
            <a:endParaRPr lang="en-US" sz="1750" dirty="0"/>
          </a:p>
          <a:p>
            <a:pPr marL="0" indent="0">
              <a:buNone/>
            </a:pPr>
            <a:r>
              <a:rPr lang="en-US" sz="1750" dirty="0">
                <a:solidFill>
                  <a:srgbClr val="111111"/>
                </a:solidFill>
                <a:latin typeface="Arial" pitchFamily="34" charset="0"/>
                <a:ea typeface="Arial" pitchFamily="34" charset="-122"/>
                <a:cs typeface="Arial" pitchFamily="34" charset="-120"/>
              </a:rPr>
              <a:t>Repeated after discomfort.</a:t>
            </a:r>
            <a:endParaRPr lang="en-US" sz="1750" dirty="0"/>
          </a:p>
        </p:txBody>
      </p:sp>
      <p:sp>
        <p:nvSpPr>
          <p:cNvPr id="8" name="Shape 6"/>
          <p:cNvSpPr/>
          <p:nvPr/>
        </p:nvSpPr>
        <p:spPr>
          <a:xfrm>
            <a:off x="868680" y="3246120"/>
            <a:ext cx="4983480" cy="1234440"/>
          </a:xfrm>
          <a:prstGeom prst="roundRect">
            <a:avLst>
              <a:gd name="adj" fmla="val 4444"/>
            </a:avLst>
          </a:prstGeom>
          <a:solidFill>
            <a:srgbClr val="F5F5F5"/>
          </a:solidFill>
          <a:ln w="8890">
            <a:solidFill>
              <a:srgbClr val="E3DCDC"/>
            </a:solidFill>
            <a:prstDash val="solid"/>
          </a:ln>
        </p:spPr>
        <p:txBody>
          <a:bodyPr/>
          <a:lstStyle/>
          <a:p>
            <a:endParaRPr lang="sr-Latn-RS"/>
          </a:p>
        </p:txBody>
      </p:sp>
      <p:sp>
        <p:nvSpPr>
          <p:cNvPr id="9" name="Text 7"/>
          <p:cNvSpPr/>
          <p:nvPr/>
        </p:nvSpPr>
        <p:spPr>
          <a:xfrm>
            <a:off x="1124712" y="3429000"/>
            <a:ext cx="1508760" cy="256032"/>
          </a:xfrm>
          <a:prstGeom prst="rect">
            <a:avLst/>
          </a:prstGeom>
          <a:noFill/>
          <a:ln/>
        </p:spPr>
        <p:txBody>
          <a:bodyPr wrap="square" lIns="0" tIns="0" rIns="0" bIns="0" rtlCol="0" anchor="ctr"/>
          <a:lstStyle/>
          <a:p>
            <a:pPr marL="0" indent="0">
              <a:buNone/>
            </a:pPr>
            <a:r>
              <a:rPr lang="en-US" sz="1700" b="1" dirty="0">
                <a:solidFill>
                  <a:srgbClr val="A64F4F"/>
                </a:solidFill>
                <a:latin typeface="Arial" pitchFamily="34" charset="0"/>
                <a:ea typeface="Arial" pitchFamily="34" charset="-122"/>
                <a:cs typeface="Arial" pitchFamily="34" charset="-120"/>
              </a:rPr>
              <a:t>NON-VERBAL</a:t>
            </a:r>
            <a:endParaRPr lang="en-US" sz="1700" dirty="0"/>
          </a:p>
        </p:txBody>
      </p:sp>
      <p:sp>
        <p:nvSpPr>
          <p:cNvPr id="10" name="Text 8"/>
          <p:cNvSpPr/>
          <p:nvPr/>
        </p:nvSpPr>
        <p:spPr>
          <a:xfrm>
            <a:off x="1124712" y="3776472"/>
            <a:ext cx="4480560" cy="502920"/>
          </a:xfrm>
          <a:prstGeom prst="rect">
            <a:avLst/>
          </a:prstGeom>
          <a:noFill/>
          <a:ln/>
        </p:spPr>
        <p:txBody>
          <a:bodyPr wrap="square" lIns="0" tIns="0" rIns="0" bIns="0" rtlCol="0" anchor="ctr">
            <a:normAutofit lnSpcReduction="10000"/>
          </a:bodyPr>
          <a:lstStyle/>
          <a:p>
            <a:pPr marL="0" indent="0">
              <a:buNone/>
            </a:pPr>
            <a:r>
              <a:rPr lang="en-US" sz="1750" dirty="0">
                <a:solidFill>
                  <a:srgbClr val="111111"/>
                </a:solidFill>
                <a:latin typeface="Arial" pitchFamily="34" charset="0"/>
                <a:ea typeface="Arial" pitchFamily="34" charset="-122"/>
                <a:cs typeface="Arial" pitchFamily="34" charset="-120"/>
              </a:rPr>
              <a:t>Repeated staring, sexual gestures, showing images or taking photos without permission.</a:t>
            </a:r>
            <a:endParaRPr lang="en-US" sz="1750" dirty="0"/>
          </a:p>
        </p:txBody>
      </p:sp>
      <p:sp>
        <p:nvSpPr>
          <p:cNvPr id="11" name="Shape 9"/>
          <p:cNvSpPr/>
          <p:nvPr/>
        </p:nvSpPr>
        <p:spPr>
          <a:xfrm>
            <a:off x="6355080" y="1508760"/>
            <a:ext cx="4983480" cy="1234440"/>
          </a:xfrm>
          <a:prstGeom prst="roundRect">
            <a:avLst>
              <a:gd name="adj" fmla="val 4444"/>
            </a:avLst>
          </a:prstGeom>
          <a:solidFill>
            <a:srgbClr val="FBF7F7"/>
          </a:solidFill>
          <a:ln w="8890">
            <a:solidFill>
              <a:srgbClr val="E3DCDC"/>
            </a:solidFill>
            <a:prstDash val="solid"/>
          </a:ln>
        </p:spPr>
        <p:txBody>
          <a:bodyPr/>
          <a:lstStyle/>
          <a:p>
            <a:endParaRPr lang="sr-Latn-RS"/>
          </a:p>
        </p:txBody>
      </p:sp>
      <p:sp>
        <p:nvSpPr>
          <p:cNvPr id="12" name="Text 10"/>
          <p:cNvSpPr/>
          <p:nvPr/>
        </p:nvSpPr>
        <p:spPr>
          <a:xfrm>
            <a:off x="6611112" y="1691640"/>
            <a:ext cx="1508760" cy="256032"/>
          </a:xfrm>
          <a:prstGeom prst="rect">
            <a:avLst/>
          </a:prstGeom>
          <a:noFill/>
          <a:ln/>
        </p:spPr>
        <p:txBody>
          <a:bodyPr wrap="square" lIns="0" tIns="0" rIns="0" bIns="0" rtlCol="0" anchor="ctr"/>
          <a:lstStyle/>
          <a:p>
            <a:pPr marL="0" indent="0">
              <a:buNone/>
            </a:pPr>
            <a:r>
              <a:rPr lang="en-US" sz="1700" b="1" dirty="0">
                <a:solidFill>
                  <a:srgbClr val="A64F4F"/>
                </a:solidFill>
                <a:latin typeface="Arial" pitchFamily="34" charset="0"/>
                <a:ea typeface="Arial" pitchFamily="34" charset="-122"/>
                <a:cs typeface="Arial" pitchFamily="34" charset="-120"/>
              </a:rPr>
              <a:t>PHYSICAL</a:t>
            </a:r>
            <a:endParaRPr lang="en-US" sz="1700" dirty="0"/>
          </a:p>
        </p:txBody>
      </p:sp>
      <p:sp>
        <p:nvSpPr>
          <p:cNvPr id="13" name="Text 11"/>
          <p:cNvSpPr/>
          <p:nvPr/>
        </p:nvSpPr>
        <p:spPr>
          <a:xfrm>
            <a:off x="6611112" y="2039112"/>
            <a:ext cx="4480560" cy="502920"/>
          </a:xfrm>
          <a:prstGeom prst="rect">
            <a:avLst/>
          </a:prstGeom>
          <a:noFill/>
          <a:ln/>
        </p:spPr>
        <p:txBody>
          <a:bodyPr wrap="square" lIns="0" tIns="0" rIns="0" bIns="0" rtlCol="0" anchor="ctr">
            <a:normAutofit lnSpcReduction="10000"/>
          </a:bodyPr>
          <a:lstStyle/>
          <a:p>
            <a:pPr marL="0" indent="0">
              <a:buNone/>
            </a:pPr>
            <a:r>
              <a:rPr lang="en-US" sz="1750" dirty="0">
                <a:solidFill>
                  <a:srgbClr val="111111"/>
                </a:solidFill>
                <a:latin typeface="Arial" pitchFamily="34" charset="0"/>
                <a:ea typeface="Arial" pitchFamily="34" charset="-122"/>
                <a:cs typeface="Arial" pitchFamily="34" charset="-120"/>
              </a:rPr>
              <a:t>The athlete steps back, but the person moves closer and touches them again.</a:t>
            </a:r>
            <a:endParaRPr lang="en-US" sz="1750" dirty="0"/>
          </a:p>
        </p:txBody>
      </p:sp>
      <p:sp>
        <p:nvSpPr>
          <p:cNvPr id="14" name="Shape 12"/>
          <p:cNvSpPr/>
          <p:nvPr/>
        </p:nvSpPr>
        <p:spPr>
          <a:xfrm>
            <a:off x="6355080" y="3246120"/>
            <a:ext cx="4983480" cy="1234440"/>
          </a:xfrm>
          <a:prstGeom prst="roundRect">
            <a:avLst>
              <a:gd name="adj" fmla="val 4444"/>
            </a:avLst>
          </a:prstGeom>
          <a:solidFill>
            <a:srgbClr val="F5F5F5"/>
          </a:solidFill>
          <a:ln w="8890">
            <a:solidFill>
              <a:srgbClr val="E3DCDC"/>
            </a:solidFill>
            <a:prstDash val="solid"/>
          </a:ln>
        </p:spPr>
        <p:txBody>
          <a:bodyPr/>
          <a:lstStyle/>
          <a:p>
            <a:endParaRPr lang="sr-Latn-RS"/>
          </a:p>
        </p:txBody>
      </p:sp>
      <p:sp>
        <p:nvSpPr>
          <p:cNvPr id="15" name="Text 13"/>
          <p:cNvSpPr/>
          <p:nvPr/>
        </p:nvSpPr>
        <p:spPr>
          <a:xfrm>
            <a:off x="6611112" y="3429000"/>
            <a:ext cx="1508760" cy="256032"/>
          </a:xfrm>
          <a:prstGeom prst="rect">
            <a:avLst/>
          </a:prstGeom>
          <a:noFill/>
          <a:ln/>
        </p:spPr>
        <p:txBody>
          <a:bodyPr wrap="square" lIns="0" tIns="0" rIns="0" bIns="0" rtlCol="0" anchor="ctr"/>
          <a:lstStyle/>
          <a:p>
            <a:pPr marL="0" indent="0">
              <a:buNone/>
            </a:pPr>
            <a:r>
              <a:rPr lang="en-US" sz="1700" b="1" dirty="0">
                <a:solidFill>
                  <a:srgbClr val="A64F4F"/>
                </a:solidFill>
                <a:latin typeface="Arial" pitchFamily="34" charset="0"/>
                <a:ea typeface="Arial" pitchFamily="34" charset="-122"/>
                <a:cs typeface="Arial" pitchFamily="34" charset="-120"/>
              </a:rPr>
              <a:t>DIGITAL</a:t>
            </a:r>
            <a:endParaRPr lang="en-US" sz="1700" dirty="0"/>
          </a:p>
        </p:txBody>
      </p:sp>
      <p:sp>
        <p:nvSpPr>
          <p:cNvPr id="16" name="Text 14"/>
          <p:cNvSpPr/>
          <p:nvPr/>
        </p:nvSpPr>
        <p:spPr>
          <a:xfrm>
            <a:off x="6611112" y="3776472"/>
            <a:ext cx="4480560" cy="502920"/>
          </a:xfrm>
          <a:prstGeom prst="rect">
            <a:avLst/>
          </a:prstGeom>
          <a:noFill/>
          <a:ln/>
        </p:spPr>
        <p:txBody>
          <a:bodyPr wrap="square" lIns="0" tIns="0" rIns="0" bIns="0" rtlCol="0" anchor="ctr">
            <a:normAutofit lnSpcReduction="10000"/>
          </a:bodyPr>
          <a:lstStyle/>
          <a:p>
            <a:pPr marL="0" indent="0">
              <a:buNone/>
            </a:pPr>
            <a:r>
              <a:rPr lang="en-US" sz="1750" dirty="0">
                <a:solidFill>
                  <a:srgbClr val="111111"/>
                </a:solidFill>
                <a:latin typeface="Arial" pitchFamily="34" charset="0"/>
                <a:ea typeface="Arial" pitchFamily="34" charset="-122"/>
                <a:cs typeface="Arial" pitchFamily="34" charset="-120"/>
              </a:rPr>
              <a:t>“Send me a photo. Use disappearing messages — no one else needs to know.”</a:t>
            </a:r>
            <a:endParaRPr lang="en-US" sz="1750" dirty="0"/>
          </a:p>
        </p:txBody>
      </p:sp>
      <p:sp>
        <p:nvSpPr>
          <p:cNvPr id="17" name="Text 15"/>
          <p:cNvSpPr/>
          <p:nvPr/>
        </p:nvSpPr>
        <p:spPr>
          <a:xfrm>
            <a:off x="1097280" y="4983480"/>
            <a:ext cx="10058400" cy="438912"/>
          </a:xfrm>
          <a:prstGeom prst="rect">
            <a:avLst/>
          </a:prstGeom>
          <a:noFill/>
          <a:ln/>
        </p:spPr>
        <p:txBody>
          <a:bodyPr wrap="square" lIns="635" tIns="635" rIns="635" bIns="635" rtlCol="0" anchor="t">
            <a:normAutofit fontScale="77500" lnSpcReduction="20000"/>
          </a:bodyPr>
          <a:lstStyle/>
          <a:p>
            <a:pPr marL="0" indent="0" algn="ctr">
              <a:buNone/>
            </a:pPr>
            <a:r>
              <a:rPr lang="en-US" sz="2100" b="1" dirty="0">
                <a:solidFill>
                  <a:srgbClr val="A64F4F"/>
                </a:solidFill>
                <a:latin typeface="Arial" pitchFamily="34" charset="0"/>
                <a:ea typeface="Arial" pitchFamily="34" charset="-122"/>
                <a:cs typeface="Arial" pitchFamily="34" charset="-120"/>
              </a:rPr>
              <a:t>The meaning depends on context, repetition, secrecy, power imbalance and the athlete’s ability to refuse.</a:t>
            </a:r>
            <a:endParaRPr lang="en-US" sz="2100" dirty="0"/>
          </a:p>
        </p:txBody>
      </p:sp>
      <p:sp>
        <p:nvSpPr>
          <p:cNvPr id="18" name="Text 16"/>
          <p:cNvSpPr/>
          <p:nvPr/>
        </p:nvSpPr>
        <p:spPr>
          <a:xfrm>
            <a:off x="640080" y="5591780"/>
            <a:ext cx="10972800" cy="201168"/>
          </a:xfrm>
          <a:prstGeom prst="rect">
            <a:avLst/>
          </a:prstGeom>
          <a:noFill/>
          <a:ln/>
        </p:spPr>
        <p:txBody>
          <a:bodyPr wrap="square" lIns="0" tIns="0" rIns="0" bIns="0" rtlCol="0" anchor="ctr"/>
          <a:lstStyle/>
          <a:p>
            <a:pPr marL="0" indent="0">
              <a:buNone/>
            </a:pPr>
            <a:r>
              <a:rPr lang="en-US" sz="830" i="1" dirty="0">
                <a:solidFill>
                  <a:srgbClr val="777777"/>
                </a:solidFill>
                <a:latin typeface="Arial" pitchFamily="34" charset="0"/>
                <a:ea typeface="Arial" pitchFamily="34" charset="-122"/>
                <a:cs typeface="Arial" pitchFamily="34" charset="-120"/>
              </a:rPr>
              <a:t>CoViS Module 1: illustrative examples for recognition training.</a:t>
            </a:r>
            <a:endParaRPr lang="en-US" sz="830" dirty="0"/>
          </a:p>
        </p:txBody>
      </p:sp>
      <p:pic>
        <p:nvPicPr>
          <p:cNvPr id="19" name="Εικόνα 18">
            <a:extLst>
              <a:ext uri="{FF2B5EF4-FFF2-40B4-BE49-F238E27FC236}">
                <a16:creationId xmlns:a16="http://schemas.microsoft.com/office/drawing/2014/main" id="{E067DF33-0C54-2377-B5D2-942A65BAB415}"/>
              </a:ext>
            </a:extLst>
          </p:cNvPr>
          <p:cNvPicPr>
            <a:picLocks noChangeAspect="1"/>
          </p:cNvPicPr>
          <p:nvPr/>
        </p:nvPicPr>
        <p:blipFill>
          <a:blip r:embed="rId3"/>
          <a:stretch>
            <a:fillRect/>
          </a:stretch>
        </p:blipFill>
        <p:spPr>
          <a:xfrm>
            <a:off x="-19087" y="6183966"/>
            <a:ext cx="12192000" cy="69929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
        <p:nvSpPr>
          <p:cNvPr id="3" name="Text 1"/>
          <p:cNvSpPr/>
          <p:nvPr/>
        </p:nvSpPr>
        <p:spPr>
          <a:xfrm>
            <a:off x="822960" y="301752"/>
            <a:ext cx="10698480" cy="457200"/>
          </a:xfrm>
          <a:prstGeom prst="rect">
            <a:avLst/>
          </a:prstGeom>
          <a:noFill/>
          <a:ln/>
        </p:spPr>
        <p:txBody>
          <a:bodyPr wrap="square" lIns="0" tIns="0" rIns="0" bIns="0" rtlCol="0" anchor="ctr">
            <a:normAutofit/>
          </a:bodyPr>
          <a:lstStyle/>
          <a:p>
            <a:pPr marL="0" indent="0">
              <a:buNone/>
            </a:pPr>
            <a:r>
              <a:rPr lang="en-US" sz="3000" b="1" dirty="0">
                <a:solidFill>
                  <a:srgbClr val="1F2933"/>
                </a:solidFill>
                <a:latin typeface="Arial" pitchFamily="34" charset="0"/>
                <a:ea typeface="Arial" pitchFamily="34" charset="-122"/>
                <a:cs typeface="Arial" pitchFamily="34" charset="-120"/>
              </a:rPr>
              <a:t>Boundaries, grooming and power</a:t>
            </a:r>
            <a:endParaRPr lang="en-US" sz="3000" dirty="0"/>
          </a:p>
        </p:txBody>
      </p:sp>
      <p:sp>
        <p:nvSpPr>
          <p:cNvPr id="4" name="Text 2"/>
          <p:cNvSpPr/>
          <p:nvPr/>
        </p:nvSpPr>
        <p:spPr>
          <a:xfrm>
            <a:off x="841248" y="804672"/>
            <a:ext cx="10332720" cy="292608"/>
          </a:xfrm>
          <a:prstGeom prst="rect">
            <a:avLst/>
          </a:prstGeom>
          <a:noFill/>
          <a:ln/>
        </p:spPr>
        <p:txBody>
          <a:bodyPr wrap="square" lIns="0" tIns="0" rIns="0" bIns="0" rtlCol="0" anchor="ctr">
            <a:normAutofit/>
          </a:bodyPr>
          <a:lstStyle/>
          <a:p>
            <a:pPr marL="0" indent="0">
              <a:buNone/>
            </a:pPr>
            <a:r>
              <a:rPr lang="en-US" sz="1500" dirty="0">
                <a:solidFill>
                  <a:srgbClr val="5E6770"/>
                </a:solidFill>
                <a:latin typeface="Arial" pitchFamily="34" charset="0"/>
                <a:ea typeface="Arial" pitchFamily="34" charset="-122"/>
                <a:cs typeface="Arial" pitchFamily="34" charset="-120"/>
              </a:rPr>
              <a:t>Three concepts that help explain why athletes may not feel free to refuse.</a:t>
            </a:r>
            <a:endParaRPr lang="en-US" sz="1500" dirty="0"/>
          </a:p>
        </p:txBody>
      </p:sp>
      <p:sp>
        <p:nvSpPr>
          <p:cNvPr id="5" name="Shape 3"/>
          <p:cNvSpPr/>
          <p:nvPr/>
        </p:nvSpPr>
        <p:spPr>
          <a:xfrm>
            <a:off x="868680" y="1325880"/>
            <a:ext cx="3429000" cy="3703320"/>
          </a:xfrm>
          <a:prstGeom prst="roundRect">
            <a:avLst>
              <a:gd name="adj" fmla="val 1600"/>
            </a:avLst>
          </a:prstGeom>
          <a:solidFill>
            <a:srgbClr val="FBF7F7"/>
          </a:solidFill>
          <a:ln w="8890">
            <a:solidFill>
              <a:srgbClr val="E8D7D7"/>
            </a:solidFill>
            <a:prstDash val="solid"/>
          </a:ln>
        </p:spPr>
        <p:txBody>
          <a:bodyPr/>
          <a:lstStyle/>
          <a:p>
            <a:endParaRPr lang="sr-Latn-RS"/>
          </a:p>
        </p:txBody>
      </p:sp>
      <p:sp>
        <p:nvSpPr>
          <p:cNvPr id="6" name="Text 4"/>
          <p:cNvSpPr/>
          <p:nvPr/>
        </p:nvSpPr>
        <p:spPr>
          <a:xfrm>
            <a:off x="1143000" y="1600200"/>
            <a:ext cx="2743200" cy="658368"/>
          </a:xfrm>
          <a:prstGeom prst="rect">
            <a:avLst/>
          </a:prstGeom>
          <a:noFill/>
          <a:ln/>
        </p:spPr>
        <p:txBody>
          <a:bodyPr wrap="square" lIns="0" tIns="0" rIns="0" bIns="0" rtlCol="0" anchor="ctr">
            <a:normAutofit fontScale="92500" lnSpcReduction="10000"/>
          </a:bodyPr>
          <a:lstStyle/>
          <a:p>
            <a:pPr marL="0" indent="0" algn="l">
              <a:buNone/>
            </a:pPr>
            <a:r>
              <a:rPr lang="en-US" sz="2600" b="1" dirty="0">
                <a:solidFill>
                  <a:srgbClr val="A64F4F"/>
                </a:solidFill>
                <a:latin typeface="Arial" pitchFamily="34" charset="0"/>
                <a:ea typeface="Arial" pitchFamily="34" charset="-122"/>
                <a:cs typeface="Arial" pitchFamily="34" charset="-120"/>
              </a:rPr>
              <a:t>Boundary</a:t>
            </a:r>
            <a:endParaRPr lang="en-US" sz="2600" dirty="0"/>
          </a:p>
          <a:p>
            <a:pPr marL="0" indent="0" algn="l">
              <a:buNone/>
            </a:pPr>
            <a:r>
              <a:rPr lang="en-US" sz="2600" b="1" dirty="0">
                <a:solidFill>
                  <a:srgbClr val="A64F4F"/>
                </a:solidFill>
                <a:latin typeface="Arial" pitchFamily="34" charset="0"/>
                <a:ea typeface="Arial" pitchFamily="34" charset="-122"/>
                <a:cs typeface="Arial" pitchFamily="34" charset="-120"/>
              </a:rPr>
              <a:t>violation</a:t>
            </a:r>
            <a:endParaRPr lang="en-US" sz="2600" dirty="0"/>
          </a:p>
        </p:txBody>
      </p:sp>
      <p:sp>
        <p:nvSpPr>
          <p:cNvPr id="7" name="Text 5"/>
          <p:cNvSpPr/>
          <p:nvPr/>
        </p:nvSpPr>
        <p:spPr>
          <a:xfrm>
            <a:off x="1143000" y="2487168"/>
            <a:ext cx="2788920" cy="1188720"/>
          </a:xfrm>
          <a:prstGeom prst="rect">
            <a:avLst/>
          </a:prstGeom>
          <a:noFill/>
          <a:ln/>
        </p:spPr>
        <p:txBody>
          <a:bodyPr wrap="square" lIns="635" tIns="635" rIns="635" bIns="635" rtlCol="0" anchor="t">
            <a:normAutofit fontScale="92500"/>
          </a:bodyPr>
          <a:lstStyle/>
          <a:p>
            <a:pPr marL="0" indent="0" algn="l">
              <a:buNone/>
            </a:pPr>
            <a:r>
              <a:rPr lang="en-US" sz="2000" dirty="0">
                <a:solidFill>
                  <a:srgbClr val="111111"/>
                </a:solidFill>
                <a:latin typeface="Arial" pitchFamily="34" charset="0"/>
                <a:ea typeface="Arial" pitchFamily="34" charset="-122"/>
                <a:cs typeface="Arial" pitchFamily="34" charset="-120"/>
              </a:rPr>
              <a:t>Behaviour that crosses role-appropriate limits and creates risk, confusion or dependency.</a:t>
            </a:r>
            <a:endParaRPr lang="en-US" sz="2000" dirty="0"/>
          </a:p>
        </p:txBody>
      </p:sp>
      <p:sp>
        <p:nvSpPr>
          <p:cNvPr id="8" name="Text 6"/>
          <p:cNvSpPr/>
          <p:nvPr/>
        </p:nvSpPr>
        <p:spPr>
          <a:xfrm>
            <a:off x="1143000" y="4023360"/>
            <a:ext cx="2788920" cy="548640"/>
          </a:xfrm>
          <a:prstGeom prst="rect">
            <a:avLst/>
          </a:prstGeom>
          <a:noFill/>
          <a:ln/>
        </p:spPr>
        <p:txBody>
          <a:bodyPr wrap="square" lIns="635" tIns="635" rIns="635" bIns="635" rtlCol="0" anchor="t">
            <a:normAutofit fontScale="85000" lnSpcReduction="20000"/>
          </a:bodyPr>
          <a:lstStyle/>
          <a:p>
            <a:pPr marL="0" indent="0" algn="l">
              <a:buNone/>
            </a:pPr>
            <a:r>
              <a:rPr lang="en-US" sz="1700" dirty="0">
                <a:solidFill>
                  <a:srgbClr val="5E6770"/>
                </a:solidFill>
                <a:latin typeface="Arial" pitchFamily="34" charset="0"/>
                <a:ea typeface="Arial" pitchFamily="34" charset="-122"/>
                <a:cs typeface="Arial" pitchFamily="34" charset="-120"/>
              </a:rPr>
              <a:t>Example: repeated private messages without a clear sporting purpose.</a:t>
            </a:r>
            <a:endParaRPr lang="en-US" sz="1700" dirty="0"/>
          </a:p>
        </p:txBody>
      </p:sp>
      <p:sp>
        <p:nvSpPr>
          <p:cNvPr id="9" name="Shape 7"/>
          <p:cNvSpPr/>
          <p:nvPr/>
        </p:nvSpPr>
        <p:spPr>
          <a:xfrm>
            <a:off x="4434840" y="1325880"/>
            <a:ext cx="3429000" cy="3703320"/>
          </a:xfrm>
          <a:prstGeom prst="roundRect">
            <a:avLst>
              <a:gd name="adj" fmla="val 1600"/>
            </a:avLst>
          </a:prstGeom>
          <a:solidFill>
            <a:srgbClr val="F5F5F5"/>
          </a:solidFill>
          <a:ln w="8890">
            <a:solidFill>
              <a:srgbClr val="E1E1E1"/>
            </a:solidFill>
            <a:prstDash val="solid"/>
          </a:ln>
        </p:spPr>
        <p:txBody>
          <a:bodyPr/>
          <a:lstStyle/>
          <a:p>
            <a:endParaRPr lang="sr-Latn-RS"/>
          </a:p>
        </p:txBody>
      </p:sp>
      <p:sp>
        <p:nvSpPr>
          <p:cNvPr id="10" name="Text 8"/>
          <p:cNvSpPr/>
          <p:nvPr/>
        </p:nvSpPr>
        <p:spPr>
          <a:xfrm>
            <a:off x="4709160" y="1600200"/>
            <a:ext cx="2743200" cy="365760"/>
          </a:xfrm>
          <a:prstGeom prst="rect">
            <a:avLst/>
          </a:prstGeom>
          <a:noFill/>
          <a:ln/>
        </p:spPr>
        <p:txBody>
          <a:bodyPr wrap="square" lIns="0" tIns="0" rIns="0" bIns="0" rtlCol="0" anchor="ctr">
            <a:normAutofit lnSpcReduction="10000"/>
          </a:bodyPr>
          <a:lstStyle/>
          <a:p>
            <a:pPr marL="0" indent="0" algn="l">
              <a:buNone/>
            </a:pPr>
            <a:r>
              <a:rPr lang="en-US" sz="2600" b="1" dirty="0">
                <a:solidFill>
                  <a:srgbClr val="A64F4F"/>
                </a:solidFill>
                <a:latin typeface="Arial" pitchFamily="34" charset="0"/>
                <a:ea typeface="Arial" pitchFamily="34" charset="-122"/>
                <a:cs typeface="Arial" pitchFamily="34" charset="-120"/>
              </a:rPr>
              <a:t>Grooming</a:t>
            </a:r>
            <a:endParaRPr lang="en-US" sz="2600" dirty="0"/>
          </a:p>
        </p:txBody>
      </p:sp>
      <p:sp>
        <p:nvSpPr>
          <p:cNvPr id="11" name="Text 9"/>
          <p:cNvSpPr/>
          <p:nvPr/>
        </p:nvSpPr>
        <p:spPr>
          <a:xfrm>
            <a:off x="4709160" y="2304288"/>
            <a:ext cx="2788920" cy="1554480"/>
          </a:xfrm>
          <a:prstGeom prst="rect">
            <a:avLst/>
          </a:prstGeom>
          <a:noFill/>
          <a:ln/>
        </p:spPr>
        <p:txBody>
          <a:bodyPr wrap="square" lIns="635" tIns="635" rIns="635" bIns="635" rtlCol="0" anchor="t">
            <a:normAutofit fontScale="92500" lnSpcReduction="20000"/>
          </a:bodyPr>
          <a:lstStyle/>
          <a:p>
            <a:pPr marL="0" indent="0" algn="l">
              <a:buNone/>
            </a:pPr>
            <a:r>
              <a:rPr lang="en-US" sz="2000" dirty="0">
                <a:solidFill>
                  <a:srgbClr val="111111"/>
                </a:solidFill>
                <a:latin typeface="Arial" pitchFamily="34" charset="0"/>
                <a:ea typeface="Arial" pitchFamily="34" charset="-122"/>
                <a:cs typeface="Arial" pitchFamily="34" charset="-120"/>
              </a:rPr>
              <a:t>A gradual process: access and trust → special treatment → isolation → secrecy → boundary testing → escalation.</a:t>
            </a:r>
            <a:endParaRPr lang="en-US" sz="2000" dirty="0"/>
          </a:p>
        </p:txBody>
      </p:sp>
      <p:sp>
        <p:nvSpPr>
          <p:cNvPr id="12" name="Text 10"/>
          <p:cNvSpPr/>
          <p:nvPr/>
        </p:nvSpPr>
        <p:spPr>
          <a:xfrm>
            <a:off x="4709160" y="4114800"/>
            <a:ext cx="2788920" cy="411480"/>
          </a:xfrm>
          <a:prstGeom prst="rect">
            <a:avLst/>
          </a:prstGeom>
          <a:noFill/>
          <a:ln/>
        </p:spPr>
        <p:txBody>
          <a:bodyPr wrap="square" lIns="635" tIns="635" rIns="635" bIns="635" rtlCol="0" anchor="t">
            <a:normAutofit fontScale="85000" lnSpcReduction="10000"/>
          </a:bodyPr>
          <a:lstStyle/>
          <a:p>
            <a:pPr marL="0" indent="0" algn="l">
              <a:buNone/>
            </a:pPr>
            <a:r>
              <a:rPr lang="en-US" sz="1700" dirty="0">
                <a:solidFill>
                  <a:srgbClr val="5E6770"/>
                </a:solidFill>
                <a:latin typeface="Arial" pitchFamily="34" charset="0"/>
                <a:ea typeface="Arial" pitchFamily="34" charset="-122"/>
                <a:cs typeface="Arial" pitchFamily="34" charset="-120"/>
              </a:rPr>
              <a:t>Concern rises when behaviours form a repeated pattern.</a:t>
            </a:r>
            <a:endParaRPr lang="en-US" sz="1700" dirty="0"/>
          </a:p>
        </p:txBody>
      </p:sp>
      <p:sp>
        <p:nvSpPr>
          <p:cNvPr id="13" name="Shape 11"/>
          <p:cNvSpPr/>
          <p:nvPr/>
        </p:nvSpPr>
        <p:spPr>
          <a:xfrm>
            <a:off x="8001000" y="1325880"/>
            <a:ext cx="3429000" cy="3703320"/>
          </a:xfrm>
          <a:prstGeom prst="roundRect">
            <a:avLst>
              <a:gd name="adj" fmla="val 1600"/>
            </a:avLst>
          </a:prstGeom>
          <a:solidFill>
            <a:srgbClr val="FBF7F7"/>
          </a:solidFill>
          <a:ln w="8890">
            <a:solidFill>
              <a:srgbClr val="E8D7D7"/>
            </a:solidFill>
            <a:prstDash val="solid"/>
          </a:ln>
        </p:spPr>
        <p:txBody>
          <a:bodyPr/>
          <a:lstStyle/>
          <a:p>
            <a:endParaRPr lang="sr-Latn-RS"/>
          </a:p>
        </p:txBody>
      </p:sp>
      <p:sp>
        <p:nvSpPr>
          <p:cNvPr id="14" name="Text 12"/>
          <p:cNvSpPr/>
          <p:nvPr/>
        </p:nvSpPr>
        <p:spPr>
          <a:xfrm>
            <a:off x="8275320" y="1600200"/>
            <a:ext cx="2788920" cy="658368"/>
          </a:xfrm>
          <a:prstGeom prst="rect">
            <a:avLst/>
          </a:prstGeom>
          <a:noFill/>
          <a:ln/>
        </p:spPr>
        <p:txBody>
          <a:bodyPr wrap="square" lIns="0" tIns="0" rIns="0" bIns="0" rtlCol="0" anchor="ctr">
            <a:normAutofit fontScale="92500" lnSpcReduction="10000"/>
          </a:bodyPr>
          <a:lstStyle/>
          <a:p>
            <a:pPr marL="0" indent="0" algn="l">
              <a:buNone/>
            </a:pPr>
            <a:r>
              <a:rPr lang="en-US" sz="2600" b="1" dirty="0">
                <a:solidFill>
                  <a:srgbClr val="A64F4F"/>
                </a:solidFill>
                <a:latin typeface="Arial" pitchFamily="34" charset="0"/>
                <a:ea typeface="Arial" pitchFamily="34" charset="-122"/>
                <a:cs typeface="Arial" pitchFamily="34" charset="-120"/>
              </a:rPr>
              <a:t>Abuse</a:t>
            </a:r>
            <a:endParaRPr lang="en-US" sz="2600" dirty="0"/>
          </a:p>
          <a:p>
            <a:pPr marL="0" indent="0" algn="l">
              <a:buNone/>
            </a:pPr>
            <a:r>
              <a:rPr lang="en-US" sz="2600" b="1" dirty="0">
                <a:solidFill>
                  <a:srgbClr val="A64F4F"/>
                </a:solidFill>
                <a:latin typeface="Arial" pitchFamily="34" charset="0"/>
                <a:ea typeface="Arial" pitchFamily="34" charset="-122"/>
                <a:cs typeface="Arial" pitchFamily="34" charset="-120"/>
              </a:rPr>
              <a:t>of power</a:t>
            </a:r>
            <a:endParaRPr lang="en-US" sz="2600" dirty="0"/>
          </a:p>
        </p:txBody>
      </p:sp>
      <p:sp>
        <p:nvSpPr>
          <p:cNvPr id="15" name="Text 13"/>
          <p:cNvSpPr/>
          <p:nvPr/>
        </p:nvSpPr>
        <p:spPr>
          <a:xfrm>
            <a:off x="8275320" y="2487168"/>
            <a:ext cx="2788920" cy="1234440"/>
          </a:xfrm>
          <a:prstGeom prst="rect">
            <a:avLst/>
          </a:prstGeom>
          <a:noFill/>
          <a:ln/>
        </p:spPr>
        <p:txBody>
          <a:bodyPr wrap="square" lIns="635" tIns="635" rIns="635" bIns="635" rtlCol="0" anchor="t">
            <a:normAutofit fontScale="92500" lnSpcReduction="20000"/>
          </a:bodyPr>
          <a:lstStyle/>
          <a:p>
            <a:pPr marL="0" indent="0" algn="l">
              <a:buNone/>
            </a:pPr>
            <a:r>
              <a:rPr lang="en-US" sz="2000" dirty="0">
                <a:solidFill>
                  <a:srgbClr val="111111"/>
                </a:solidFill>
                <a:latin typeface="Arial" pitchFamily="34" charset="0"/>
                <a:ea typeface="Arial" pitchFamily="34" charset="-122"/>
                <a:cs typeface="Arial" pitchFamily="34" charset="-120"/>
              </a:rPr>
              <a:t>Power may come from selection, travel, contracts, medical care, training conditions or career progression.</a:t>
            </a:r>
            <a:endParaRPr lang="en-US" sz="2000" dirty="0"/>
          </a:p>
        </p:txBody>
      </p:sp>
      <p:sp>
        <p:nvSpPr>
          <p:cNvPr id="16" name="Text 14"/>
          <p:cNvSpPr/>
          <p:nvPr/>
        </p:nvSpPr>
        <p:spPr>
          <a:xfrm>
            <a:off x="8275320" y="4069080"/>
            <a:ext cx="2788920" cy="502920"/>
          </a:xfrm>
          <a:prstGeom prst="rect">
            <a:avLst/>
          </a:prstGeom>
          <a:noFill/>
          <a:ln/>
        </p:spPr>
        <p:txBody>
          <a:bodyPr wrap="square" lIns="635" tIns="635" rIns="635" bIns="635" rtlCol="0" anchor="t">
            <a:normAutofit lnSpcReduction="10000"/>
          </a:bodyPr>
          <a:lstStyle/>
          <a:p>
            <a:pPr marL="0" indent="0" algn="l">
              <a:buNone/>
            </a:pPr>
            <a:r>
              <a:rPr lang="en-US" sz="1700" dirty="0">
                <a:solidFill>
                  <a:srgbClr val="5E6770"/>
                </a:solidFill>
                <a:latin typeface="Arial" pitchFamily="34" charset="0"/>
                <a:ea typeface="Arial" pitchFamily="34" charset="-122"/>
                <a:cs typeface="Arial" pitchFamily="34" charset="-120"/>
              </a:rPr>
              <a:t>The key question: was the athlete free to say no?</a:t>
            </a:r>
            <a:endParaRPr lang="en-US" sz="1700" dirty="0"/>
          </a:p>
        </p:txBody>
      </p:sp>
      <p:sp>
        <p:nvSpPr>
          <p:cNvPr id="17" name="Text 15"/>
          <p:cNvSpPr/>
          <p:nvPr/>
        </p:nvSpPr>
        <p:spPr>
          <a:xfrm>
            <a:off x="548640" y="5613883"/>
            <a:ext cx="10972800" cy="201168"/>
          </a:xfrm>
          <a:prstGeom prst="rect">
            <a:avLst/>
          </a:prstGeom>
          <a:noFill/>
          <a:ln/>
        </p:spPr>
        <p:txBody>
          <a:bodyPr wrap="square" lIns="0" tIns="0" rIns="0" bIns="0" rtlCol="0" anchor="ctr"/>
          <a:lstStyle/>
          <a:p>
            <a:pPr marL="0" indent="0">
              <a:buNone/>
            </a:pPr>
            <a:r>
              <a:rPr lang="en-US" sz="830" i="1" dirty="0">
                <a:solidFill>
                  <a:srgbClr val="777777"/>
                </a:solidFill>
                <a:latin typeface="Arial" pitchFamily="34" charset="0"/>
                <a:ea typeface="Arial" pitchFamily="34" charset="-122"/>
                <a:cs typeface="Arial" pitchFamily="34" charset="-120"/>
              </a:rPr>
              <a:t>IOC Consensus Statement 2024; IOC Safeguarding Toolkit; CoViS Needs Analysis.</a:t>
            </a:r>
            <a:endParaRPr lang="en-US" sz="830" dirty="0"/>
          </a:p>
        </p:txBody>
      </p:sp>
      <p:pic>
        <p:nvPicPr>
          <p:cNvPr id="19" name="Εικόνα 18">
            <a:extLst>
              <a:ext uri="{FF2B5EF4-FFF2-40B4-BE49-F238E27FC236}">
                <a16:creationId xmlns:a16="http://schemas.microsoft.com/office/drawing/2014/main" id="{E27F9828-EA20-CB1F-71A3-A8A484B88918}"/>
              </a:ext>
            </a:extLst>
          </p:cNvPr>
          <p:cNvPicPr>
            <a:picLocks noChangeAspect="1"/>
          </p:cNvPicPr>
          <p:nvPr/>
        </p:nvPicPr>
        <p:blipFill>
          <a:blip r:embed="rId3"/>
          <a:stretch>
            <a:fillRect/>
          </a:stretch>
        </p:blipFill>
        <p:spPr>
          <a:xfrm>
            <a:off x="-88392" y="6155467"/>
            <a:ext cx="12192000" cy="699292"/>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
        <p:nvSpPr>
          <p:cNvPr id="3" name="Text 1"/>
          <p:cNvSpPr/>
          <p:nvPr/>
        </p:nvSpPr>
        <p:spPr>
          <a:xfrm>
            <a:off x="822960" y="301752"/>
            <a:ext cx="10698480" cy="457200"/>
          </a:xfrm>
          <a:prstGeom prst="rect">
            <a:avLst/>
          </a:prstGeom>
          <a:noFill/>
          <a:ln/>
        </p:spPr>
        <p:txBody>
          <a:bodyPr wrap="square" lIns="0" tIns="0" rIns="0" bIns="0" rtlCol="0" anchor="ctr">
            <a:normAutofit/>
          </a:bodyPr>
          <a:lstStyle/>
          <a:p>
            <a:pPr marL="0" indent="0">
              <a:buNone/>
            </a:pPr>
            <a:r>
              <a:rPr lang="en-US" sz="3000" b="1" dirty="0">
                <a:solidFill>
                  <a:srgbClr val="1F2933"/>
                </a:solidFill>
                <a:latin typeface="Arial" pitchFamily="34" charset="0"/>
                <a:ea typeface="Arial" pitchFamily="34" charset="-122"/>
                <a:cs typeface="Arial" pitchFamily="34" charset="-120"/>
              </a:rPr>
              <a:t>Why it can be difficult to recognise</a:t>
            </a:r>
            <a:endParaRPr lang="en-US" sz="3000" dirty="0"/>
          </a:p>
        </p:txBody>
      </p:sp>
      <p:sp>
        <p:nvSpPr>
          <p:cNvPr id="4" name="Text 2"/>
          <p:cNvSpPr/>
          <p:nvPr/>
        </p:nvSpPr>
        <p:spPr>
          <a:xfrm>
            <a:off x="841248" y="804672"/>
            <a:ext cx="10332720" cy="292608"/>
          </a:xfrm>
          <a:prstGeom prst="rect">
            <a:avLst/>
          </a:prstGeom>
          <a:noFill/>
          <a:ln/>
        </p:spPr>
        <p:txBody>
          <a:bodyPr wrap="square" lIns="0" tIns="0" rIns="0" bIns="0" rtlCol="0" anchor="ctr">
            <a:normAutofit/>
          </a:bodyPr>
          <a:lstStyle/>
          <a:p>
            <a:pPr marL="0" indent="0">
              <a:buNone/>
            </a:pPr>
            <a:r>
              <a:rPr lang="en-US" sz="1500" dirty="0">
                <a:solidFill>
                  <a:srgbClr val="5E6770"/>
                </a:solidFill>
                <a:latin typeface="Arial" pitchFamily="34" charset="0"/>
                <a:ea typeface="Arial" pitchFamily="34" charset="-122"/>
                <a:cs typeface="Arial" pitchFamily="34" charset="-120"/>
              </a:rPr>
              <a:t>Sport culture may normalise behaviour that should be questioned.</a:t>
            </a:r>
            <a:endParaRPr lang="en-US" sz="1500" dirty="0"/>
          </a:p>
        </p:txBody>
      </p:sp>
      <p:sp>
        <p:nvSpPr>
          <p:cNvPr id="5" name="Shape 3"/>
          <p:cNvSpPr/>
          <p:nvPr/>
        </p:nvSpPr>
        <p:spPr>
          <a:xfrm>
            <a:off x="868680" y="1325880"/>
            <a:ext cx="4754880" cy="3566160"/>
          </a:xfrm>
          <a:prstGeom prst="roundRect">
            <a:avLst>
              <a:gd name="adj" fmla="val 1538"/>
            </a:avLst>
          </a:prstGeom>
          <a:solidFill>
            <a:srgbClr val="F5F5F5"/>
          </a:solidFill>
          <a:ln w="8890">
            <a:solidFill>
              <a:srgbClr val="E4E4E4"/>
            </a:solidFill>
            <a:prstDash val="solid"/>
          </a:ln>
        </p:spPr>
        <p:txBody>
          <a:bodyPr/>
          <a:lstStyle/>
          <a:p>
            <a:endParaRPr lang="sr-Latn-RS"/>
          </a:p>
        </p:txBody>
      </p:sp>
      <p:sp>
        <p:nvSpPr>
          <p:cNvPr id="6" name="Text 4"/>
          <p:cNvSpPr/>
          <p:nvPr/>
        </p:nvSpPr>
        <p:spPr>
          <a:xfrm>
            <a:off x="1143000" y="1600200"/>
            <a:ext cx="4206240" cy="822960"/>
          </a:xfrm>
          <a:prstGeom prst="rect">
            <a:avLst/>
          </a:prstGeom>
          <a:noFill/>
          <a:ln/>
        </p:spPr>
        <p:txBody>
          <a:bodyPr wrap="square" lIns="0" tIns="0" rIns="0" bIns="0" rtlCol="0" anchor="ctr">
            <a:normAutofit fontScale="92500" lnSpcReduction="20000"/>
          </a:bodyPr>
          <a:lstStyle/>
          <a:p>
            <a:pPr marL="0" indent="0" algn="l">
              <a:buNone/>
            </a:pPr>
            <a:r>
              <a:rPr lang="en-US" sz="2400" b="1" dirty="0">
                <a:solidFill>
                  <a:srgbClr val="A64F4F"/>
                </a:solidFill>
                <a:latin typeface="Arial" pitchFamily="34" charset="0"/>
                <a:ea typeface="Arial" pitchFamily="34" charset="-122"/>
                <a:cs typeface="Arial" pitchFamily="34" charset="-120"/>
              </a:rPr>
              <a:t>Mockery is not harmless</a:t>
            </a:r>
            <a:endParaRPr lang="en-US" sz="2400" dirty="0"/>
          </a:p>
          <a:p>
            <a:pPr marL="0" indent="0" algn="l">
              <a:buNone/>
            </a:pPr>
            <a:r>
              <a:rPr lang="en-US" sz="2400" b="1" dirty="0">
                <a:solidFill>
                  <a:srgbClr val="A64F4F"/>
                </a:solidFill>
                <a:latin typeface="Arial" pitchFamily="34" charset="0"/>
                <a:ea typeface="Arial" pitchFamily="34" charset="-122"/>
                <a:cs typeface="Arial" pitchFamily="34" charset="-120"/>
              </a:rPr>
              <a:t>just because it is called “banter”.</a:t>
            </a:r>
            <a:endParaRPr lang="en-US" sz="2400" dirty="0"/>
          </a:p>
        </p:txBody>
      </p:sp>
      <p:sp>
        <p:nvSpPr>
          <p:cNvPr id="7" name="Text 5"/>
          <p:cNvSpPr/>
          <p:nvPr/>
        </p:nvSpPr>
        <p:spPr>
          <a:xfrm>
            <a:off x="1143000" y="2770632"/>
            <a:ext cx="4160520" cy="1508760"/>
          </a:xfrm>
          <a:prstGeom prst="rect">
            <a:avLst/>
          </a:prstGeom>
          <a:noFill/>
          <a:ln/>
        </p:spPr>
        <p:txBody>
          <a:bodyPr wrap="square" lIns="635" tIns="635" rIns="635" bIns="635" rtlCol="0" anchor="t">
            <a:normAutofit/>
          </a:bodyPr>
          <a:lstStyle/>
          <a:p>
            <a:pPr marL="0" indent="0" algn="l">
              <a:buNone/>
            </a:pPr>
            <a:r>
              <a:rPr lang="en-US" sz="2100" dirty="0">
                <a:solidFill>
                  <a:srgbClr val="111111"/>
                </a:solidFill>
                <a:latin typeface="Arial" pitchFamily="34" charset="0"/>
                <a:ea typeface="Arial" pitchFamily="34" charset="-122"/>
                <a:cs typeface="Arial" pitchFamily="34" charset="-120"/>
              </a:rPr>
              <a:t>Examples: “You throw like a girl.”</a:t>
            </a:r>
            <a:endParaRPr lang="en-US" sz="2100" dirty="0"/>
          </a:p>
          <a:p>
            <a:pPr marL="0" indent="0" algn="l">
              <a:buNone/>
            </a:pPr>
            <a:r>
              <a:rPr lang="en-US" sz="2100" dirty="0">
                <a:solidFill>
                  <a:srgbClr val="111111"/>
                </a:solidFill>
                <a:latin typeface="Arial" pitchFamily="34" charset="0"/>
                <a:ea typeface="Arial" pitchFamily="34" charset="-122"/>
                <a:cs typeface="Arial" pitchFamily="34" charset="-120"/>
              </a:rPr>
              <a:t>“This is a man’s sport.”</a:t>
            </a:r>
            <a:endParaRPr lang="en-US" sz="2100" dirty="0"/>
          </a:p>
          <a:p>
            <a:pPr marL="0" indent="0" algn="l">
              <a:buNone/>
            </a:pPr>
            <a:r>
              <a:rPr lang="en-US" sz="2100" dirty="0">
                <a:solidFill>
                  <a:srgbClr val="111111"/>
                </a:solidFill>
                <a:latin typeface="Arial" pitchFamily="34" charset="0"/>
                <a:ea typeface="Arial" pitchFamily="34" charset="-122"/>
                <a:cs typeface="Arial" pitchFamily="34" charset="-120"/>
              </a:rPr>
              <a:t>“Stop being so emotional.”</a:t>
            </a:r>
            <a:endParaRPr lang="en-US" sz="2100" dirty="0"/>
          </a:p>
          <a:p>
            <a:pPr marL="0" indent="0" algn="l">
              <a:buNone/>
            </a:pPr>
            <a:r>
              <a:rPr lang="en-US" sz="2100" dirty="0">
                <a:solidFill>
                  <a:srgbClr val="111111"/>
                </a:solidFill>
                <a:latin typeface="Arial" pitchFamily="34" charset="0"/>
                <a:ea typeface="Arial" pitchFamily="34" charset="-122"/>
                <a:cs typeface="Arial" pitchFamily="34" charset="-120"/>
              </a:rPr>
              <a:t>“Relax, it was only a joke.”</a:t>
            </a:r>
            <a:endParaRPr lang="en-US" sz="2100" dirty="0"/>
          </a:p>
        </p:txBody>
      </p:sp>
      <p:sp>
        <p:nvSpPr>
          <p:cNvPr id="8" name="Shape 6"/>
          <p:cNvSpPr/>
          <p:nvPr/>
        </p:nvSpPr>
        <p:spPr>
          <a:xfrm>
            <a:off x="6035040" y="1325880"/>
            <a:ext cx="5303520" cy="3566160"/>
          </a:xfrm>
          <a:prstGeom prst="roundRect">
            <a:avLst>
              <a:gd name="adj" fmla="val 1538"/>
            </a:avLst>
          </a:prstGeom>
          <a:solidFill>
            <a:srgbClr val="FBF7F7"/>
          </a:solidFill>
          <a:ln w="8890">
            <a:solidFill>
              <a:srgbClr val="E8D7D7"/>
            </a:solidFill>
            <a:prstDash val="solid"/>
          </a:ln>
        </p:spPr>
        <p:txBody>
          <a:bodyPr/>
          <a:lstStyle/>
          <a:p>
            <a:endParaRPr lang="sr-Latn-RS"/>
          </a:p>
        </p:txBody>
      </p:sp>
      <p:sp>
        <p:nvSpPr>
          <p:cNvPr id="9" name="Text 7"/>
          <p:cNvSpPr/>
          <p:nvPr/>
        </p:nvSpPr>
        <p:spPr>
          <a:xfrm>
            <a:off x="6355080" y="1600200"/>
            <a:ext cx="4663440" cy="365760"/>
          </a:xfrm>
          <a:prstGeom prst="rect">
            <a:avLst/>
          </a:prstGeom>
          <a:noFill/>
          <a:ln/>
        </p:spPr>
        <p:txBody>
          <a:bodyPr wrap="square" lIns="0" tIns="0" rIns="0" bIns="0" rtlCol="0" anchor="ctr">
            <a:normAutofit fontScale="70000" lnSpcReduction="20000"/>
          </a:bodyPr>
          <a:lstStyle/>
          <a:p>
            <a:pPr marL="0" indent="0" algn="l">
              <a:buNone/>
            </a:pPr>
            <a:r>
              <a:rPr lang="en-US" sz="2300" b="1" dirty="0">
                <a:solidFill>
                  <a:srgbClr val="A64F4F"/>
                </a:solidFill>
                <a:latin typeface="Arial" pitchFamily="34" charset="0"/>
                <a:ea typeface="Arial" pitchFamily="34" charset="-122"/>
                <a:cs typeface="Arial" pitchFamily="34" charset="-120"/>
              </a:rPr>
              <a:t>It becomes a safeguarding concern when it…</a:t>
            </a:r>
            <a:endParaRPr lang="en-US" sz="2300" dirty="0"/>
          </a:p>
        </p:txBody>
      </p:sp>
      <p:sp>
        <p:nvSpPr>
          <p:cNvPr id="10" name="Text 8"/>
          <p:cNvSpPr/>
          <p:nvPr/>
        </p:nvSpPr>
        <p:spPr>
          <a:xfrm>
            <a:off x="6400800" y="2395728"/>
            <a:ext cx="228600" cy="201168"/>
          </a:xfrm>
          <a:prstGeom prst="rect">
            <a:avLst/>
          </a:prstGeom>
          <a:noFill/>
          <a:ln/>
        </p:spPr>
        <p:txBody>
          <a:bodyPr wrap="square" lIns="0" tIns="0" rIns="0" bIns="0" rtlCol="0" anchor="ctr"/>
          <a:lstStyle/>
          <a:p>
            <a:pPr marL="0" indent="0">
              <a:buNone/>
            </a:pPr>
            <a:r>
              <a:rPr lang="en-US" sz="2200" b="1" dirty="0">
                <a:solidFill>
                  <a:srgbClr val="A64F4F"/>
                </a:solidFill>
                <a:latin typeface="Arial" pitchFamily="34" charset="0"/>
                <a:ea typeface="Arial" pitchFamily="34" charset="-122"/>
                <a:cs typeface="Arial" pitchFamily="34" charset="-120"/>
              </a:rPr>
              <a:t>›</a:t>
            </a:r>
            <a:endParaRPr lang="en-US" sz="2200" dirty="0"/>
          </a:p>
        </p:txBody>
      </p:sp>
      <p:sp>
        <p:nvSpPr>
          <p:cNvPr id="11" name="Text 9"/>
          <p:cNvSpPr/>
          <p:nvPr/>
        </p:nvSpPr>
        <p:spPr>
          <a:xfrm>
            <a:off x="6720840" y="2414016"/>
            <a:ext cx="4160520" cy="292608"/>
          </a:xfrm>
          <a:prstGeom prst="rect">
            <a:avLst/>
          </a:prstGeom>
          <a:noFill/>
          <a:ln/>
        </p:spPr>
        <p:txBody>
          <a:bodyPr wrap="square" lIns="0" tIns="0" rIns="0" bIns="0" rtlCol="0" anchor="ctr">
            <a:normAutofit lnSpcReduction="10000"/>
          </a:bodyPr>
          <a:lstStyle/>
          <a:p>
            <a:pPr marL="0" indent="0">
              <a:buNone/>
            </a:pPr>
            <a:r>
              <a:rPr lang="en-US" sz="2000" dirty="0">
                <a:solidFill>
                  <a:srgbClr val="111111"/>
                </a:solidFill>
                <a:latin typeface="Arial" pitchFamily="34" charset="0"/>
                <a:ea typeface="Arial" pitchFamily="34" charset="-122"/>
                <a:cs typeface="Arial" pitchFamily="34" charset="-120"/>
              </a:rPr>
              <a:t>humiliates or targets identity</a:t>
            </a:r>
            <a:endParaRPr lang="en-US" sz="2000" dirty="0"/>
          </a:p>
        </p:txBody>
      </p:sp>
      <p:sp>
        <p:nvSpPr>
          <p:cNvPr id="12" name="Text 10"/>
          <p:cNvSpPr/>
          <p:nvPr/>
        </p:nvSpPr>
        <p:spPr>
          <a:xfrm>
            <a:off x="6400800" y="2788920"/>
            <a:ext cx="228600" cy="201168"/>
          </a:xfrm>
          <a:prstGeom prst="rect">
            <a:avLst/>
          </a:prstGeom>
          <a:noFill/>
          <a:ln/>
        </p:spPr>
        <p:txBody>
          <a:bodyPr wrap="square" lIns="0" tIns="0" rIns="0" bIns="0" rtlCol="0" anchor="ctr"/>
          <a:lstStyle/>
          <a:p>
            <a:pPr marL="0" indent="0">
              <a:buNone/>
            </a:pPr>
            <a:r>
              <a:rPr lang="en-US" sz="2200" b="1" dirty="0">
                <a:solidFill>
                  <a:srgbClr val="A64F4F"/>
                </a:solidFill>
                <a:latin typeface="Arial" pitchFamily="34" charset="0"/>
                <a:ea typeface="Arial" pitchFamily="34" charset="-122"/>
                <a:cs typeface="Arial" pitchFamily="34" charset="-120"/>
              </a:rPr>
              <a:t>›</a:t>
            </a:r>
            <a:endParaRPr lang="en-US" sz="2200" dirty="0"/>
          </a:p>
        </p:txBody>
      </p:sp>
      <p:sp>
        <p:nvSpPr>
          <p:cNvPr id="13" name="Text 11"/>
          <p:cNvSpPr/>
          <p:nvPr/>
        </p:nvSpPr>
        <p:spPr>
          <a:xfrm>
            <a:off x="6720840" y="2807208"/>
            <a:ext cx="4160520" cy="292608"/>
          </a:xfrm>
          <a:prstGeom prst="rect">
            <a:avLst/>
          </a:prstGeom>
          <a:noFill/>
          <a:ln/>
        </p:spPr>
        <p:txBody>
          <a:bodyPr wrap="square" lIns="0" tIns="0" rIns="0" bIns="0" rtlCol="0" anchor="ctr">
            <a:normAutofit lnSpcReduction="10000"/>
          </a:bodyPr>
          <a:lstStyle/>
          <a:p>
            <a:pPr marL="0" indent="0">
              <a:buNone/>
            </a:pPr>
            <a:r>
              <a:rPr lang="en-US" sz="2000" dirty="0">
                <a:solidFill>
                  <a:srgbClr val="111111"/>
                </a:solidFill>
                <a:latin typeface="Arial" pitchFamily="34" charset="0"/>
                <a:ea typeface="Arial" pitchFamily="34" charset="-122"/>
                <a:cs typeface="Arial" pitchFamily="34" charset="-120"/>
              </a:rPr>
              <a:t>is repeated or escalating</a:t>
            </a:r>
            <a:endParaRPr lang="en-US" sz="2000" dirty="0"/>
          </a:p>
        </p:txBody>
      </p:sp>
      <p:sp>
        <p:nvSpPr>
          <p:cNvPr id="14" name="Text 12"/>
          <p:cNvSpPr/>
          <p:nvPr/>
        </p:nvSpPr>
        <p:spPr>
          <a:xfrm>
            <a:off x="6400800" y="3182112"/>
            <a:ext cx="228600" cy="201168"/>
          </a:xfrm>
          <a:prstGeom prst="rect">
            <a:avLst/>
          </a:prstGeom>
          <a:noFill/>
          <a:ln/>
        </p:spPr>
        <p:txBody>
          <a:bodyPr wrap="square" lIns="0" tIns="0" rIns="0" bIns="0" rtlCol="0" anchor="ctr"/>
          <a:lstStyle/>
          <a:p>
            <a:pPr marL="0" indent="0">
              <a:buNone/>
            </a:pPr>
            <a:r>
              <a:rPr lang="en-US" sz="2200" b="1" dirty="0">
                <a:solidFill>
                  <a:srgbClr val="A64F4F"/>
                </a:solidFill>
                <a:latin typeface="Arial" pitchFamily="34" charset="0"/>
                <a:ea typeface="Arial" pitchFamily="34" charset="-122"/>
                <a:cs typeface="Arial" pitchFamily="34" charset="-120"/>
              </a:rPr>
              <a:t>›</a:t>
            </a:r>
            <a:endParaRPr lang="en-US" sz="2200" dirty="0"/>
          </a:p>
        </p:txBody>
      </p:sp>
      <p:sp>
        <p:nvSpPr>
          <p:cNvPr id="15" name="Text 13"/>
          <p:cNvSpPr/>
          <p:nvPr/>
        </p:nvSpPr>
        <p:spPr>
          <a:xfrm>
            <a:off x="6720840" y="3200400"/>
            <a:ext cx="4160520" cy="292608"/>
          </a:xfrm>
          <a:prstGeom prst="rect">
            <a:avLst/>
          </a:prstGeom>
          <a:noFill/>
          <a:ln/>
        </p:spPr>
        <p:txBody>
          <a:bodyPr wrap="square" lIns="0" tIns="0" rIns="0" bIns="0" rtlCol="0" anchor="ctr">
            <a:normAutofit lnSpcReduction="10000"/>
          </a:bodyPr>
          <a:lstStyle/>
          <a:p>
            <a:pPr marL="0" indent="0">
              <a:buNone/>
            </a:pPr>
            <a:r>
              <a:rPr lang="en-US" sz="2000" dirty="0">
                <a:solidFill>
                  <a:srgbClr val="111111"/>
                </a:solidFill>
                <a:latin typeface="Arial" pitchFamily="34" charset="0"/>
                <a:ea typeface="Arial" pitchFamily="34" charset="-122"/>
                <a:cs typeface="Arial" pitchFamily="34" charset="-120"/>
              </a:rPr>
              <a:t>uses power imbalance</a:t>
            </a:r>
            <a:endParaRPr lang="en-US" sz="2000" dirty="0"/>
          </a:p>
        </p:txBody>
      </p:sp>
      <p:sp>
        <p:nvSpPr>
          <p:cNvPr id="16" name="Text 14"/>
          <p:cNvSpPr/>
          <p:nvPr/>
        </p:nvSpPr>
        <p:spPr>
          <a:xfrm>
            <a:off x="6400800" y="3575304"/>
            <a:ext cx="228600" cy="201168"/>
          </a:xfrm>
          <a:prstGeom prst="rect">
            <a:avLst/>
          </a:prstGeom>
          <a:noFill/>
          <a:ln/>
        </p:spPr>
        <p:txBody>
          <a:bodyPr wrap="square" lIns="0" tIns="0" rIns="0" bIns="0" rtlCol="0" anchor="ctr"/>
          <a:lstStyle/>
          <a:p>
            <a:pPr marL="0" indent="0">
              <a:buNone/>
            </a:pPr>
            <a:r>
              <a:rPr lang="en-US" sz="2200" b="1" dirty="0">
                <a:solidFill>
                  <a:srgbClr val="A64F4F"/>
                </a:solidFill>
                <a:latin typeface="Arial" pitchFamily="34" charset="0"/>
                <a:ea typeface="Arial" pitchFamily="34" charset="-122"/>
                <a:cs typeface="Arial" pitchFamily="34" charset="-120"/>
              </a:rPr>
              <a:t>›</a:t>
            </a:r>
            <a:endParaRPr lang="en-US" sz="2200" dirty="0"/>
          </a:p>
        </p:txBody>
      </p:sp>
      <p:sp>
        <p:nvSpPr>
          <p:cNvPr id="17" name="Text 15"/>
          <p:cNvSpPr/>
          <p:nvPr/>
        </p:nvSpPr>
        <p:spPr>
          <a:xfrm>
            <a:off x="6720840" y="3593592"/>
            <a:ext cx="4160520" cy="292608"/>
          </a:xfrm>
          <a:prstGeom prst="rect">
            <a:avLst/>
          </a:prstGeom>
          <a:noFill/>
          <a:ln/>
        </p:spPr>
        <p:txBody>
          <a:bodyPr wrap="square" lIns="0" tIns="0" rIns="0" bIns="0" rtlCol="0" anchor="ctr">
            <a:normAutofit lnSpcReduction="10000"/>
          </a:bodyPr>
          <a:lstStyle/>
          <a:p>
            <a:pPr marL="0" indent="0">
              <a:buNone/>
            </a:pPr>
            <a:r>
              <a:rPr lang="en-US" sz="2000" dirty="0">
                <a:solidFill>
                  <a:srgbClr val="111111"/>
                </a:solidFill>
                <a:latin typeface="Arial" pitchFamily="34" charset="0"/>
                <a:ea typeface="Arial" pitchFamily="34" charset="-122"/>
                <a:cs typeface="Arial" pitchFamily="34" charset="-120"/>
              </a:rPr>
              <a:t>continues after discomfort is shown</a:t>
            </a:r>
            <a:endParaRPr lang="en-US" sz="2000" dirty="0"/>
          </a:p>
        </p:txBody>
      </p:sp>
      <p:sp>
        <p:nvSpPr>
          <p:cNvPr id="18" name="Shape 16"/>
          <p:cNvSpPr/>
          <p:nvPr/>
        </p:nvSpPr>
        <p:spPr>
          <a:xfrm>
            <a:off x="3063240" y="5230368"/>
            <a:ext cx="7452360" cy="749808"/>
          </a:xfrm>
          <a:prstGeom prst="roundRect">
            <a:avLst>
              <a:gd name="adj" fmla="val 7317"/>
            </a:avLst>
          </a:prstGeom>
          <a:solidFill>
            <a:srgbClr val="F5F5F5"/>
          </a:solidFill>
          <a:ln w="8890">
            <a:solidFill>
              <a:srgbClr val="F5F5F5"/>
            </a:solidFill>
            <a:prstDash val="solid"/>
          </a:ln>
        </p:spPr>
        <p:txBody>
          <a:bodyPr/>
          <a:lstStyle/>
          <a:p>
            <a:endParaRPr lang="sr-Latn-RS"/>
          </a:p>
        </p:txBody>
      </p:sp>
      <p:sp>
        <p:nvSpPr>
          <p:cNvPr id="19" name="Text 17"/>
          <p:cNvSpPr/>
          <p:nvPr/>
        </p:nvSpPr>
        <p:spPr>
          <a:xfrm>
            <a:off x="3319272" y="5394960"/>
            <a:ext cx="1417320" cy="384048"/>
          </a:xfrm>
          <a:prstGeom prst="rect">
            <a:avLst/>
          </a:prstGeom>
          <a:noFill/>
          <a:ln/>
        </p:spPr>
        <p:txBody>
          <a:bodyPr wrap="square" lIns="0" tIns="0" rIns="0" bIns="0" rtlCol="0" anchor="ctr">
            <a:normAutofit lnSpcReduction="10000"/>
          </a:bodyPr>
          <a:lstStyle/>
          <a:p>
            <a:pPr marL="0" indent="0">
              <a:buNone/>
            </a:pPr>
            <a:r>
              <a:rPr lang="en-US" sz="2700" b="1" dirty="0">
                <a:solidFill>
                  <a:srgbClr val="A64F4F"/>
                </a:solidFill>
                <a:latin typeface="Arial" pitchFamily="34" charset="0"/>
                <a:ea typeface="Arial" pitchFamily="34" charset="-122"/>
                <a:cs typeface="Arial" pitchFamily="34" charset="-120"/>
              </a:rPr>
              <a:t>44.0%</a:t>
            </a:r>
            <a:endParaRPr lang="en-US" sz="2700" dirty="0"/>
          </a:p>
        </p:txBody>
      </p:sp>
      <p:sp>
        <p:nvSpPr>
          <p:cNvPr id="20" name="Text 18"/>
          <p:cNvSpPr/>
          <p:nvPr/>
        </p:nvSpPr>
        <p:spPr>
          <a:xfrm>
            <a:off x="4480560" y="5321808"/>
            <a:ext cx="6035040" cy="521208"/>
          </a:xfrm>
          <a:prstGeom prst="rect">
            <a:avLst/>
          </a:prstGeom>
          <a:noFill/>
          <a:ln/>
        </p:spPr>
        <p:txBody>
          <a:bodyPr wrap="square" lIns="254" tIns="254" rIns="254" bIns="254" rtlCol="0" anchor="ctr">
            <a:normAutofit/>
          </a:bodyPr>
          <a:lstStyle/>
          <a:p>
            <a:pPr marL="0" indent="0">
              <a:buNone/>
            </a:pPr>
            <a:r>
              <a:rPr lang="en-US" sz="1550" b="1" dirty="0">
                <a:solidFill>
                  <a:srgbClr val="1F2933"/>
                </a:solidFill>
                <a:latin typeface="Arial" pitchFamily="34" charset="0"/>
                <a:ea typeface="Arial" pitchFamily="34" charset="-122"/>
                <a:cs typeface="Arial" pitchFamily="34" charset="-120"/>
              </a:rPr>
              <a:t>reported sex- or gender-based insults or mocking comments</a:t>
            </a:r>
            <a:endParaRPr lang="en-US" sz="1550" dirty="0"/>
          </a:p>
        </p:txBody>
      </p:sp>
      <p:sp>
        <p:nvSpPr>
          <p:cNvPr id="21" name="Text 19"/>
          <p:cNvSpPr/>
          <p:nvPr/>
        </p:nvSpPr>
        <p:spPr>
          <a:xfrm>
            <a:off x="609600" y="6053328"/>
            <a:ext cx="10972800" cy="201168"/>
          </a:xfrm>
          <a:prstGeom prst="rect">
            <a:avLst/>
          </a:prstGeom>
          <a:noFill/>
          <a:ln/>
        </p:spPr>
        <p:txBody>
          <a:bodyPr wrap="square" lIns="0" tIns="0" rIns="0" bIns="0" rtlCol="0" anchor="ctr"/>
          <a:lstStyle/>
          <a:p>
            <a:pPr marL="0" indent="0">
              <a:buNone/>
            </a:pPr>
            <a:r>
              <a:rPr lang="en-US" sz="830" i="1" dirty="0">
                <a:solidFill>
                  <a:srgbClr val="777777"/>
                </a:solidFill>
                <a:latin typeface="Arial" pitchFamily="34" charset="0"/>
                <a:ea typeface="Arial" pitchFamily="34" charset="-122"/>
                <a:cs typeface="Arial" pitchFamily="34" charset="-120"/>
              </a:rPr>
              <a:t>CoViS Needs Analysis, 2026; CoViS Module 1 explanation of mockery.</a:t>
            </a:r>
            <a:endParaRPr lang="en-US" sz="830" dirty="0"/>
          </a:p>
        </p:txBody>
      </p:sp>
      <p:pic>
        <p:nvPicPr>
          <p:cNvPr id="23" name="Εικόνα 22">
            <a:extLst>
              <a:ext uri="{FF2B5EF4-FFF2-40B4-BE49-F238E27FC236}">
                <a16:creationId xmlns:a16="http://schemas.microsoft.com/office/drawing/2014/main" id="{16A8BA0A-3FC8-AFE7-23F4-11EE43289A15}"/>
              </a:ext>
            </a:extLst>
          </p:cNvPr>
          <p:cNvPicPr>
            <a:picLocks noChangeAspect="1"/>
          </p:cNvPicPr>
          <p:nvPr/>
        </p:nvPicPr>
        <p:blipFill>
          <a:blip r:embed="rId3"/>
          <a:stretch>
            <a:fillRect/>
          </a:stretch>
        </p:blipFill>
        <p:spPr>
          <a:xfrm>
            <a:off x="-60960" y="6157310"/>
            <a:ext cx="12192000" cy="70069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4F0"/>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9265920" y="0"/>
            <a:ext cx="2926080" cy="6400800"/>
          </a:xfrm>
          <a:prstGeom prst="rect">
            <a:avLst/>
          </a:prstGeom>
        </p:spPr>
      </p:pic>
      <p:sp>
        <p:nvSpPr>
          <p:cNvPr id="3" name="Rectangle 2"/>
          <p:cNvSpPr/>
          <p:nvPr/>
        </p:nvSpPr>
        <p:spPr>
          <a:xfrm>
            <a:off x="8778240" y="0"/>
            <a:ext cx="975360" cy="6858000"/>
          </a:xfrm>
          <a:prstGeom prst="rect">
            <a:avLst/>
          </a:prstGeom>
          <a:solidFill>
            <a:srgbClr val="F8F4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Picture 12">
            <a:extLst>
              <a:ext uri="{FF2B5EF4-FFF2-40B4-BE49-F238E27FC236}">
                <a16:creationId xmlns:a16="http://schemas.microsoft.com/office/drawing/2014/main" id="{7C4AA965-9CE0-FB03-4E73-FED2CEC2DE35}"/>
              </a:ext>
            </a:extLst>
          </p:cNvPr>
          <p:cNvPicPr>
            <a:picLocks noChangeAspect="1"/>
          </p:cNvPicPr>
          <p:nvPr/>
        </p:nvPicPr>
        <p:blipFill>
          <a:blip r:embed="rId3"/>
          <a:stretch>
            <a:fillRect/>
          </a:stretch>
        </p:blipFill>
        <p:spPr>
          <a:xfrm>
            <a:off x="50771" y="570567"/>
            <a:ext cx="9702829" cy="5454939"/>
          </a:xfrm>
          <a:prstGeom prst="rect">
            <a:avLst/>
          </a:prstGeom>
        </p:spPr>
      </p:pic>
      <p:pic>
        <p:nvPicPr>
          <p:cNvPr id="5" name="Εικόνα 4">
            <a:extLst>
              <a:ext uri="{FF2B5EF4-FFF2-40B4-BE49-F238E27FC236}">
                <a16:creationId xmlns:a16="http://schemas.microsoft.com/office/drawing/2014/main" id="{2D5794F7-BCA5-5B46-FE00-AC2EC4FFCAF4}"/>
              </a:ext>
            </a:extLst>
          </p:cNvPr>
          <p:cNvPicPr>
            <a:picLocks noChangeAspect="1"/>
          </p:cNvPicPr>
          <p:nvPr/>
        </p:nvPicPr>
        <p:blipFill>
          <a:blip r:embed="rId4"/>
          <a:stretch>
            <a:fillRect/>
          </a:stretch>
        </p:blipFill>
        <p:spPr>
          <a:xfrm>
            <a:off x="0" y="6116825"/>
            <a:ext cx="12192000" cy="70069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
        <p:nvSpPr>
          <p:cNvPr id="3" name="Text 1"/>
          <p:cNvSpPr/>
          <p:nvPr/>
        </p:nvSpPr>
        <p:spPr>
          <a:xfrm>
            <a:off x="822960" y="301752"/>
            <a:ext cx="10698480" cy="457200"/>
          </a:xfrm>
          <a:prstGeom prst="rect">
            <a:avLst/>
          </a:prstGeom>
          <a:noFill/>
          <a:ln/>
        </p:spPr>
        <p:txBody>
          <a:bodyPr wrap="square" lIns="0" tIns="0" rIns="0" bIns="0" rtlCol="0" anchor="ctr">
            <a:normAutofit/>
          </a:bodyPr>
          <a:lstStyle/>
          <a:p>
            <a:pPr marL="0" indent="0">
              <a:buNone/>
            </a:pPr>
            <a:r>
              <a:rPr lang="en-US" sz="3000" b="1" dirty="0">
                <a:solidFill>
                  <a:srgbClr val="1F2933"/>
                </a:solidFill>
                <a:latin typeface="Arial" pitchFamily="34" charset="0"/>
                <a:ea typeface="Arial" pitchFamily="34" charset="-122"/>
                <a:cs typeface="Arial" pitchFamily="34" charset="-120"/>
              </a:rPr>
              <a:t>CoViS Traffic-Light Guide</a:t>
            </a:r>
            <a:endParaRPr lang="en-US" sz="3000" dirty="0"/>
          </a:p>
        </p:txBody>
      </p:sp>
      <p:sp>
        <p:nvSpPr>
          <p:cNvPr id="4" name="Text 2"/>
          <p:cNvSpPr/>
          <p:nvPr/>
        </p:nvSpPr>
        <p:spPr>
          <a:xfrm>
            <a:off x="841248" y="804672"/>
            <a:ext cx="10332720" cy="292608"/>
          </a:xfrm>
          <a:prstGeom prst="rect">
            <a:avLst/>
          </a:prstGeom>
          <a:noFill/>
          <a:ln/>
        </p:spPr>
        <p:txBody>
          <a:bodyPr wrap="square" lIns="0" tIns="0" rIns="0" bIns="0" rtlCol="0" anchor="ctr">
            <a:normAutofit/>
          </a:bodyPr>
          <a:lstStyle/>
          <a:p>
            <a:pPr marL="0" indent="0">
              <a:buNone/>
            </a:pPr>
            <a:r>
              <a:rPr lang="en-US" sz="1500" dirty="0">
                <a:solidFill>
                  <a:srgbClr val="5E6770"/>
                </a:solidFill>
                <a:latin typeface="Arial" pitchFamily="34" charset="0"/>
                <a:ea typeface="Arial" pitchFamily="34" charset="-122"/>
                <a:cs typeface="Arial" pitchFamily="34" charset="-120"/>
              </a:rPr>
              <a:t>A recognition aid — not a legal, diagnostic or investigative classification.</a:t>
            </a:r>
            <a:endParaRPr lang="en-US" sz="1500" dirty="0"/>
          </a:p>
        </p:txBody>
      </p:sp>
      <p:sp>
        <p:nvSpPr>
          <p:cNvPr id="5" name="Shape 3"/>
          <p:cNvSpPr/>
          <p:nvPr/>
        </p:nvSpPr>
        <p:spPr>
          <a:xfrm>
            <a:off x="868680" y="1417320"/>
            <a:ext cx="10469880" cy="960120"/>
          </a:xfrm>
          <a:prstGeom prst="roundRect">
            <a:avLst>
              <a:gd name="adj" fmla="val 5714"/>
            </a:avLst>
          </a:prstGeom>
          <a:solidFill>
            <a:srgbClr val="EAF5EC"/>
          </a:solidFill>
          <a:ln w="8890">
            <a:solidFill>
              <a:srgbClr val="EAF5EC"/>
            </a:solidFill>
            <a:prstDash val="solid"/>
          </a:ln>
        </p:spPr>
        <p:txBody>
          <a:bodyPr/>
          <a:lstStyle/>
          <a:p>
            <a:endParaRPr lang="sr-Latn-RS"/>
          </a:p>
        </p:txBody>
      </p:sp>
      <p:sp>
        <p:nvSpPr>
          <p:cNvPr id="6" name="Shape 4"/>
          <p:cNvSpPr/>
          <p:nvPr/>
        </p:nvSpPr>
        <p:spPr>
          <a:xfrm>
            <a:off x="1115568" y="1627632"/>
            <a:ext cx="502920" cy="502920"/>
          </a:xfrm>
          <a:prstGeom prst="ellipse">
            <a:avLst/>
          </a:prstGeom>
          <a:solidFill>
            <a:srgbClr val="2E7D32"/>
          </a:solidFill>
          <a:ln w="12700">
            <a:solidFill>
              <a:srgbClr val="2E7D32"/>
            </a:solidFill>
            <a:prstDash val="solid"/>
          </a:ln>
        </p:spPr>
        <p:txBody>
          <a:bodyPr/>
          <a:lstStyle/>
          <a:p>
            <a:endParaRPr lang="sr-Latn-RS"/>
          </a:p>
        </p:txBody>
      </p:sp>
      <p:sp>
        <p:nvSpPr>
          <p:cNvPr id="7" name="Text 5"/>
          <p:cNvSpPr/>
          <p:nvPr/>
        </p:nvSpPr>
        <p:spPr>
          <a:xfrm>
            <a:off x="1828800" y="1591056"/>
            <a:ext cx="1417320" cy="292608"/>
          </a:xfrm>
          <a:prstGeom prst="rect">
            <a:avLst/>
          </a:prstGeom>
          <a:noFill/>
          <a:ln/>
        </p:spPr>
        <p:txBody>
          <a:bodyPr wrap="square" lIns="0" tIns="0" rIns="0" bIns="0" rtlCol="0" anchor="ctr"/>
          <a:lstStyle/>
          <a:p>
            <a:pPr marL="0" indent="0">
              <a:buNone/>
            </a:pPr>
            <a:r>
              <a:rPr lang="en-US" sz="1900" b="1" dirty="0">
                <a:solidFill>
                  <a:srgbClr val="1F2933"/>
                </a:solidFill>
                <a:latin typeface="Arial" pitchFamily="34" charset="0"/>
                <a:ea typeface="Arial" pitchFamily="34" charset="-122"/>
                <a:cs typeface="Arial" pitchFamily="34" charset="-120"/>
              </a:rPr>
              <a:t>GREEN</a:t>
            </a:r>
            <a:endParaRPr lang="en-US" sz="1900" dirty="0"/>
          </a:p>
        </p:txBody>
      </p:sp>
      <p:sp>
        <p:nvSpPr>
          <p:cNvPr id="8" name="Text 6"/>
          <p:cNvSpPr/>
          <p:nvPr/>
        </p:nvSpPr>
        <p:spPr>
          <a:xfrm>
            <a:off x="3429000" y="1563624"/>
            <a:ext cx="3108960" cy="292608"/>
          </a:xfrm>
          <a:prstGeom prst="rect">
            <a:avLst/>
          </a:prstGeom>
          <a:noFill/>
          <a:ln/>
        </p:spPr>
        <p:txBody>
          <a:bodyPr wrap="square" lIns="0" tIns="0" rIns="0" bIns="0" rtlCol="0" anchor="ctr">
            <a:normAutofit fontScale="62500" lnSpcReduction="20000"/>
          </a:bodyPr>
          <a:lstStyle/>
          <a:p>
            <a:pPr marL="0" indent="0">
              <a:buNone/>
            </a:pPr>
            <a:r>
              <a:rPr lang="en-US" sz="1850" b="1" dirty="0">
                <a:solidFill>
                  <a:srgbClr val="1F2933"/>
                </a:solidFill>
                <a:latin typeface="Arial" pitchFamily="34" charset="0"/>
                <a:ea typeface="Arial" pitchFamily="34" charset="-122"/>
                <a:cs typeface="Arial" pitchFamily="34" charset="-120"/>
              </a:rPr>
              <a:t>Appropriate, professional and transparent.</a:t>
            </a:r>
            <a:endParaRPr lang="en-US" sz="1850" dirty="0"/>
          </a:p>
        </p:txBody>
      </p:sp>
      <p:sp>
        <p:nvSpPr>
          <p:cNvPr id="9" name="Text 7"/>
          <p:cNvSpPr/>
          <p:nvPr/>
        </p:nvSpPr>
        <p:spPr>
          <a:xfrm>
            <a:off x="6693408" y="1554480"/>
            <a:ext cx="4206240" cy="475488"/>
          </a:xfrm>
          <a:prstGeom prst="rect">
            <a:avLst/>
          </a:prstGeom>
          <a:noFill/>
          <a:ln/>
        </p:spPr>
        <p:txBody>
          <a:bodyPr wrap="square" lIns="0" tIns="0" rIns="0" bIns="0" rtlCol="0" anchor="ctr">
            <a:normAutofit lnSpcReduction="10000"/>
          </a:bodyPr>
          <a:lstStyle/>
          <a:p>
            <a:pPr marL="0" indent="0">
              <a:buNone/>
            </a:pPr>
            <a:r>
              <a:rPr lang="en-US" sz="1650" dirty="0">
                <a:solidFill>
                  <a:srgbClr val="111111"/>
                </a:solidFill>
                <a:latin typeface="Arial" pitchFamily="34" charset="0"/>
                <a:ea typeface="Arial" pitchFamily="34" charset="-122"/>
                <a:cs typeface="Arial" pitchFamily="34" charset="-120"/>
              </a:rPr>
              <a:t>Clear purpose. Permission. Transparency. Boundaries respected.</a:t>
            </a:r>
            <a:endParaRPr lang="en-US" sz="1650" dirty="0"/>
          </a:p>
        </p:txBody>
      </p:sp>
      <p:sp>
        <p:nvSpPr>
          <p:cNvPr id="10" name="Shape 8"/>
          <p:cNvSpPr/>
          <p:nvPr/>
        </p:nvSpPr>
        <p:spPr>
          <a:xfrm>
            <a:off x="868680" y="2743200"/>
            <a:ext cx="10469880" cy="960120"/>
          </a:xfrm>
          <a:prstGeom prst="roundRect">
            <a:avLst>
              <a:gd name="adj" fmla="val 5714"/>
            </a:avLst>
          </a:prstGeom>
          <a:solidFill>
            <a:srgbClr val="F8F1E4"/>
          </a:solidFill>
          <a:ln w="8890">
            <a:solidFill>
              <a:srgbClr val="F8F1E4"/>
            </a:solidFill>
            <a:prstDash val="solid"/>
          </a:ln>
        </p:spPr>
        <p:txBody>
          <a:bodyPr/>
          <a:lstStyle/>
          <a:p>
            <a:endParaRPr lang="sr-Latn-RS"/>
          </a:p>
        </p:txBody>
      </p:sp>
      <p:sp>
        <p:nvSpPr>
          <p:cNvPr id="11" name="Shape 9"/>
          <p:cNvSpPr/>
          <p:nvPr/>
        </p:nvSpPr>
        <p:spPr>
          <a:xfrm>
            <a:off x="1115568" y="2953512"/>
            <a:ext cx="502920" cy="502920"/>
          </a:xfrm>
          <a:prstGeom prst="ellipse">
            <a:avLst/>
          </a:prstGeom>
          <a:solidFill>
            <a:srgbClr val="C58B1F"/>
          </a:solidFill>
          <a:ln w="12700">
            <a:solidFill>
              <a:srgbClr val="C58B1F"/>
            </a:solidFill>
            <a:prstDash val="solid"/>
          </a:ln>
        </p:spPr>
        <p:txBody>
          <a:bodyPr/>
          <a:lstStyle/>
          <a:p>
            <a:endParaRPr lang="sr-Latn-RS"/>
          </a:p>
        </p:txBody>
      </p:sp>
      <p:sp>
        <p:nvSpPr>
          <p:cNvPr id="12" name="Text 10"/>
          <p:cNvSpPr/>
          <p:nvPr/>
        </p:nvSpPr>
        <p:spPr>
          <a:xfrm>
            <a:off x="1828800" y="2916936"/>
            <a:ext cx="1417320" cy="292608"/>
          </a:xfrm>
          <a:prstGeom prst="rect">
            <a:avLst/>
          </a:prstGeom>
          <a:noFill/>
          <a:ln/>
        </p:spPr>
        <p:txBody>
          <a:bodyPr wrap="square" lIns="0" tIns="0" rIns="0" bIns="0" rtlCol="0" anchor="ctr"/>
          <a:lstStyle/>
          <a:p>
            <a:pPr marL="0" indent="0">
              <a:buNone/>
            </a:pPr>
            <a:r>
              <a:rPr lang="en-US" sz="1900" b="1" dirty="0">
                <a:solidFill>
                  <a:srgbClr val="1F2933"/>
                </a:solidFill>
                <a:latin typeface="Arial" pitchFamily="34" charset="0"/>
                <a:ea typeface="Arial" pitchFamily="34" charset="-122"/>
                <a:cs typeface="Arial" pitchFamily="34" charset="-120"/>
              </a:rPr>
              <a:t>AMBER</a:t>
            </a:r>
            <a:endParaRPr lang="en-US" sz="1900" dirty="0"/>
          </a:p>
        </p:txBody>
      </p:sp>
      <p:sp>
        <p:nvSpPr>
          <p:cNvPr id="13" name="Text 11"/>
          <p:cNvSpPr/>
          <p:nvPr/>
        </p:nvSpPr>
        <p:spPr>
          <a:xfrm>
            <a:off x="3429000" y="2889504"/>
            <a:ext cx="3108960" cy="292608"/>
          </a:xfrm>
          <a:prstGeom prst="rect">
            <a:avLst/>
          </a:prstGeom>
          <a:noFill/>
          <a:ln/>
        </p:spPr>
        <p:txBody>
          <a:bodyPr wrap="square" lIns="0" tIns="0" rIns="0" bIns="0" rtlCol="0" anchor="ctr">
            <a:normAutofit/>
          </a:bodyPr>
          <a:lstStyle/>
          <a:p>
            <a:pPr marL="0" indent="0">
              <a:buNone/>
            </a:pPr>
            <a:r>
              <a:rPr lang="en-US" sz="1850" b="1" dirty="0">
                <a:solidFill>
                  <a:srgbClr val="1F2933"/>
                </a:solidFill>
                <a:latin typeface="Arial" pitchFamily="34" charset="0"/>
                <a:ea typeface="Arial" pitchFamily="34" charset="-122"/>
                <a:cs typeface="Arial" pitchFamily="34" charset="-120"/>
              </a:rPr>
              <a:t>Boundary concern.</a:t>
            </a:r>
            <a:endParaRPr lang="en-US" sz="1850" dirty="0"/>
          </a:p>
        </p:txBody>
      </p:sp>
      <p:sp>
        <p:nvSpPr>
          <p:cNvPr id="14" name="Text 12"/>
          <p:cNvSpPr/>
          <p:nvPr/>
        </p:nvSpPr>
        <p:spPr>
          <a:xfrm>
            <a:off x="6693408" y="2880360"/>
            <a:ext cx="4206240" cy="475488"/>
          </a:xfrm>
          <a:prstGeom prst="rect">
            <a:avLst/>
          </a:prstGeom>
          <a:noFill/>
          <a:ln/>
        </p:spPr>
        <p:txBody>
          <a:bodyPr wrap="square" lIns="0" tIns="0" rIns="0" bIns="0" rtlCol="0" anchor="ctr">
            <a:normAutofit lnSpcReduction="10000"/>
          </a:bodyPr>
          <a:lstStyle/>
          <a:p>
            <a:pPr marL="0" indent="0">
              <a:buNone/>
            </a:pPr>
            <a:r>
              <a:rPr lang="en-US" sz="1650" dirty="0">
                <a:solidFill>
                  <a:srgbClr val="111111"/>
                </a:solidFill>
                <a:latin typeface="Arial" pitchFamily="34" charset="0"/>
                <a:ea typeface="Arial" pitchFamily="34" charset="-122"/>
                <a:cs typeface="Arial" pitchFamily="34" charset="-120"/>
              </a:rPr>
              <a:t>Secrecy. Favouritism. Private channels. Escalation. Dismissed discomfort.</a:t>
            </a:r>
            <a:endParaRPr lang="en-US" sz="1650" dirty="0"/>
          </a:p>
        </p:txBody>
      </p:sp>
      <p:sp>
        <p:nvSpPr>
          <p:cNvPr id="15" name="Shape 13"/>
          <p:cNvSpPr/>
          <p:nvPr/>
        </p:nvSpPr>
        <p:spPr>
          <a:xfrm>
            <a:off x="868680" y="4069080"/>
            <a:ext cx="10469880" cy="960120"/>
          </a:xfrm>
          <a:prstGeom prst="roundRect">
            <a:avLst>
              <a:gd name="adj" fmla="val 5714"/>
            </a:avLst>
          </a:prstGeom>
          <a:solidFill>
            <a:srgbClr val="F8EAEA"/>
          </a:solidFill>
          <a:ln w="8890">
            <a:solidFill>
              <a:srgbClr val="F8EAEA"/>
            </a:solidFill>
            <a:prstDash val="solid"/>
          </a:ln>
        </p:spPr>
        <p:txBody>
          <a:bodyPr/>
          <a:lstStyle/>
          <a:p>
            <a:endParaRPr lang="sr-Latn-RS"/>
          </a:p>
        </p:txBody>
      </p:sp>
      <p:sp>
        <p:nvSpPr>
          <p:cNvPr id="16" name="Shape 14"/>
          <p:cNvSpPr/>
          <p:nvPr/>
        </p:nvSpPr>
        <p:spPr>
          <a:xfrm>
            <a:off x="1115568" y="4279392"/>
            <a:ext cx="502920" cy="502920"/>
          </a:xfrm>
          <a:prstGeom prst="ellipse">
            <a:avLst/>
          </a:prstGeom>
          <a:solidFill>
            <a:srgbClr val="C94C4C"/>
          </a:solidFill>
          <a:ln w="12700">
            <a:solidFill>
              <a:srgbClr val="C94C4C"/>
            </a:solidFill>
            <a:prstDash val="solid"/>
          </a:ln>
        </p:spPr>
        <p:txBody>
          <a:bodyPr/>
          <a:lstStyle/>
          <a:p>
            <a:endParaRPr lang="sr-Latn-RS"/>
          </a:p>
        </p:txBody>
      </p:sp>
      <p:sp>
        <p:nvSpPr>
          <p:cNvPr id="17" name="Text 15"/>
          <p:cNvSpPr/>
          <p:nvPr/>
        </p:nvSpPr>
        <p:spPr>
          <a:xfrm>
            <a:off x="1828800" y="4242816"/>
            <a:ext cx="1417320" cy="292608"/>
          </a:xfrm>
          <a:prstGeom prst="rect">
            <a:avLst/>
          </a:prstGeom>
          <a:noFill/>
          <a:ln/>
        </p:spPr>
        <p:txBody>
          <a:bodyPr wrap="square" lIns="0" tIns="0" rIns="0" bIns="0" rtlCol="0" anchor="ctr"/>
          <a:lstStyle/>
          <a:p>
            <a:pPr marL="0" indent="0">
              <a:buNone/>
            </a:pPr>
            <a:r>
              <a:rPr lang="en-US" sz="1900" b="1" dirty="0">
                <a:solidFill>
                  <a:srgbClr val="1F2933"/>
                </a:solidFill>
                <a:latin typeface="Arial" pitchFamily="34" charset="0"/>
                <a:ea typeface="Arial" pitchFamily="34" charset="-122"/>
                <a:cs typeface="Arial" pitchFamily="34" charset="-120"/>
              </a:rPr>
              <a:t>RED</a:t>
            </a:r>
            <a:endParaRPr lang="en-US" sz="1900" dirty="0"/>
          </a:p>
        </p:txBody>
      </p:sp>
      <p:sp>
        <p:nvSpPr>
          <p:cNvPr id="18" name="Text 16"/>
          <p:cNvSpPr/>
          <p:nvPr/>
        </p:nvSpPr>
        <p:spPr>
          <a:xfrm>
            <a:off x="3429000" y="4215384"/>
            <a:ext cx="3108960" cy="292608"/>
          </a:xfrm>
          <a:prstGeom prst="rect">
            <a:avLst/>
          </a:prstGeom>
          <a:noFill/>
          <a:ln/>
        </p:spPr>
        <p:txBody>
          <a:bodyPr wrap="square" lIns="0" tIns="0" rIns="0" bIns="0" rtlCol="0" anchor="ctr">
            <a:normAutofit fontScale="70000" lnSpcReduction="20000"/>
          </a:bodyPr>
          <a:lstStyle/>
          <a:p>
            <a:pPr marL="0" indent="0">
              <a:buNone/>
            </a:pPr>
            <a:r>
              <a:rPr lang="en-US" sz="1850" b="1" dirty="0">
                <a:solidFill>
                  <a:srgbClr val="1F2933"/>
                </a:solidFill>
                <a:latin typeface="Arial" pitchFamily="34" charset="0"/>
                <a:ea typeface="Arial" pitchFamily="34" charset="-122"/>
                <a:cs typeface="Arial" pitchFamily="34" charset="-120"/>
              </a:rPr>
              <a:t>Unacceptable or prohibited behaviour.</a:t>
            </a:r>
            <a:endParaRPr lang="en-US" sz="1850" dirty="0"/>
          </a:p>
        </p:txBody>
      </p:sp>
      <p:sp>
        <p:nvSpPr>
          <p:cNvPr id="19" name="Text 17"/>
          <p:cNvSpPr/>
          <p:nvPr/>
        </p:nvSpPr>
        <p:spPr>
          <a:xfrm>
            <a:off x="6693408" y="4206240"/>
            <a:ext cx="4206240" cy="475488"/>
          </a:xfrm>
          <a:prstGeom prst="rect">
            <a:avLst/>
          </a:prstGeom>
          <a:noFill/>
          <a:ln/>
        </p:spPr>
        <p:txBody>
          <a:bodyPr wrap="square" lIns="0" tIns="0" rIns="0" bIns="0" rtlCol="0" anchor="ctr">
            <a:normAutofit lnSpcReduction="10000"/>
          </a:bodyPr>
          <a:lstStyle/>
          <a:p>
            <a:pPr marL="0" indent="0">
              <a:buNone/>
            </a:pPr>
            <a:r>
              <a:rPr lang="en-US" sz="1650" dirty="0">
                <a:solidFill>
                  <a:srgbClr val="111111"/>
                </a:solidFill>
                <a:latin typeface="Arial" pitchFamily="34" charset="0"/>
                <a:ea typeface="Arial" pitchFamily="34" charset="-122"/>
                <a:cs typeface="Arial" pitchFamily="34" charset="-120"/>
              </a:rPr>
              <a:t>Coercion. Threats. Sexualised conduct. Retaliation. Continuing after refusal.</a:t>
            </a:r>
            <a:endParaRPr lang="en-US" sz="1650" dirty="0"/>
          </a:p>
        </p:txBody>
      </p:sp>
      <p:sp>
        <p:nvSpPr>
          <p:cNvPr id="20" name="Text 18"/>
          <p:cNvSpPr/>
          <p:nvPr/>
        </p:nvSpPr>
        <p:spPr>
          <a:xfrm>
            <a:off x="1143000" y="5577840"/>
            <a:ext cx="9966960" cy="402336"/>
          </a:xfrm>
          <a:prstGeom prst="rect">
            <a:avLst/>
          </a:prstGeom>
          <a:noFill/>
          <a:ln/>
        </p:spPr>
        <p:txBody>
          <a:bodyPr wrap="square" lIns="635" tIns="635" rIns="635" bIns="635" rtlCol="0" anchor="t">
            <a:normAutofit fontScale="77500" lnSpcReduction="20000"/>
          </a:bodyPr>
          <a:lstStyle/>
          <a:p>
            <a:pPr marL="0" indent="0" algn="ctr">
              <a:buNone/>
            </a:pPr>
            <a:r>
              <a:rPr lang="en-US" sz="2100" b="1" dirty="0">
                <a:solidFill>
                  <a:srgbClr val="A64F4F"/>
                </a:solidFill>
                <a:latin typeface="Arial" pitchFamily="34" charset="0"/>
                <a:ea typeface="Arial" pitchFamily="34" charset="-122"/>
                <a:cs typeface="Arial" pitchFamily="34" charset="-120"/>
              </a:rPr>
              <a:t>Amber does not establish guilt. It means the situation deserves attention and should not be dismissed.</a:t>
            </a:r>
            <a:endParaRPr lang="en-US" sz="2100" dirty="0"/>
          </a:p>
        </p:txBody>
      </p:sp>
      <p:sp>
        <p:nvSpPr>
          <p:cNvPr id="21" name="Text 19"/>
          <p:cNvSpPr/>
          <p:nvPr/>
        </p:nvSpPr>
        <p:spPr>
          <a:xfrm>
            <a:off x="548640" y="5879592"/>
            <a:ext cx="10972800" cy="201168"/>
          </a:xfrm>
          <a:prstGeom prst="rect">
            <a:avLst/>
          </a:prstGeom>
          <a:noFill/>
          <a:ln/>
        </p:spPr>
        <p:txBody>
          <a:bodyPr wrap="square" lIns="0" tIns="0" rIns="0" bIns="0" rtlCol="0" anchor="ctr"/>
          <a:lstStyle/>
          <a:p>
            <a:pPr marL="0" indent="0">
              <a:buNone/>
            </a:pPr>
            <a:r>
              <a:rPr lang="en-US" sz="830" i="1" dirty="0">
                <a:solidFill>
                  <a:srgbClr val="777777"/>
                </a:solidFill>
                <a:latin typeface="Arial" pitchFamily="34" charset="0"/>
                <a:ea typeface="Arial" pitchFamily="34" charset="-122"/>
                <a:cs typeface="Arial" pitchFamily="34" charset="-120"/>
              </a:rPr>
              <a:t>CoViS educational framework based on CoViS Needs Analysis and international safeguarding principles.</a:t>
            </a:r>
            <a:endParaRPr lang="en-US" sz="830" dirty="0"/>
          </a:p>
        </p:txBody>
      </p:sp>
      <p:pic>
        <p:nvPicPr>
          <p:cNvPr id="23" name="Εικόνα 22">
            <a:extLst>
              <a:ext uri="{FF2B5EF4-FFF2-40B4-BE49-F238E27FC236}">
                <a16:creationId xmlns:a16="http://schemas.microsoft.com/office/drawing/2014/main" id="{458240D8-1CFA-AF85-4BE4-834B86A03263}"/>
              </a:ext>
            </a:extLst>
          </p:cNvPr>
          <p:cNvPicPr>
            <a:picLocks noChangeAspect="1"/>
          </p:cNvPicPr>
          <p:nvPr/>
        </p:nvPicPr>
        <p:blipFill>
          <a:blip r:embed="rId3"/>
          <a:stretch>
            <a:fillRect/>
          </a:stretch>
        </p:blipFill>
        <p:spPr>
          <a:xfrm>
            <a:off x="-60960" y="6123607"/>
            <a:ext cx="12192000" cy="70069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
        <p:nvSpPr>
          <p:cNvPr id="3" name="Text 1"/>
          <p:cNvSpPr/>
          <p:nvPr/>
        </p:nvSpPr>
        <p:spPr>
          <a:xfrm>
            <a:off x="822960" y="301752"/>
            <a:ext cx="10698480" cy="457200"/>
          </a:xfrm>
          <a:prstGeom prst="rect">
            <a:avLst/>
          </a:prstGeom>
          <a:noFill/>
          <a:ln/>
        </p:spPr>
        <p:txBody>
          <a:bodyPr wrap="square" lIns="0" tIns="0" rIns="0" bIns="0" rtlCol="0" anchor="ctr">
            <a:normAutofit/>
          </a:bodyPr>
          <a:lstStyle/>
          <a:p>
            <a:pPr marL="0" indent="0">
              <a:buNone/>
            </a:pPr>
            <a:r>
              <a:rPr lang="en-US" sz="3000" b="1" dirty="0">
                <a:solidFill>
                  <a:srgbClr val="1F2933"/>
                </a:solidFill>
                <a:latin typeface="Arial" pitchFamily="34" charset="0"/>
                <a:ea typeface="Arial" pitchFamily="34" charset="-122"/>
                <a:cs typeface="Arial" pitchFamily="34" charset="-120"/>
              </a:rPr>
              <a:t>Situations that require stronger safeguards</a:t>
            </a:r>
            <a:endParaRPr lang="en-US" sz="3000" dirty="0"/>
          </a:p>
        </p:txBody>
      </p:sp>
      <p:sp>
        <p:nvSpPr>
          <p:cNvPr id="4" name="Text 2"/>
          <p:cNvSpPr/>
          <p:nvPr/>
        </p:nvSpPr>
        <p:spPr>
          <a:xfrm>
            <a:off x="841248" y="804672"/>
            <a:ext cx="10332720" cy="292608"/>
          </a:xfrm>
          <a:prstGeom prst="rect">
            <a:avLst/>
          </a:prstGeom>
          <a:noFill/>
          <a:ln/>
        </p:spPr>
        <p:txBody>
          <a:bodyPr wrap="square" lIns="0" tIns="0" rIns="0" bIns="0" rtlCol="0" anchor="ctr">
            <a:normAutofit/>
          </a:bodyPr>
          <a:lstStyle/>
          <a:p>
            <a:pPr marL="0" indent="0">
              <a:buNone/>
            </a:pPr>
            <a:r>
              <a:rPr lang="en-US" sz="1500" dirty="0">
                <a:solidFill>
                  <a:srgbClr val="5E6770"/>
                </a:solidFill>
                <a:latin typeface="Arial" pitchFamily="34" charset="0"/>
                <a:ea typeface="Arial" pitchFamily="34" charset="-122"/>
                <a:cs typeface="Arial" pitchFamily="34" charset="-120"/>
              </a:rPr>
              <a:t>High-risk does not mean proof — it means transparency and supervision matter more.</a:t>
            </a:r>
            <a:endParaRPr lang="en-US" sz="1500" dirty="0"/>
          </a:p>
        </p:txBody>
      </p:sp>
      <p:sp>
        <p:nvSpPr>
          <p:cNvPr id="5" name="Shape 3"/>
          <p:cNvSpPr/>
          <p:nvPr/>
        </p:nvSpPr>
        <p:spPr>
          <a:xfrm>
            <a:off x="868680" y="1417320"/>
            <a:ext cx="411480" cy="411480"/>
          </a:xfrm>
          <a:prstGeom prst="arc">
            <a:avLst/>
          </a:prstGeom>
          <a:noFill/>
          <a:ln w="25400">
            <a:solidFill>
              <a:srgbClr val="A64F4F"/>
            </a:solidFill>
            <a:prstDash val="solid"/>
          </a:ln>
        </p:spPr>
        <p:txBody>
          <a:bodyPr/>
          <a:lstStyle/>
          <a:p>
            <a:endParaRPr lang="sr-Latn-RS"/>
          </a:p>
        </p:txBody>
      </p:sp>
      <p:sp>
        <p:nvSpPr>
          <p:cNvPr id="6" name="Text 4"/>
          <p:cNvSpPr/>
          <p:nvPr/>
        </p:nvSpPr>
        <p:spPr>
          <a:xfrm>
            <a:off x="1435608" y="1325880"/>
            <a:ext cx="4572000" cy="256032"/>
          </a:xfrm>
          <a:prstGeom prst="rect">
            <a:avLst/>
          </a:prstGeom>
          <a:noFill/>
          <a:ln/>
        </p:spPr>
        <p:txBody>
          <a:bodyPr wrap="square" lIns="0" tIns="0" rIns="0" bIns="0" rtlCol="0" anchor="ctr">
            <a:normAutofit fontScale="92500" lnSpcReduction="10000"/>
          </a:bodyPr>
          <a:lstStyle/>
          <a:p>
            <a:pPr marL="0" indent="0">
              <a:buNone/>
            </a:pPr>
            <a:r>
              <a:rPr lang="en-US" sz="1950" b="1" dirty="0">
                <a:solidFill>
                  <a:srgbClr val="A64F4F"/>
                </a:solidFill>
                <a:latin typeface="Arial" pitchFamily="34" charset="0"/>
                <a:ea typeface="Arial" pitchFamily="34" charset="-122"/>
                <a:cs typeface="Arial" pitchFamily="34" charset="-120"/>
              </a:rPr>
              <a:t>Travel &amp; accommodation</a:t>
            </a:r>
            <a:endParaRPr lang="en-US" sz="1950" dirty="0"/>
          </a:p>
        </p:txBody>
      </p:sp>
      <p:sp>
        <p:nvSpPr>
          <p:cNvPr id="7" name="Text 5"/>
          <p:cNvSpPr/>
          <p:nvPr/>
        </p:nvSpPr>
        <p:spPr>
          <a:xfrm>
            <a:off x="1435608" y="1664208"/>
            <a:ext cx="4709160" cy="393192"/>
          </a:xfrm>
          <a:prstGeom prst="rect">
            <a:avLst/>
          </a:prstGeom>
          <a:noFill/>
          <a:ln/>
        </p:spPr>
        <p:txBody>
          <a:bodyPr wrap="square" lIns="0" tIns="0" rIns="0" bIns="0" rtlCol="0" anchor="ctr">
            <a:normAutofit fontScale="92500" lnSpcReduction="20000"/>
          </a:bodyPr>
          <a:lstStyle/>
          <a:p>
            <a:pPr marL="0" indent="0">
              <a:buNone/>
            </a:pPr>
            <a:r>
              <a:rPr lang="en-US" sz="1650" dirty="0">
                <a:solidFill>
                  <a:srgbClr val="111111"/>
                </a:solidFill>
                <a:latin typeface="Arial" pitchFamily="34" charset="0"/>
                <a:ea typeface="Arial" pitchFamily="34" charset="-122"/>
                <a:cs typeface="Arial" pitchFamily="34" charset="-120"/>
              </a:rPr>
              <a:t>Rooming, alcohol, transport and supervision rules need to be clear.</a:t>
            </a:r>
            <a:endParaRPr lang="en-US" sz="1650" dirty="0"/>
          </a:p>
        </p:txBody>
      </p:sp>
      <p:sp>
        <p:nvSpPr>
          <p:cNvPr id="8" name="Shape 6"/>
          <p:cNvSpPr/>
          <p:nvPr/>
        </p:nvSpPr>
        <p:spPr>
          <a:xfrm>
            <a:off x="6355080" y="1417320"/>
            <a:ext cx="411480" cy="411480"/>
          </a:xfrm>
          <a:prstGeom prst="arc">
            <a:avLst/>
          </a:prstGeom>
          <a:noFill/>
          <a:ln w="25400">
            <a:solidFill>
              <a:srgbClr val="A64F4F"/>
            </a:solidFill>
            <a:prstDash val="solid"/>
          </a:ln>
        </p:spPr>
        <p:txBody>
          <a:bodyPr/>
          <a:lstStyle/>
          <a:p>
            <a:endParaRPr lang="sr-Latn-RS"/>
          </a:p>
        </p:txBody>
      </p:sp>
      <p:sp>
        <p:nvSpPr>
          <p:cNvPr id="9" name="Text 7"/>
          <p:cNvSpPr/>
          <p:nvPr/>
        </p:nvSpPr>
        <p:spPr>
          <a:xfrm>
            <a:off x="6922008" y="1325880"/>
            <a:ext cx="4572000" cy="256032"/>
          </a:xfrm>
          <a:prstGeom prst="rect">
            <a:avLst/>
          </a:prstGeom>
          <a:noFill/>
          <a:ln/>
        </p:spPr>
        <p:txBody>
          <a:bodyPr wrap="square" lIns="0" tIns="0" rIns="0" bIns="0" rtlCol="0" anchor="ctr">
            <a:normAutofit fontScale="92500" lnSpcReduction="10000"/>
          </a:bodyPr>
          <a:lstStyle/>
          <a:p>
            <a:pPr marL="0" indent="0">
              <a:buNone/>
            </a:pPr>
            <a:r>
              <a:rPr lang="en-US" sz="1950" b="1" dirty="0">
                <a:solidFill>
                  <a:srgbClr val="A64F4F"/>
                </a:solidFill>
                <a:latin typeface="Arial" pitchFamily="34" charset="0"/>
                <a:ea typeface="Arial" pitchFamily="34" charset="-122"/>
                <a:cs typeface="Arial" pitchFamily="34" charset="-120"/>
              </a:rPr>
              <a:t>One-to-one training</a:t>
            </a:r>
            <a:endParaRPr lang="en-US" sz="1950" dirty="0"/>
          </a:p>
        </p:txBody>
      </p:sp>
      <p:sp>
        <p:nvSpPr>
          <p:cNvPr id="10" name="Text 8"/>
          <p:cNvSpPr/>
          <p:nvPr/>
        </p:nvSpPr>
        <p:spPr>
          <a:xfrm>
            <a:off x="6922008" y="1664208"/>
            <a:ext cx="4709160" cy="393192"/>
          </a:xfrm>
          <a:prstGeom prst="rect">
            <a:avLst/>
          </a:prstGeom>
          <a:noFill/>
          <a:ln/>
        </p:spPr>
        <p:txBody>
          <a:bodyPr wrap="square" lIns="0" tIns="0" rIns="0" bIns="0" rtlCol="0" anchor="ctr">
            <a:normAutofit/>
          </a:bodyPr>
          <a:lstStyle/>
          <a:p>
            <a:pPr marL="0" indent="0">
              <a:buNone/>
            </a:pPr>
            <a:r>
              <a:rPr lang="en-US" sz="1650" dirty="0">
                <a:solidFill>
                  <a:srgbClr val="111111"/>
                </a:solidFill>
                <a:latin typeface="Arial" pitchFamily="34" charset="0"/>
                <a:ea typeface="Arial" pitchFamily="34" charset="-122"/>
                <a:cs typeface="Arial" pitchFamily="34" charset="-120"/>
              </a:rPr>
              <a:t>Use observable settings and agreed hours.</a:t>
            </a:r>
            <a:endParaRPr lang="en-US" sz="1650" dirty="0"/>
          </a:p>
        </p:txBody>
      </p:sp>
      <p:sp>
        <p:nvSpPr>
          <p:cNvPr id="11" name="Shape 9"/>
          <p:cNvSpPr/>
          <p:nvPr/>
        </p:nvSpPr>
        <p:spPr>
          <a:xfrm>
            <a:off x="868680" y="2624328"/>
            <a:ext cx="411480" cy="411480"/>
          </a:xfrm>
          <a:prstGeom prst="arc">
            <a:avLst/>
          </a:prstGeom>
          <a:noFill/>
          <a:ln w="25400">
            <a:solidFill>
              <a:srgbClr val="A64F4F"/>
            </a:solidFill>
            <a:prstDash val="solid"/>
          </a:ln>
        </p:spPr>
        <p:txBody>
          <a:bodyPr/>
          <a:lstStyle/>
          <a:p>
            <a:endParaRPr lang="sr-Latn-RS"/>
          </a:p>
        </p:txBody>
      </p:sp>
      <p:sp>
        <p:nvSpPr>
          <p:cNvPr id="12" name="Text 10"/>
          <p:cNvSpPr/>
          <p:nvPr/>
        </p:nvSpPr>
        <p:spPr>
          <a:xfrm>
            <a:off x="1435608" y="2532888"/>
            <a:ext cx="4572000" cy="256032"/>
          </a:xfrm>
          <a:prstGeom prst="rect">
            <a:avLst/>
          </a:prstGeom>
          <a:noFill/>
          <a:ln/>
        </p:spPr>
        <p:txBody>
          <a:bodyPr wrap="square" lIns="0" tIns="0" rIns="0" bIns="0" rtlCol="0" anchor="ctr">
            <a:normAutofit fontScale="92500" lnSpcReduction="10000"/>
          </a:bodyPr>
          <a:lstStyle/>
          <a:p>
            <a:pPr marL="0" indent="0">
              <a:buNone/>
            </a:pPr>
            <a:r>
              <a:rPr lang="en-US" sz="1950" b="1" dirty="0">
                <a:solidFill>
                  <a:srgbClr val="A64F4F"/>
                </a:solidFill>
                <a:latin typeface="Arial" pitchFamily="34" charset="0"/>
                <a:ea typeface="Arial" pitchFamily="34" charset="-122"/>
                <a:cs typeface="Arial" pitchFamily="34" charset="-120"/>
              </a:rPr>
              <a:t>Medical care / physiotherapy</a:t>
            </a:r>
            <a:endParaRPr lang="en-US" sz="1950" dirty="0"/>
          </a:p>
        </p:txBody>
      </p:sp>
      <p:sp>
        <p:nvSpPr>
          <p:cNvPr id="13" name="Text 11"/>
          <p:cNvSpPr/>
          <p:nvPr/>
        </p:nvSpPr>
        <p:spPr>
          <a:xfrm>
            <a:off x="1435608" y="2871216"/>
            <a:ext cx="4709160" cy="393192"/>
          </a:xfrm>
          <a:prstGeom prst="rect">
            <a:avLst/>
          </a:prstGeom>
          <a:noFill/>
          <a:ln/>
        </p:spPr>
        <p:txBody>
          <a:bodyPr wrap="square" lIns="0" tIns="0" rIns="0" bIns="0" rtlCol="0" anchor="ctr">
            <a:normAutofit/>
          </a:bodyPr>
          <a:lstStyle/>
          <a:p>
            <a:pPr marL="0" indent="0">
              <a:buNone/>
            </a:pPr>
            <a:r>
              <a:rPr lang="en-US" sz="1650" dirty="0">
                <a:solidFill>
                  <a:srgbClr val="111111"/>
                </a:solidFill>
                <a:latin typeface="Arial" pitchFamily="34" charset="0"/>
                <a:ea typeface="Arial" pitchFamily="34" charset="-122"/>
                <a:cs typeface="Arial" pitchFamily="34" charset="-120"/>
              </a:rPr>
              <a:t>Explain purpose, seek permission, protect privacy.</a:t>
            </a:r>
            <a:endParaRPr lang="en-US" sz="1650" dirty="0"/>
          </a:p>
        </p:txBody>
      </p:sp>
      <p:sp>
        <p:nvSpPr>
          <p:cNvPr id="14" name="Shape 12"/>
          <p:cNvSpPr/>
          <p:nvPr/>
        </p:nvSpPr>
        <p:spPr>
          <a:xfrm>
            <a:off x="6355080" y="2624328"/>
            <a:ext cx="411480" cy="411480"/>
          </a:xfrm>
          <a:prstGeom prst="arc">
            <a:avLst/>
          </a:prstGeom>
          <a:noFill/>
          <a:ln w="25400">
            <a:solidFill>
              <a:srgbClr val="A64F4F"/>
            </a:solidFill>
            <a:prstDash val="solid"/>
          </a:ln>
        </p:spPr>
        <p:txBody>
          <a:bodyPr/>
          <a:lstStyle/>
          <a:p>
            <a:endParaRPr lang="sr-Latn-RS"/>
          </a:p>
        </p:txBody>
      </p:sp>
      <p:sp>
        <p:nvSpPr>
          <p:cNvPr id="15" name="Text 13"/>
          <p:cNvSpPr/>
          <p:nvPr/>
        </p:nvSpPr>
        <p:spPr>
          <a:xfrm>
            <a:off x="6922008" y="2532888"/>
            <a:ext cx="4572000" cy="256032"/>
          </a:xfrm>
          <a:prstGeom prst="rect">
            <a:avLst/>
          </a:prstGeom>
          <a:noFill/>
          <a:ln/>
        </p:spPr>
        <p:txBody>
          <a:bodyPr wrap="square" lIns="0" tIns="0" rIns="0" bIns="0" rtlCol="0" anchor="ctr">
            <a:normAutofit fontScale="92500" lnSpcReduction="10000"/>
          </a:bodyPr>
          <a:lstStyle/>
          <a:p>
            <a:pPr marL="0" indent="0">
              <a:buNone/>
            </a:pPr>
            <a:r>
              <a:rPr lang="en-US" sz="1950" b="1" dirty="0">
                <a:solidFill>
                  <a:srgbClr val="A64F4F"/>
                </a:solidFill>
                <a:latin typeface="Arial" pitchFamily="34" charset="0"/>
                <a:ea typeface="Arial" pitchFamily="34" charset="-122"/>
                <a:cs typeface="Arial" pitchFamily="34" charset="-120"/>
              </a:rPr>
              <a:t>Locker rooms</a:t>
            </a:r>
            <a:endParaRPr lang="en-US" sz="1950" dirty="0"/>
          </a:p>
        </p:txBody>
      </p:sp>
      <p:sp>
        <p:nvSpPr>
          <p:cNvPr id="16" name="Text 14"/>
          <p:cNvSpPr/>
          <p:nvPr/>
        </p:nvSpPr>
        <p:spPr>
          <a:xfrm>
            <a:off x="6922008" y="2871216"/>
            <a:ext cx="4709160" cy="393192"/>
          </a:xfrm>
          <a:prstGeom prst="rect">
            <a:avLst/>
          </a:prstGeom>
          <a:noFill/>
          <a:ln/>
        </p:spPr>
        <p:txBody>
          <a:bodyPr wrap="square" lIns="0" tIns="0" rIns="0" bIns="0" rtlCol="0" anchor="ctr">
            <a:normAutofit fontScale="92500"/>
          </a:bodyPr>
          <a:lstStyle/>
          <a:p>
            <a:pPr marL="0" indent="0">
              <a:buNone/>
            </a:pPr>
            <a:r>
              <a:rPr lang="en-US" sz="1650" dirty="0">
                <a:solidFill>
                  <a:srgbClr val="111111"/>
                </a:solidFill>
                <a:latin typeface="Arial" pitchFamily="34" charset="0"/>
                <a:ea typeface="Arial" pitchFamily="34" charset="-122"/>
                <a:cs typeface="Arial" pitchFamily="34" charset="-120"/>
              </a:rPr>
              <a:t>Clear rules on adult access, phones and photography.</a:t>
            </a:r>
            <a:endParaRPr lang="en-US" sz="1650" dirty="0"/>
          </a:p>
        </p:txBody>
      </p:sp>
      <p:sp>
        <p:nvSpPr>
          <p:cNvPr id="17" name="Shape 15"/>
          <p:cNvSpPr/>
          <p:nvPr/>
        </p:nvSpPr>
        <p:spPr>
          <a:xfrm>
            <a:off x="868680" y="3831336"/>
            <a:ext cx="411480" cy="411480"/>
          </a:xfrm>
          <a:prstGeom prst="arc">
            <a:avLst/>
          </a:prstGeom>
          <a:noFill/>
          <a:ln w="25400">
            <a:solidFill>
              <a:srgbClr val="A64F4F"/>
            </a:solidFill>
            <a:prstDash val="solid"/>
          </a:ln>
        </p:spPr>
        <p:txBody>
          <a:bodyPr/>
          <a:lstStyle/>
          <a:p>
            <a:endParaRPr lang="sr-Latn-RS"/>
          </a:p>
        </p:txBody>
      </p:sp>
      <p:sp>
        <p:nvSpPr>
          <p:cNvPr id="18" name="Text 16"/>
          <p:cNvSpPr/>
          <p:nvPr/>
        </p:nvSpPr>
        <p:spPr>
          <a:xfrm>
            <a:off x="1435608" y="3739896"/>
            <a:ext cx="4572000" cy="256032"/>
          </a:xfrm>
          <a:prstGeom prst="rect">
            <a:avLst/>
          </a:prstGeom>
          <a:noFill/>
          <a:ln/>
        </p:spPr>
        <p:txBody>
          <a:bodyPr wrap="square" lIns="0" tIns="0" rIns="0" bIns="0" rtlCol="0" anchor="ctr">
            <a:normAutofit fontScale="92500" lnSpcReduction="10000"/>
          </a:bodyPr>
          <a:lstStyle/>
          <a:p>
            <a:pPr marL="0" indent="0">
              <a:buNone/>
            </a:pPr>
            <a:r>
              <a:rPr lang="en-US" sz="1950" b="1" dirty="0">
                <a:solidFill>
                  <a:srgbClr val="A64F4F"/>
                </a:solidFill>
                <a:latin typeface="Arial" pitchFamily="34" charset="0"/>
                <a:ea typeface="Arial" pitchFamily="34" charset="-122"/>
                <a:cs typeface="Arial" pitchFamily="34" charset="-120"/>
              </a:rPr>
              <a:t>Private transport</a:t>
            </a:r>
            <a:endParaRPr lang="en-US" sz="1950" dirty="0"/>
          </a:p>
        </p:txBody>
      </p:sp>
      <p:sp>
        <p:nvSpPr>
          <p:cNvPr id="19" name="Text 17"/>
          <p:cNvSpPr/>
          <p:nvPr/>
        </p:nvSpPr>
        <p:spPr>
          <a:xfrm>
            <a:off x="1435608" y="4078224"/>
            <a:ext cx="4709160" cy="393192"/>
          </a:xfrm>
          <a:prstGeom prst="rect">
            <a:avLst/>
          </a:prstGeom>
          <a:noFill/>
          <a:ln/>
        </p:spPr>
        <p:txBody>
          <a:bodyPr wrap="square" lIns="0" tIns="0" rIns="0" bIns="0" rtlCol="0" anchor="ctr">
            <a:normAutofit/>
          </a:bodyPr>
          <a:lstStyle/>
          <a:p>
            <a:pPr marL="0" indent="0">
              <a:buNone/>
            </a:pPr>
            <a:r>
              <a:rPr lang="en-US" sz="1650" dirty="0">
                <a:solidFill>
                  <a:srgbClr val="111111"/>
                </a:solidFill>
                <a:latin typeface="Arial" pitchFamily="34" charset="0"/>
                <a:ea typeface="Arial" pitchFamily="34" charset="-122"/>
                <a:cs typeface="Arial" pitchFamily="34" charset="-120"/>
              </a:rPr>
              <a:t>Avoid unnecessary repeated private transport.</a:t>
            </a:r>
            <a:endParaRPr lang="en-US" sz="1650" dirty="0"/>
          </a:p>
        </p:txBody>
      </p:sp>
      <p:sp>
        <p:nvSpPr>
          <p:cNvPr id="20" name="Shape 18"/>
          <p:cNvSpPr/>
          <p:nvPr/>
        </p:nvSpPr>
        <p:spPr>
          <a:xfrm>
            <a:off x="6355080" y="3831336"/>
            <a:ext cx="411480" cy="411480"/>
          </a:xfrm>
          <a:prstGeom prst="arc">
            <a:avLst/>
          </a:prstGeom>
          <a:noFill/>
          <a:ln w="25400">
            <a:solidFill>
              <a:srgbClr val="A64F4F"/>
            </a:solidFill>
            <a:prstDash val="solid"/>
          </a:ln>
        </p:spPr>
        <p:txBody>
          <a:bodyPr/>
          <a:lstStyle/>
          <a:p>
            <a:endParaRPr lang="sr-Latn-RS"/>
          </a:p>
        </p:txBody>
      </p:sp>
      <p:sp>
        <p:nvSpPr>
          <p:cNvPr id="21" name="Text 19"/>
          <p:cNvSpPr/>
          <p:nvPr/>
        </p:nvSpPr>
        <p:spPr>
          <a:xfrm>
            <a:off x="6922008" y="3739896"/>
            <a:ext cx="4572000" cy="256032"/>
          </a:xfrm>
          <a:prstGeom prst="rect">
            <a:avLst/>
          </a:prstGeom>
          <a:noFill/>
          <a:ln/>
        </p:spPr>
        <p:txBody>
          <a:bodyPr wrap="square" lIns="0" tIns="0" rIns="0" bIns="0" rtlCol="0" anchor="ctr">
            <a:normAutofit fontScale="92500" lnSpcReduction="10000"/>
          </a:bodyPr>
          <a:lstStyle/>
          <a:p>
            <a:pPr marL="0" indent="0">
              <a:buNone/>
            </a:pPr>
            <a:r>
              <a:rPr lang="en-US" sz="1950" b="1" dirty="0">
                <a:solidFill>
                  <a:srgbClr val="A64F4F"/>
                </a:solidFill>
                <a:latin typeface="Arial" pitchFamily="34" charset="0"/>
                <a:ea typeface="Arial" pitchFamily="34" charset="-122"/>
                <a:cs typeface="Arial" pitchFamily="34" charset="-120"/>
              </a:rPr>
              <a:t>Digital communication</a:t>
            </a:r>
            <a:endParaRPr lang="en-US" sz="1950" dirty="0"/>
          </a:p>
        </p:txBody>
      </p:sp>
      <p:sp>
        <p:nvSpPr>
          <p:cNvPr id="22" name="Text 20"/>
          <p:cNvSpPr/>
          <p:nvPr/>
        </p:nvSpPr>
        <p:spPr>
          <a:xfrm>
            <a:off x="6922008" y="4078224"/>
            <a:ext cx="4709160" cy="393192"/>
          </a:xfrm>
          <a:prstGeom prst="rect">
            <a:avLst/>
          </a:prstGeom>
          <a:noFill/>
          <a:ln/>
        </p:spPr>
        <p:txBody>
          <a:bodyPr wrap="square" lIns="0" tIns="0" rIns="0" bIns="0" rtlCol="0" anchor="ctr">
            <a:normAutofit fontScale="92500" lnSpcReduction="20000"/>
          </a:bodyPr>
          <a:lstStyle/>
          <a:p>
            <a:pPr marL="0" indent="0">
              <a:buNone/>
            </a:pPr>
            <a:r>
              <a:rPr lang="en-US" sz="1650" dirty="0">
                <a:solidFill>
                  <a:srgbClr val="111111"/>
                </a:solidFill>
                <a:latin typeface="Arial" pitchFamily="34" charset="0"/>
                <a:ea typeface="Arial" pitchFamily="34" charset="-122"/>
                <a:cs typeface="Arial" pitchFamily="34" charset="-120"/>
              </a:rPr>
              <a:t>Keep communication official, transparent and role-related.</a:t>
            </a:r>
            <a:endParaRPr lang="en-US" sz="1650" dirty="0"/>
          </a:p>
        </p:txBody>
      </p:sp>
      <p:sp>
        <p:nvSpPr>
          <p:cNvPr id="23" name="Shape 21"/>
          <p:cNvSpPr/>
          <p:nvPr/>
        </p:nvSpPr>
        <p:spPr>
          <a:xfrm>
            <a:off x="1234440" y="5248656"/>
            <a:ext cx="9692640" cy="731520"/>
          </a:xfrm>
          <a:prstGeom prst="roundRect">
            <a:avLst>
              <a:gd name="adj" fmla="val 7500"/>
            </a:avLst>
          </a:prstGeom>
          <a:solidFill>
            <a:srgbClr val="FBF7F7"/>
          </a:solidFill>
          <a:ln w="8890">
            <a:solidFill>
              <a:srgbClr val="E8D7D7"/>
            </a:solidFill>
            <a:prstDash val="solid"/>
          </a:ln>
        </p:spPr>
        <p:txBody>
          <a:bodyPr/>
          <a:lstStyle/>
          <a:p>
            <a:endParaRPr lang="sr-Latn-RS"/>
          </a:p>
        </p:txBody>
      </p:sp>
      <p:sp>
        <p:nvSpPr>
          <p:cNvPr id="24" name="Text 22"/>
          <p:cNvSpPr/>
          <p:nvPr/>
        </p:nvSpPr>
        <p:spPr>
          <a:xfrm>
            <a:off x="1463040" y="5413248"/>
            <a:ext cx="9235440" cy="320040"/>
          </a:xfrm>
          <a:prstGeom prst="rect">
            <a:avLst/>
          </a:prstGeom>
          <a:noFill/>
          <a:ln/>
        </p:spPr>
        <p:txBody>
          <a:bodyPr wrap="square" lIns="635" tIns="635" rIns="635" bIns="635" rtlCol="0" anchor="t">
            <a:normAutofit fontScale="70000" lnSpcReduction="20000"/>
          </a:bodyPr>
          <a:lstStyle/>
          <a:p>
            <a:pPr marL="0" indent="0" algn="ctr">
              <a:buNone/>
            </a:pPr>
            <a:r>
              <a:rPr lang="en-US" sz="1800" b="1" dirty="0">
                <a:solidFill>
                  <a:srgbClr val="1F2933"/>
                </a:solidFill>
                <a:latin typeface="Arial" pitchFamily="34" charset="0"/>
                <a:ea typeface="Arial" pitchFamily="34" charset="-122"/>
                <a:cs typeface="Arial" pitchFamily="34" charset="-120"/>
              </a:rPr>
              <a:t>The concern is the behaviour, not the professional title. Safeguarding applies to coaches, doctors, physiotherapists, officials, volunteers, teammates and others.</a:t>
            </a:r>
            <a:endParaRPr lang="en-US" sz="1800" dirty="0"/>
          </a:p>
        </p:txBody>
      </p:sp>
      <p:sp>
        <p:nvSpPr>
          <p:cNvPr id="25" name="Text 23"/>
          <p:cNvSpPr/>
          <p:nvPr/>
        </p:nvSpPr>
        <p:spPr>
          <a:xfrm>
            <a:off x="822960" y="6151096"/>
            <a:ext cx="10972800" cy="201168"/>
          </a:xfrm>
          <a:prstGeom prst="rect">
            <a:avLst/>
          </a:prstGeom>
          <a:noFill/>
          <a:ln/>
        </p:spPr>
        <p:txBody>
          <a:bodyPr wrap="square" lIns="0" tIns="0" rIns="0" bIns="0" rtlCol="0" anchor="ctr"/>
          <a:lstStyle/>
          <a:p>
            <a:pPr marL="0" indent="0">
              <a:buNone/>
            </a:pPr>
            <a:r>
              <a:rPr lang="en-US" sz="830" i="1" dirty="0">
                <a:solidFill>
                  <a:srgbClr val="777777"/>
                </a:solidFill>
                <a:latin typeface="Arial" pitchFamily="34" charset="0"/>
                <a:ea typeface="Arial" pitchFamily="34" charset="-122"/>
                <a:cs typeface="Arial" pitchFamily="34" charset="-120"/>
              </a:rPr>
              <a:t>IOC Safeguarding Toolkit; CoViS Module 1 high-risk situations.</a:t>
            </a:r>
            <a:endParaRPr lang="en-US" sz="830" dirty="0"/>
          </a:p>
        </p:txBody>
      </p:sp>
      <p:pic>
        <p:nvPicPr>
          <p:cNvPr id="28" name="Εικόνα 27">
            <a:extLst>
              <a:ext uri="{FF2B5EF4-FFF2-40B4-BE49-F238E27FC236}">
                <a16:creationId xmlns:a16="http://schemas.microsoft.com/office/drawing/2014/main" id="{934ABD4D-ED91-612D-A45F-E6FF2C243B80}"/>
              </a:ext>
            </a:extLst>
          </p:cNvPr>
          <p:cNvPicPr>
            <a:picLocks noChangeAspect="1"/>
          </p:cNvPicPr>
          <p:nvPr/>
        </p:nvPicPr>
        <p:blipFill>
          <a:blip r:embed="rId3"/>
          <a:stretch>
            <a:fillRect/>
          </a:stretch>
        </p:blipFill>
        <p:spPr>
          <a:xfrm>
            <a:off x="-15240" y="6151096"/>
            <a:ext cx="12192000" cy="70069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
        <p:nvSpPr>
          <p:cNvPr id="3" name="Text 1"/>
          <p:cNvSpPr/>
          <p:nvPr/>
        </p:nvSpPr>
        <p:spPr>
          <a:xfrm>
            <a:off x="822960" y="301752"/>
            <a:ext cx="10698480" cy="457200"/>
          </a:xfrm>
          <a:prstGeom prst="rect">
            <a:avLst/>
          </a:prstGeom>
          <a:noFill/>
          <a:ln/>
        </p:spPr>
        <p:txBody>
          <a:bodyPr wrap="square" lIns="0" tIns="0" rIns="0" bIns="0" rtlCol="0" anchor="ctr">
            <a:normAutofit/>
          </a:bodyPr>
          <a:lstStyle/>
          <a:p>
            <a:pPr marL="0" indent="0">
              <a:buNone/>
            </a:pPr>
            <a:r>
              <a:rPr lang="en-US" sz="3000" b="1" dirty="0">
                <a:solidFill>
                  <a:srgbClr val="1F2933"/>
                </a:solidFill>
                <a:latin typeface="Arial" pitchFamily="34" charset="0"/>
                <a:ea typeface="Arial" pitchFamily="34" charset="-122"/>
                <a:cs typeface="Arial" pitchFamily="34" charset="-120"/>
              </a:rPr>
              <a:t>CoViS five-question recognition check</a:t>
            </a:r>
            <a:endParaRPr lang="en-US" sz="3000" dirty="0"/>
          </a:p>
        </p:txBody>
      </p:sp>
      <p:sp>
        <p:nvSpPr>
          <p:cNvPr id="4" name="Text 2"/>
          <p:cNvSpPr/>
          <p:nvPr/>
        </p:nvSpPr>
        <p:spPr>
          <a:xfrm>
            <a:off x="841248" y="804672"/>
            <a:ext cx="10332720" cy="292608"/>
          </a:xfrm>
          <a:prstGeom prst="rect">
            <a:avLst/>
          </a:prstGeom>
          <a:noFill/>
          <a:ln/>
        </p:spPr>
        <p:txBody>
          <a:bodyPr wrap="square" lIns="0" tIns="0" rIns="0" bIns="0" rtlCol="0" anchor="ctr">
            <a:normAutofit/>
          </a:bodyPr>
          <a:lstStyle/>
          <a:p>
            <a:pPr marL="0" indent="0">
              <a:buNone/>
            </a:pPr>
            <a:r>
              <a:rPr lang="en-US" sz="1500" dirty="0">
                <a:solidFill>
                  <a:srgbClr val="5E6770"/>
                </a:solidFill>
                <a:latin typeface="Arial" pitchFamily="34" charset="0"/>
                <a:ea typeface="Arial" pitchFamily="34" charset="-122"/>
                <a:cs typeface="Arial" pitchFamily="34" charset="-120"/>
              </a:rPr>
              <a:t>A practical tool for unclear situations.</a:t>
            </a:r>
            <a:endParaRPr lang="en-US" sz="1500" dirty="0"/>
          </a:p>
        </p:txBody>
      </p:sp>
      <p:sp>
        <p:nvSpPr>
          <p:cNvPr id="5" name="Shape 3"/>
          <p:cNvSpPr/>
          <p:nvPr/>
        </p:nvSpPr>
        <p:spPr>
          <a:xfrm>
            <a:off x="868680" y="1325880"/>
            <a:ext cx="5029200" cy="868680"/>
          </a:xfrm>
          <a:prstGeom prst="roundRect">
            <a:avLst>
              <a:gd name="adj" fmla="val 6316"/>
            </a:avLst>
          </a:prstGeom>
          <a:solidFill>
            <a:srgbClr val="FBF7F7"/>
          </a:solidFill>
          <a:ln w="8890">
            <a:solidFill>
              <a:srgbClr val="E8D7D7"/>
            </a:solidFill>
            <a:prstDash val="solid"/>
          </a:ln>
        </p:spPr>
        <p:txBody>
          <a:bodyPr/>
          <a:lstStyle/>
          <a:p>
            <a:endParaRPr lang="sr-Latn-RS"/>
          </a:p>
        </p:txBody>
      </p:sp>
      <p:sp>
        <p:nvSpPr>
          <p:cNvPr id="7" name="Text 5"/>
          <p:cNvSpPr/>
          <p:nvPr/>
        </p:nvSpPr>
        <p:spPr>
          <a:xfrm>
            <a:off x="1527048" y="1435608"/>
            <a:ext cx="2103120" cy="228600"/>
          </a:xfrm>
          <a:prstGeom prst="rect">
            <a:avLst/>
          </a:prstGeom>
          <a:noFill/>
          <a:ln/>
        </p:spPr>
        <p:txBody>
          <a:bodyPr wrap="square" lIns="0" tIns="0" rIns="0" bIns="0" rtlCol="0" anchor="ctr">
            <a:normAutofit/>
          </a:bodyPr>
          <a:lstStyle/>
          <a:p>
            <a:pPr marL="0" indent="0">
              <a:buNone/>
            </a:pPr>
            <a:r>
              <a:rPr lang="en-US" sz="1480" b="1" dirty="0">
                <a:solidFill>
                  <a:srgbClr val="A64F4F"/>
                </a:solidFill>
                <a:latin typeface="Arial" pitchFamily="34" charset="0"/>
                <a:ea typeface="Arial" pitchFamily="34" charset="-122"/>
                <a:cs typeface="Arial" pitchFamily="34" charset="-120"/>
              </a:rPr>
              <a:t>WANTED?</a:t>
            </a:r>
            <a:endParaRPr lang="en-US" sz="1480" dirty="0"/>
          </a:p>
        </p:txBody>
      </p:sp>
      <p:sp>
        <p:nvSpPr>
          <p:cNvPr id="8" name="Text 6"/>
          <p:cNvSpPr/>
          <p:nvPr/>
        </p:nvSpPr>
        <p:spPr>
          <a:xfrm>
            <a:off x="1527048" y="1719072"/>
            <a:ext cx="4251960" cy="411480"/>
          </a:xfrm>
          <a:prstGeom prst="rect">
            <a:avLst/>
          </a:prstGeom>
          <a:noFill/>
          <a:ln/>
        </p:spPr>
        <p:txBody>
          <a:bodyPr wrap="square" lIns="0" tIns="0" rIns="0" bIns="0" rtlCol="0" anchor="ctr">
            <a:normAutofit/>
          </a:bodyPr>
          <a:lstStyle/>
          <a:p>
            <a:pPr marL="0" indent="0">
              <a:buNone/>
            </a:pPr>
            <a:r>
              <a:rPr lang="en-US" sz="1450" dirty="0">
                <a:solidFill>
                  <a:srgbClr val="111111"/>
                </a:solidFill>
                <a:latin typeface="Arial" pitchFamily="34" charset="0"/>
                <a:ea typeface="Arial" pitchFamily="34" charset="-122"/>
                <a:cs typeface="Arial" pitchFamily="34" charset="-120"/>
              </a:rPr>
              <a:t>Is the athlete comfortable with it?</a:t>
            </a:r>
            <a:endParaRPr lang="en-US" sz="1450" dirty="0"/>
          </a:p>
        </p:txBody>
      </p:sp>
      <p:sp>
        <p:nvSpPr>
          <p:cNvPr id="9" name="Shape 7"/>
          <p:cNvSpPr/>
          <p:nvPr/>
        </p:nvSpPr>
        <p:spPr>
          <a:xfrm>
            <a:off x="6263640" y="1325880"/>
            <a:ext cx="5029200" cy="868680"/>
          </a:xfrm>
          <a:prstGeom prst="roundRect">
            <a:avLst>
              <a:gd name="adj" fmla="val 6316"/>
            </a:avLst>
          </a:prstGeom>
          <a:solidFill>
            <a:srgbClr val="FBF7F7"/>
          </a:solidFill>
          <a:ln w="8890">
            <a:solidFill>
              <a:srgbClr val="E8D7D7"/>
            </a:solidFill>
            <a:prstDash val="solid"/>
          </a:ln>
        </p:spPr>
        <p:txBody>
          <a:bodyPr/>
          <a:lstStyle/>
          <a:p>
            <a:endParaRPr lang="sr-Latn-RS"/>
          </a:p>
        </p:txBody>
      </p:sp>
      <p:sp>
        <p:nvSpPr>
          <p:cNvPr id="11" name="Text 9"/>
          <p:cNvSpPr/>
          <p:nvPr/>
        </p:nvSpPr>
        <p:spPr>
          <a:xfrm>
            <a:off x="6922008" y="1435608"/>
            <a:ext cx="2103120" cy="228600"/>
          </a:xfrm>
          <a:prstGeom prst="rect">
            <a:avLst/>
          </a:prstGeom>
          <a:noFill/>
          <a:ln/>
        </p:spPr>
        <p:txBody>
          <a:bodyPr wrap="square" lIns="0" tIns="0" rIns="0" bIns="0" rtlCol="0" anchor="ctr">
            <a:normAutofit/>
          </a:bodyPr>
          <a:lstStyle/>
          <a:p>
            <a:pPr marL="0" indent="0">
              <a:buNone/>
            </a:pPr>
            <a:r>
              <a:rPr lang="en-US" sz="1480" b="1" dirty="0">
                <a:solidFill>
                  <a:srgbClr val="A64F4F"/>
                </a:solidFill>
                <a:latin typeface="Arial" pitchFamily="34" charset="0"/>
                <a:ea typeface="Arial" pitchFamily="34" charset="-122"/>
                <a:cs typeface="Arial" pitchFamily="34" charset="-120"/>
              </a:rPr>
              <a:t>NECESSARY?</a:t>
            </a:r>
            <a:endParaRPr lang="en-US" sz="1480" dirty="0"/>
          </a:p>
        </p:txBody>
      </p:sp>
      <p:sp>
        <p:nvSpPr>
          <p:cNvPr id="12" name="Text 10"/>
          <p:cNvSpPr/>
          <p:nvPr/>
        </p:nvSpPr>
        <p:spPr>
          <a:xfrm>
            <a:off x="6922008" y="1719072"/>
            <a:ext cx="4251960" cy="411480"/>
          </a:xfrm>
          <a:prstGeom prst="rect">
            <a:avLst/>
          </a:prstGeom>
          <a:noFill/>
          <a:ln/>
        </p:spPr>
        <p:txBody>
          <a:bodyPr wrap="square" lIns="0" tIns="0" rIns="0" bIns="0" rtlCol="0" anchor="ctr">
            <a:normAutofit lnSpcReduction="10000"/>
          </a:bodyPr>
          <a:lstStyle/>
          <a:p>
            <a:pPr marL="0" indent="0">
              <a:buNone/>
            </a:pPr>
            <a:r>
              <a:rPr lang="en-US" sz="1450" dirty="0">
                <a:solidFill>
                  <a:srgbClr val="111111"/>
                </a:solidFill>
                <a:latin typeface="Arial" pitchFamily="34" charset="0"/>
                <a:ea typeface="Arial" pitchFamily="34" charset="-122"/>
                <a:cs typeface="Arial" pitchFamily="34" charset="-120"/>
              </a:rPr>
              <a:t>Is there a clear sport, medical, educational or safety reason?</a:t>
            </a:r>
            <a:endParaRPr lang="en-US" sz="1450" dirty="0"/>
          </a:p>
        </p:txBody>
      </p:sp>
      <p:sp>
        <p:nvSpPr>
          <p:cNvPr id="13" name="Shape 11"/>
          <p:cNvSpPr/>
          <p:nvPr/>
        </p:nvSpPr>
        <p:spPr>
          <a:xfrm>
            <a:off x="868680" y="2578608"/>
            <a:ext cx="5029200" cy="868680"/>
          </a:xfrm>
          <a:prstGeom prst="roundRect">
            <a:avLst>
              <a:gd name="adj" fmla="val 6316"/>
            </a:avLst>
          </a:prstGeom>
          <a:solidFill>
            <a:srgbClr val="FBF7F7"/>
          </a:solidFill>
          <a:ln w="8890">
            <a:solidFill>
              <a:srgbClr val="E8D7D7"/>
            </a:solidFill>
            <a:prstDash val="solid"/>
          </a:ln>
        </p:spPr>
        <p:txBody>
          <a:bodyPr/>
          <a:lstStyle/>
          <a:p>
            <a:endParaRPr lang="sr-Latn-RS"/>
          </a:p>
        </p:txBody>
      </p:sp>
      <p:sp>
        <p:nvSpPr>
          <p:cNvPr id="15" name="Text 13"/>
          <p:cNvSpPr/>
          <p:nvPr/>
        </p:nvSpPr>
        <p:spPr>
          <a:xfrm>
            <a:off x="1527048" y="2688336"/>
            <a:ext cx="2103120" cy="228600"/>
          </a:xfrm>
          <a:prstGeom prst="rect">
            <a:avLst/>
          </a:prstGeom>
          <a:noFill/>
          <a:ln/>
        </p:spPr>
        <p:txBody>
          <a:bodyPr wrap="square" lIns="0" tIns="0" rIns="0" bIns="0" rtlCol="0" anchor="ctr">
            <a:normAutofit/>
          </a:bodyPr>
          <a:lstStyle/>
          <a:p>
            <a:pPr marL="0" indent="0">
              <a:buNone/>
            </a:pPr>
            <a:r>
              <a:rPr lang="en-US" sz="1480" b="1" dirty="0">
                <a:solidFill>
                  <a:srgbClr val="A64F4F"/>
                </a:solidFill>
                <a:latin typeface="Arial" pitchFamily="34" charset="0"/>
                <a:ea typeface="Arial" pitchFamily="34" charset="-122"/>
                <a:cs typeface="Arial" pitchFamily="34" charset="-120"/>
              </a:rPr>
              <a:t>TRANSPARENT?</a:t>
            </a:r>
            <a:endParaRPr lang="en-US" sz="1480" dirty="0"/>
          </a:p>
        </p:txBody>
      </p:sp>
      <p:sp>
        <p:nvSpPr>
          <p:cNvPr id="16" name="Text 14"/>
          <p:cNvSpPr/>
          <p:nvPr/>
        </p:nvSpPr>
        <p:spPr>
          <a:xfrm>
            <a:off x="1527048" y="2971800"/>
            <a:ext cx="4251960" cy="411480"/>
          </a:xfrm>
          <a:prstGeom prst="rect">
            <a:avLst/>
          </a:prstGeom>
          <a:noFill/>
          <a:ln/>
        </p:spPr>
        <p:txBody>
          <a:bodyPr wrap="square" lIns="0" tIns="0" rIns="0" bIns="0" rtlCol="0" anchor="ctr">
            <a:normAutofit lnSpcReduction="10000"/>
          </a:bodyPr>
          <a:lstStyle/>
          <a:p>
            <a:pPr marL="0" indent="0">
              <a:buNone/>
            </a:pPr>
            <a:r>
              <a:rPr lang="en-US" sz="1450" dirty="0">
                <a:solidFill>
                  <a:srgbClr val="111111"/>
                </a:solidFill>
                <a:latin typeface="Arial" pitchFamily="34" charset="0"/>
                <a:ea typeface="Arial" pitchFamily="34" charset="-122"/>
                <a:cs typeface="Arial" pitchFamily="34" charset="-120"/>
              </a:rPr>
              <a:t>Would this happen the same way if others were present?</a:t>
            </a:r>
            <a:endParaRPr lang="en-US" sz="1450" dirty="0"/>
          </a:p>
        </p:txBody>
      </p:sp>
      <p:sp>
        <p:nvSpPr>
          <p:cNvPr id="17" name="Shape 15"/>
          <p:cNvSpPr/>
          <p:nvPr/>
        </p:nvSpPr>
        <p:spPr>
          <a:xfrm>
            <a:off x="6263640" y="2578608"/>
            <a:ext cx="5029200" cy="868680"/>
          </a:xfrm>
          <a:prstGeom prst="roundRect">
            <a:avLst>
              <a:gd name="adj" fmla="val 6316"/>
            </a:avLst>
          </a:prstGeom>
          <a:solidFill>
            <a:srgbClr val="FBF7F7"/>
          </a:solidFill>
          <a:ln w="8890">
            <a:solidFill>
              <a:srgbClr val="E8D7D7"/>
            </a:solidFill>
            <a:prstDash val="solid"/>
          </a:ln>
        </p:spPr>
        <p:txBody>
          <a:bodyPr/>
          <a:lstStyle/>
          <a:p>
            <a:endParaRPr lang="sr-Latn-RS"/>
          </a:p>
        </p:txBody>
      </p:sp>
      <p:sp>
        <p:nvSpPr>
          <p:cNvPr id="19" name="Text 17"/>
          <p:cNvSpPr/>
          <p:nvPr/>
        </p:nvSpPr>
        <p:spPr>
          <a:xfrm>
            <a:off x="6922008" y="2688336"/>
            <a:ext cx="2103120" cy="228600"/>
          </a:xfrm>
          <a:prstGeom prst="rect">
            <a:avLst/>
          </a:prstGeom>
          <a:noFill/>
          <a:ln/>
        </p:spPr>
        <p:txBody>
          <a:bodyPr wrap="square" lIns="0" tIns="0" rIns="0" bIns="0" rtlCol="0" anchor="ctr">
            <a:normAutofit/>
          </a:bodyPr>
          <a:lstStyle/>
          <a:p>
            <a:pPr marL="0" indent="0">
              <a:buNone/>
            </a:pPr>
            <a:r>
              <a:rPr lang="en-US" sz="1480" b="1" dirty="0">
                <a:solidFill>
                  <a:srgbClr val="A64F4F"/>
                </a:solidFill>
                <a:latin typeface="Arial" pitchFamily="34" charset="0"/>
                <a:ea typeface="Arial" pitchFamily="34" charset="-122"/>
                <a:cs typeface="Arial" pitchFamily="34" charset="-120"/>
              </a:rPr>
              <a:t>FREE TO SAY NO?</a:t>
            </a:r>
            <a:endParaRPr lang="en-US" sz="1480" dirty="0"/>
          </a:p>
        </p:txBody>
      </p:sp>
      <p:sp>
        <p:nvSpPr>
          <p:cNvPr id="20" name="Text 18"/>
          <p:cNvSpPr/>
          <p:nvPr/>
        </p:nvSpPr>
        <p:spPr>
          <a:xfrm>
            <a:off x="6922008" y="2971800"/>
            <a:ext cx="4251960" cy="411480"/>
          </a:xfrm>
          <a:prstGeom prst="rect">
            <a:avLst/>
          </a:prstGeom>
          <a:noFill/>
          <a:ln/>
        </p:spPr>
        <p:txBody>
          <a:bodyPr wrap="square" lIns="0" tIns="0" rIns="0" bIns="0" rtlCol="0" anchor="ctr">
            <a:normAutofit lnSpcReduction="10000"/>
          </a:bodyPr>
          <a:lstStyle/>
          <a:p>
            <a:pPr marL="0" indent="0">
              <a:buNone/>
            </a:pPr>
            <a:r>
              <a:rPr lang="en-US" sz="1450" dirty="0">
                <a:solidFill>
                  <a:srgbClr val="111111"/>
                </a:solidFill>
                <a:latin typeface="Arial" pitchFamily="34" charset="0"/>
                <a:ea typeface="Arial" pitchFamily="34" charset="-122"/>
                <a:cs typeface="Arial" pitchFamily="34" charset="-120"/>
              </a:rPr>
              <a:t>Could refusing affect selection, support or opportunity?</a:t>
            </a:r>
            <a:endParaRPr lang="en-US" sz="1450" dirty="0"/>
          </a:p>
        </p:txBody>
      </p:sp>
      <p:sp>
        <p:nvSpPr>
          <p:cNvPr id="21" name="Shape 19"/>
          <p:cNvSpPr/>
          <p:nvPr/>
        </p:nvSpPr>
        <p:spPr>
          <a:xfrm>
            <a:off x="3566160" y="3822192"/>
            <a:ext cx="5029200" cy="868680"/>
          </a:xfrm>
          <a:prstGeom prst="roundRect">
            <a:avLst>
              <a:gd name="adj" fmla="val 6316"/>
            </a:avLst>
          </a:prstGeom>
          <a:solidFill>
            <a:srgbClr val="FBF7F7"/>
          </a:solidFill>
          <a:ln w="8890">
            <a:solidFill>
              <a:srgbClr val="E8D7D7"/>
            </a:solidFill>
            <a:prstDash val="solid"/>
          </a:ln>
        </p:spPr>
        <p:txBody>
          <a:bodyPr/>
          <a:lstStyle/>
          <a:p>
            <a:endParaRPr lang="sr-Latn-RS"/>
          </a:p>
        </p:txBody>
      </p:sp>
      <p:sp>
        <p:nvSpPr>
          <p:cNvPr id="23" name="Text 21"/>
          <p:cNvSpPr/>
          <p:nvPr/>
        </p:nvSpPr>
        <p:spPr>
          <a:xfrm>
            <a:off x="4224528" y="3931920"/>
            <a:ext cx="2103120" cy="228600"/>
          </a:xfrm>
          <a:prstGeom prst="rect">
            <a:avLst/>
          </a:prstGeom>
          <a:noFill/>
          <a:ln/>
        </p:spPr>
        <p:txBody>
          <a:bodyPr wrap="square" lIns="0" tIns="0" rIns="0" bIns="0" rtlCol="0" anchor="ctr">
            <a:normAutofit fontScale="77500" lnSpcReduction="20000"/>
          </a:bodyPr>
          <a:lstStyle/>
          <a:p>
            <a:pPr marL="0" indent="0">
              <a:buNone/>
            </a:pPr>
            <a:r>
              <a:rPr lang="en-US" sz="1480" b="1" dirty="0">
                <a:solidFill>
                  <a:srgbClr val="A64F4F"/>
                </a:solidFill>
                <a:latin typeface="Arial" pitchFamily="34" charset="0"/>
                <a:ea typeface="Arial" pitchFamily="34" charset="-122"/>
                <a:cs typeface="Arial" pitchFamily="34" charset="-120"/>
              </a:rPr>
              <a:t>SECRET OR ESCALATING?</a:t>
            </a:r>
            <a:endParaRPr lang="en-US" sz="1480" dirty="0"/>
          </a:p>
        </p:txBody>
      </p:sp>
      <p:sp>
        <p:nvSpPr>
          <p:cNvPr id="24" name="Text 22"/>
          <p:cNvSpPr/>
          <p:nvPr/>
        </p:nvSpPr>
        <p:spPr>
          <a:xfrm>
            <a:off x="4224528" y="4215384"/>
            <a:ext cx="4251960" cy="411480"/>
          </a:xfrm>
          <a:prstGeom prst="rect">
            <a:avLst/>
          </a:prstGeom>
          <a:noFill/>
          <a:ln/>
        </p:spPr>
        <p:txBody>
          <a:bodyPr wrap="square" lIns="0" tIns="0" rIns="0" bIns="0" rtlCol="0" anchor="ctr">
            <a:normAutofit/>
          </a:bodyPr>
          <a:lstStyle/>
          <a:p>
            <a:pPr marL="0" indent="0">
              <a:buNone/>
            </a:pPr>
            <a:r>
              <a:rPr lang="en-US" sz="1450" dirty="0">
                <a:solidFill>
                  <a:srgbClr val="111111"/>
                </a:solidFill>
                <a:latin typeface="Arial" pitchFamily="34" charset="0"/>
                <a:ea typeface="Arial" pitchFamily="34" charset="-122"/>
                <a:cs typeface="Arial" pitchFamily="34" charset="-120"/>
              </a:rPr>
              <a:t>Is it becoming more private, personal or intense?</a:t>
            </a:r>
            <a:endParaRPr lang="en-US" sz="1450" dirty="0"/>
          </a:p>
        </p:txBody>
      </p:sp>
      <p:sp>
        <p:nvSpPr>
          <p:cNvPr id="25" name="Text 23"/>
          <p:cNvSpPr/>
          <p:nvPr/>
        </p:nvSpPr>
        <p:spPr>
          <a:xfrm>
            <a:off x="1325880" y="5321808"/>
            <a:ext cx="9509760" cy="475488"/>
          </a:xfrm>
          <a:prstGeom prst="rect">
            <a:avLst/>
          </a:prstGeom>
          <a:noFill/>
          <a:ln/>
        </p:spPr>
        <p:txBody>
          <a:bodyPr wrap="square" lIns="635" tIns="635" rIns="635" bIns="635" rtlCol="0" anchor="t">
            <a:normAutofit fontScale="85000" lnSpcReduction="20000"/>
          </a:bodyPr>
          <a:lstStyle/>
          <a:p>
            <a:pPr marL="0" indent="0" algn="ctr">
              <a:buNone/>
            </a:pPr>
            <a:r>
              <a:rPr lang="en-US" sz="2200" b="1" dirty="0">
                <a:solidFill>
                  <a:srgbClr val="A64F4F"/>
                </a:solidFill>
                <a:latin typeface="Arial" pitchFamily="34" charset="0"/>
                <a:ea typeface="Arial" pitchFamily="34" charset="-122"/>
                <a:cs typeface="Arial" pitchFamily="34" charset="-120"/>
              </a:rPr>
              <a:t>If one or more answers raise concern, do not ignore it. You do not need proof to seek advice or communicate a safeguarding concern.</a:t>
            </a:r>
            <a:endParaRPr lang="en-US" sz="2200" dirty="0"/>
          </a:p>
        </p:txBody>
      </p:sp>
      <p:sp>
        <p:nvSpPr>
          <p:cNvPr id="26" name="Text 24"/>
          <p:cNvSpPr/>
          <p:nvPr/>
        </p:nvSpPr>
        <p:spPr>
          <a:xfrm>
            <a:off x="777240" y="6071616"/>
            <a:ext cx="10972800" cy="201168"/>
          </a:xfrm>
          <a:prstGeom prst="rect">
            <a:avLst/>
          </a:prstGeom>
          <a:noFill/>
          <a:ln/>
        </p:spPr>
        <p:txBody>
          <a:bodyPr wrap="square" lIns="0" tIns="0" rIns="0" bIns="0" rtlCol="0" anchor="ctr"/>
          <a:lstStyle/>
          <a:p>
            <a:pPr marL="0" indent="0">
              <a:buNone/>
            </a:pPr>
            <a:r>
              <a:rPr lang="en-US" sz="830" i="1" dirty="0">
                <a:solidFill>
                  <a:srgbClr val="777777"/>
                </a:solidFill>
                <a:latin typeface="Arial" pitchFamily="34" charset="0"/>
                <a:ea typeface="Arial" pitchFamily="34" charset="-122"/>
                <a:cs typeface="Arial" pitchFamily="34" charset="-120"/>
              </a:rPr>
              <a:t>CoViS Module 1: Five-question recognition check.</a:t>
            </a:r>
            <a:endParaRPr lang="en-US" sz="830" dirty="0"/>
          </a:p>
        </p:txBody>
      </p:sp>
      <p:pic>
        <p:nvPicPr>
          <p:cNvPr id="29" name="Εικόνα 28">
            <a:extLst>
              <a:ext uri="{FF2B5EF4-FFF2-40B4-BE49-F238E27FC236}">
                <a16:creationId xmlns:a16="http://schemas.microsoft.com/office/drawing/2014/main" id="{927C28D0-0750-5ABB-5FA3-C83BC4443E6A}"/>
              </a:ext>
            </a:extLst>
          </p:cNvPr>
          <p:cNvPicPr>
            <a:picLocks noChangeAspect="1"/>
          </p:cNvPicPr>
          <p:nvPr/>
        </p:nvPicPr>
        <p:blipFill>
          <a:blip r:embed="rId3"/>
          <a:stretch>
            <a:fillRect/>
          </a:stretch>
        </p:blipFill>
        <p:spPr>
          <a:xfrm>
            <a:off x="-15240" y="6169924"/>
            <a:ext cx="12192000" cy="70069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
        <p:nvSpPr>
          <p:cNvPr id="3" name="Text 1"/>
          <p:cNvSpPr/>
          <p:nvPr/>
        </p:nvSpPr>
        <p:spPr>
          <a:xfrm>
            <a:off x="822960" y="301752"/>
            <a:ext cx="10698480" cy="457200"/>
          </a:xfrm>
          <a:prstGeom prst="rect">
            <a:avLst/>
          </a:prstGeom>
          <a:noFill/>
          <a:ln/>
        </p:spPr>
        <p:txBody>
          <a:bodyPr wrap="square" lIns="0" tIns="0" rIns="0" bIns="0" rtlCol="0" anchor="ctr">
            <a:normAutofit/>
          </a:bodyPr>
          <a:lstStyle/>
          <a:p>
            <a:pPr marL="0" indent="0">
              <a:buNone/>
            </a:pPr>
            <a:r>
              <a:rPr lang="en-US" sz="3000" b="1" dirty="0">
                <a:solidFill>
                  <a:srgbClr val="1F2933"/>
                </a:solidFill>
                <a:latin typeface="Arial" pitchFamily="34" charset="0"/>
                <a:ea typeface="Arial" pitchFamily="34" charset="-122"/>
                <a:cs typeface="Arial" pitchFamily="34" charset="-120"/>
              </a:rPr>
              <a:t>First response and further resources</a:t>
            </a:r>
            <a:endParaRPr lang="en-US" sz="3000" dirty="0"/>
          </a:p>
        </p:txBody>
      </p:sp>
      <p:sp>
        <p:nvSpPr>
          <p:cNvPr id="4" name="Text 2"/>
          <p:cNvSpPr/>
          <p:nvPr/>
        </p:nvSpPr>
        <p:spPr>
          <a:xfrm>
            <a:off x="841248" y="804672"/>
            <a:ext cx="10332720" cy="292608"/>
          </a:xfrm>
          <a:prstGeom prst="rect">
            <a:avLst/>
          </a:prstGeom>
          <a:noFill/>
          <a:ln/>
        </p:spPr>
        <p:txBody>
          <a:bodyPr wrap="square" lIns="0" tIns="0" rIns="0" bIns="0" rtlCol="0" anchor="ctr">
            <a:normAutofit/>
          </a:bodyPr>
          <a:lstStyle/>
          <a:p>
            <a:pPr marL="0" indent="0">
              <a:buNone/>
            </a:pPr>
            <a:r>
              <a:rPr lang="en-US" sz="1500" dirty="0">
                <a:solidFill>
                  <a:srgbClr val="5E6770"/>
                </a:solidFill>
                <a:latin typeface="Arial" pitchFamily="34" charset="0"/>
                <a:ea typeface="Arial" pitchFamily="34" charset="-122"/>
                <a:cs typeface="Arial" pitchFamily="34" charset="-120"/>
              </a:rPr>
              <a:t>Recognise early. Listen carefully. Use the safeguarding channel.</a:t>
            </a:r>
            <a:endParaRPr lang="en-US" sz="1500" dirty="0"/>
          </a:p>
        </p:txBody>
      </p:sp>
      <p:sp>
        <p:nvSpPr>
          <p:cNvPr id="6" name="Text 3"/>
          <p:cNvSpPr/>
          <p:nvPr/>
        </p:nvSpPr>
        <p:spPr>
          <a:xfrm>
            <a:off x="868680" y="1353312"/>
            <a:ext cx="5212080" cy="320040"/>
          </a:xfrm>
          <a:prstGeom prst="rect">
            <a:avLst/>
          </a:prstGeom>
          <a:noFill/>
          <a:ln/>
        </p:spPr>
        <p:txBody>
          <a:bodyPr wrap="square" lIns="0" tIns="0" rIns="0" bIns="0" rtlCol="0" anchor="ctr">
            <a:normAutofit fontScale="92500" lnSpcReduction="10000"/>
          </a:bodyPr>
          <a:lstStyle/>
          <a:p>
            <a:pPr marL="0" indent="0" algn="l">
              <a:buNone/>
            </a:pPr>
            <a:r>
              <a:rPr lang="en-US" sz="2500" b="1" dirty="0">
                <a:solidFill>
                  <a:srgbClr val="A64F4F"/>
                </a:solidFill>
                <a:latin typeface="Arial" pitchFamily="34" charset="0"/>
                <a:ea typeface="Arial" pitchFamily="34" charset="-122"/>
                <a:cs typeface="Arial" pitchFamily="34" charset="-120"/>
              </a:rPr>
              <a:t>First response</a:t>
            </a:r>
            <a:endParaRPr lang="en-US" sz="2500" dirty="0"/>
          </a:p>
        </p:txBody>
      </p:sp>
      <p:sp>
        <p:nvSpPr>
          <p:cNvPr id="7" name="Text 4"/>
          <p:cNvSpPr/>
          <p:nvPr/>
        </p:nvSpPr>
        <p:spPr>
          <a:xfrm>
            <a:off x="960120" y="1874520"/>
            <a:ext cx="228600" cy="201168"/>
          </a:xfrm>
          <a:prstGeom prst="rect">
            <a:avLst/>
          </a:prstGeom>
          <a:noFill/>
          <a:ln/>
        </p:spPr>
        <p:txBody>
          <a:bodyPr wrap="square" lIns="0" tIns="0" rIns="0" bIns="0" rtlCol="0" anchor="ctr"/>
          <a:lstStyle/>
          <a:p>
            <a:pPr marL="0" indent="0">
              <a:buNone/>
            </a:pPr>
            <a:r>
              <a:rPr lang="en-US" sz="2100" b="1" dirty="0">
                <a:solidFill>
                  <a:srgbClr val="A64F4F"/>
                </a:solidFill>
                <a:latin typeface="Arial" pitchFamily="34" charset="0"/>
                <a:ea typeface="Arial" pitchFamily="34" charset="-122"/>
                <a:cs typeface="Arial" pitchFamily="34" charset="-120"/>
              </a:rPr>
              <a:t>›</a:t>
            </a:r>
            <a:endParaRPr lang="en-US" sz="2100" dirty="0"/>
          </a:p>
        </p:txBody>
      </p:sp>
      <p:sp>
        <p:nvSpPr>
          <p:cNvPr id="8" name="Text 5"/>
          <p:cNvSpPr/>
          <p:nvPr/>
        </p:nvSpPr>
        <p:spPr>
          <a:xfrm>
            <a:off x="1280160" y="1892808"/>
            <a:ext cx="5074920" cy="292608"/>
          </a:xfrm>
          <a:prstGeom prst="rect">
            <a:avLst/>
          </a:prstGeom>
          <a:noFill/>
          <a:ln/>
        </p:spPr>
        <p:txBody>
          <a:bodyPr wrap="square" lIns="0" tIns="0" rIns="0" bIns="0" rtlCol="0" anchor="ctr">
            <a:normAutofit/>
          </a:bodyPr>
          <a:lstStyle/>
          <a:p>
            <a:pPr marL="0" indent="0">
              <a:buNone/>
            </a:pPr>
            <a:r>
              <a:rPr lang="en-US" sz="1900" dirty="0">
                <a:solidFill>
                  <a:srgbClr val="111111"/>
                </a:solidFill>
                <a:latin typeface="Arial" pitchFamily="34" charset="0"/>
                <a:ea typeface="Arial" pitchFamily="34" charset="-122"/>
                <a:cs typeface="Arial" pitchFamily="34" charset="-120"/>
              </a:rPr>
              <a:t>Take the concern seriously.</a:t>
            </a:r>
            <a:endParaRPr lang="en-US" sz="1900" dirty="0"/>
          </a:p>
        </p:txBody>
      </p:sp>
      <p:sp>
        <p:nvSpPr>
          <p:cNvPr id="9" name="Text 6"/>
          <p:cNvSpPr/>
          <p:nvPr/>
        </p:nvSpPr>
        <p:spPr>
          <a:xfrm>
            <a:off x="960120" y="2258568"/>
            <a:ext cx="228600" cy="201168"/>
          </a:xfrm>
          <a:prstGeom prst="rect">
            <a:avLst/>
          </a:prstGeom>
          <a:noFill/>
          <a:ln/>
        </p:spPr>
        <p:txBody>
          <a:bodyPr wrap="square" lIns="0" tIns="0" rIns="0" bIns="0" rtlCol="0" anchor="ctr"/>
          <a:lstStyle/>
          <a:p>
            <a:pPr marL="0" indent="0">
              <a:buNone/>
            </a:pPr>
            <a:r>
              <a:rPr lang="en-US" sz="2100" b="1" dirty="0">
                <a:solidFill>
                  <a:srgbClr val="A64F4F"/>
                </a:solidFill>
                <a:latin typeface="Arial" pitchFamily="34" charset="0"/>
                <a:ea typeface="Arial" pitchFamily="34" charset="-122"/>
                <a:cs typeface="Arial" pitchFamily="34" charset="-120"/>
              </a:rPr>
              <a:t>›</a:t>
            </a:r>
            <a:endParaRPr lang="en-US" sz="2100" dirty="0"/>
          </a:p>
        </p:txBody>
      </p:sp>
      <p:sp>
        <p:nvSpPr>
          <p:cNvPr id="10" name="Text 7"/>
          <p:cNvSpPr/>
          <p:nvPr/>
        </p:nvSpPr>
        <p:spPr>
          <a:xfrm>
            <a:off x="1280160" y="2276856"/>
            <a:ext cx="5074920" cy="292608"/>
          </a:xfrm>
          <a:prstGeom prst="rect">
            <a:avLst/>
          </a:prstGeom>
          <a:noFill/>
          <a:ln/>
        </p:spPr>
        <p:txBody>
          <a:bodyPr wrap="square" lIns="0" tIns="0" rIns="0" bIns="0" rtlCol="0" anchor="ctr">
            <a:normAutofit/>
          </a:bodyPr>
          <a:lstStyle/>
          <a:p>
            <a:pPr marL="0" indent="0">
              <a:buNone/>
            </a:pPr>
            <a:r>
              <a:rPr lang="en-US" sz="1900" dirty="0">
                <a:solidFill>
                  <a:srgbClr val="111111"/>
                </a:solidFill>
                <a:latin typeface="Arial" pitchFamily="34" charset="0"/>
                <a:ea typeface="Arial" pitchFamily="34" charset="-122"/>
                <a:cs typeface="Arial" pitchFamily="34" charset="-120"/>
              </a:rPr>
              <a:t>Prioritise immediate safety.</a:t>
            </a:r>
            <a:endParaRPr lang="en-US" sz="1900" dirty="0"/>
          </a:p>
        </p:txBody>
      </p:sp>
      <p:sp>
        <p:nvSpPr>
          <p:cNvPr id="11" name="Text 8"/>
          <p:cNvSpPr/>
          <p:nvPr/>
        </p:nvSpPr>
        <p:spPr>
          <a:xfrm>
            <a:off x="960120" y="2642616"/>
            <a:ext cx="228600" cy="201168"/>
          </a:xfrm>
          <a:prstGeom prst="rect">
            <a:avLst/>
          </a:prstGeom>
          <a:noFill/>
          <a:ln/>
        </p:spPr>
        <p:txBody>
          <a:bodyPr wrap="square" lIns="0" tIns="0" rIns="0" bIns="0" rtlCol="0" anchor="ctr"/>
          <a:lstStyle/>
          <a:p>
            <a:pPr marL="0" indent="0">
              <a:buNone/>
            </a:pPr>
            <a:r>
              <a:rPr lang="en-US" sz="2100" b="1" dirty="0">
                <a:solidFill>
                  <a:srgbClr val="A64F4F"/>
                </a:solidFill>
                <a:latin typeface="Arial" pitchFamily="34" charset="0"/>
                <a:ea typeface="Arial" pitchFamily="34" charset="-122"/>
                <a:cs typeface="Arial" pitchFamily="34" charset="-120"/>
              </a:rPr>
              <a:t>›</a:t>
            </a:r>
            <a:endParaRPr lang="en-US" sz="2100" dirty="0"/>
          </a:p>
        </p:txBody>
      </p:sp>
      <p:sp>
        <p:nvSpPr>
          <p:cNvPr id="12" name="Text 9"/>
          <p:cNvSpPr/>
          <p:nvPr/>
        </p:nvSpPr>
        <p:spPr>
          <a:xfrm>
            <a:off x="1280160" y="2660904"/>
            <a:ext cx="5074920" cy="292608"/>
          </a:xfrm>
          <a:prstGeom prst="rect">
            <a:avLst/>
          </a:prstGeom>
          <a:noFill/>
          <a:ln/>
        </p:spPr>
        <p:txBody>
          <a:bodyPr wrap="square" lIns="0" tIns="0" rIns="0" bIns="0" rtlCol="0" anchor="ctr">
            <a:normAutofit/>
          </a:bodyPr>
          <a:lstStyle/>
          <a:p>
            <a:pPr marL="0" indent="0">
              <a:buNone/>
            </a:pPr>
            <a:r>
              <a:rPr lang="en-US" sz="1900" dirty="0">
                <a:solidFill>
                  <a:srgbClr val="111111"/>
                </a:solidFill>
                <a:latin typeface="Arial" pitchFamily="34" charset="0"/>
                <a:ea typeface="Arial" pitchFamily="34" charset="-122"/>
                <a:cs typeface="Arial" pitchFamily="34" charset="-120"/>
              </a:rPr>
              <a:t>Listen without blaming.</a:t>
            </a:r>
            <a:endParaRPr lang="en-US" sz="1900" dirty="0"/>
          </a:p>
        </p:txBody>
      </p:sp>
      <p:sp>
        <p:nvSpPr>
          <p:cNvPr id="13" name="Text 10"/>
          <p:cNvSpPr/>
          <p:nvPr/>
        </p:nvSpPr>
        <p:spPr>
          <a:xfrm>
            <a:off x="960120" y="3026664"/>
            <a:ext cx="228600" cy="201168"/>
          </a:xfrm>
          <a:prstGeom prst="rect">
            <a:avLst/>
          </a:prstGeom>
          <a:noFill/>
          <a:ln/>
        </p:spPr>
        <p:txBody>
          <a:bodyPr wrap="square" lIns="0" tIns="0" rIns="0" bIns="0" rtlCol="0" anchor="ctr"/>
          <a:lstStyle/>
          <a:p>
            <a:pPr marL="0" indent="0">
              <a:buNone/>
            </a:pPr>
            <a:r>
              <a:rPr lang="en-US" sz="2100" b="1" dirty="0">
                <a:solidFill>
                  <a:srgbClr val="A64F4F"/>
                </a:solidFill>
                <a:latin typeface="Arial" pitchFamily="34" charset="0"/>
                <a:ea typeface="Arial" pitchFamily="34" charset="-122"/>
                <a:cs typeface="Arial" pitchFamily="34" charset="-120"/>
              </a:rPr>
              <a:t>›</a:t>
            </a:r>
            <a:endParaRPr lang="en-US" sz="2100" dirty="0"/>
          </a:p>
        </p:txBody>
      </p:sp>
      <p:sp>
        <p:nvSpPr>
          <p:cNvPr id="14" name="Text 11"/>
          <p:cNvSpPr/>
          <p:nvPr/>
        </p:nvSpPr>
        <p:spPr>
          <a:xfrm>
            <a:off x="1280160" y="3044952"/>
            <a:ext cx="5074920" cy="292608"/>
          </a:xfrm>
          <a:prstGeom prst="rect">
            <a:avLst/>
          </a:prstGeom>
          <a:noFill/>
          <a:ln/>
        </p:spPr>
        <p:txBody>
          <a:bodyPr wrap="square" lIns="0" tIns="0" rIns="0" bIns="0" rtlCol="0" anchor="ctr">
            <a:normAutofit/>
          </a:bodyPr>
          <a:lstStyle/>
          <a:p>
            <a:pPr marL="0" indent="0">
              <a:buNone/>
            </a:pPr>
            <a:r>
              <a:rPr lang="en-US" sz="1900" dirty="0">
                <a:solidFill>
                  <a:srgbClr val="111111"/>
                </a:solidFill>
                <a:latin typeface="Arial" pitchFamily="34" charset="0"/>
                <a:ea typeface="Arial" pitchFamily="34" charset="-122"/>
                <a:cs typeface="Arial" pitchFamily="34" charset="-120"/>
              </a:rPr>
              <a:t>Do not investigate or confront alone.</a:t>
            </a:r>
            <a:endParaRPr lang="en-US" sz="1900" dirty="0"/>
          </a:p>
        </p:txBody>
      </p:sp>
      <p:sp>
        <p:nvSpPr>
          <p:cNvPr id="15" name="Text 12"/>
          <p:cNvSpPr/>
          <p:nvPr/>
        </p:nvSpPr>
        <p:spPr>
          <a:xfrm>
            <a:off x="960120" y="3410712"/>
            <a:ext cx="228600" cy="201168"/>
          </a:xfrm>
          <a:prstGeom prst="rect">
            <a:avLst/>
          </a:prstGeom>
          <a:noFill/>
          <a:ln/>
        </p:spPr>
        <p:txBody>
          <a:bodyPr wrap="square" lIns="0" tIns="0" rIns="0" bIns="0" rtlCol="0" anchor="ctr"/>
          <a:lstStyle/>
          <a:p>
            <a:pPr marL="0" indent="0">
              <a:buNone/>
            </a:pPr>
            <a:r>
              <a:rPr lang="en-US" sz="2100" b="1" dirty="0">
                <a:solidFill>
                  <a:srgbClr val="A64F4F"/>
                </a:solidFill>
                <a:latin typeface="Arial" pitchFamily="34" charset="0"/>
                <a:ea typeface="Arial" pitchFamily="34" charset="-122"/>
                <a:cs typeface="Arial" pitchFamily="34" charset="-120"/>
              </a:rPr>
              <a:t>›</a:t>
            </a:r>
            <a:endParaRPr lang="en-US" sz="2100" dirty="0"/>
          </a:p>
        </p:txBody>
      </p:sp>
      <p:sp>
        <p:nvSpPr>
          <p:cNvPr id="16" name="Text 13"/>
          <p:cNvSpPr/>
          <p:nvPr/>
        </p:nvSpPr>
        <p:spPr>
          <a:xfrm>
            <a:off x="1280160" y="3429000"/>
            <a:ext cx="5074920" cy="292608"/>
          </a:xfrm>
          <a:prstGeom prst="rect">
            <a:avLst/>
          </a:prstGeom>
          <a:noFill/>
          <a:ln/>
        </p:spPr>
        <p:txBody>
          <a:bodyPr wrap="square" lIns="0" tIns="0" rIns="0" bIns="0" rtlCol="0" anchor="ctr">
            <a:normAutofit/>
          </a:bodyPr>
          <a:lstStyle/>
          <a:p>
            <a:pPr marL="0" indent="0">
              <a:buNone/>
            </a:pPr>
            <a:r>
              <a:rPr lang="en-US" sz="1900" dirty="0">
                <a:solidFill>
                  <a:srgbClr val="111111"/>
                </a:solidFill>
                <a:latin typeface="Arial" pitchFamily="34" charset="0"/>
                <a:ea typeface="Arial" pitchFamily="34" charset="-122"/>
                <a:cs typeface="Arial" pitchFamily="34" charset="-120"/>
              </a:rPr>
              <a:t>Use the designated safeguarding channel.</a:t>
            </a:r>
            <a:endParaRPr lang="en-US" sz="1900" dirty="0"/>
          </a:p>
        </p:txBody>
      </p:sp>
      <p:sp>
        <p:nvSpPr>
          <p:cNvPr id="17" name="Shape 14"/>
          <p:cNvSpPr/>
          <p:nvPr/>
        </p:nvSpPr>
        <p:spPr>
          <a:xfrm>
            <a:off x="868680" y="4279392"/>
            <a:ext cx="10424160" cy="1298448"/>
          </a:xfrm>
          <a:prstGeom prst="roundRect">
            <a:avLst>
              <a:gd name="adj" fmla="val 4225"/>
            </a:avLst>
          </a:prstGeom>
          <a:solidFill>
            <a:srgbClr val="F5F5F5"/>
          </a:solidFill>
          <a:ln w="8890">
            <a:solidFill>
              <a:srgbClr val="E2E2E2"/>
            </a:solidFill>
            <a:prstDash val="solid"/>
          </a:ln>
        </p:spPr>
        <p:txBody>
          <a:bodyPr/>
          <a:lstStyle/>
          <a:p>
            <a:endParaRPr lang="sr-Latn-RS"/>
          </a:p>
        </p:txBody>
      </p:sp>
      <p:sp>
        <p:nvSpPr>
          <p:cNvPr id="18" name="Text 15"/>
          <p:cNvSpPr/>
          <p:nvPr/>
        </p:nvSpPr>
        <p:spPr>
          <a:xfrm>
            <a:off x="1115568" y="4389120"/>
            <a:ext cx="4045712" cy="256032"/>
          </a:xfrm>
          <a:prstGeom prst="rect">
            <a:avLst/>
          </a:prstGeom>
          <a:noFill/>
          <a:ln/>
        </p:spPr>
        <p:txBody>
          <a:bodyPr wrap="square" lIns="0" tIns="0" rIns="0" bIns="0" rtlCol="0" anchor="ctr"/>
          <a:lstStyle/>
          <a:p>
            <a:pPr marL="0" indent="0">
              <a:buNone/>
            </a:pPr>
            <a:r>
              <a:rPr lang="en-US" sz="1750" b="1" dirty="0">
                <a:solidFill>
                  <a:srgbClr val="A64F4F"/>
                </a:solidFill>
                <a:latin typeface="Arial" pitchFamily="34" charset="0"/>
                <a:ea typeface="Arial" pitchFamily="34" charset="-122"/>
                <a:cs typeface="Arial" pitchFamily="34" charset="-120"/>
              </a:rPr>
              <a:t>References &amp; practical resources</a:t>
            </a:r>
            <a:endParaRPr lang="en-US" sz="1750" dirty="0"/>
          </a:p>
        </p:txBody>
      </p:sp>
      <p:sp>
        <p:nvSpPr>
          <p:cNvPr id="19" name="Text 16"/>
          <p:cNvSpPr/>
          <p:nvPr/>
        </p:nvSpPr>
        <p:spPr>
          <a:xfrm>
            <a:off x="1115568" y="4828032"/>
            <a:ext cx="9829800" cy="877824"/>
          </a:xfrm>
          <a:prstGeom prst="rect">
            <a:avLst/>
          </a:prstGeom>
          <a:noFill/>
          <a:ln/>
        </p:spPr>
        <p:txBody>
          <a:bodyPr wrap="square" lIns="0" tIns="0" rIns="0" bIns="0" rtlCol="0" anchor="ctr">
            <a:normAutofit/>
          </a:bodyPr>
          <a:lstStyle/>
          <a:p>
            <a:r>
              <a:rPr lang="en-US" sz="1480" dirty="0">
                <a:solidFill>
                  <a:srgbClr val="111111"/>
                </a:solidFill>
                <a:latin typeface="Arial" pitchFamily="34" charset="0"/>
                <a:ea typeface="Arial" pitchFamily="34" charset="-122"/>
                <a:cs typeface="Arial" pitchFamily="34" charset="-120"/>
              </a:rPr>
              <a:t>CoViS Needs Analysis, 2026  •  IOC Consensus Statement, 2024  •  IOC Consensus Statement, 2016  •  IOC Safeguarding Toolkit for IFs and NOCs  •  IOC Athlete365 Safe Sport  •  U.S. Center for SafeSport resources  • UNESCO Tackling Violence Against Women and Girls in Sport</a:t>
            </a:r>
          </a:p>
          <a:p>
            <a:pPr marL="0" indent="0">
              <a:buNone/>
            </a:pPr>
            <a:endParaRPr lang="en-US" sz="1480" dirty="0"/>
          </a:p>
        </p:txBody>
      </p:sp>
      <p:pic>
        <p:nvPicPr>
          <p:cNvPr id="26" name="Picture 25" descr="a_realistic_softly_lit_indoor_counseling_office_l_1.png"/>
          <p:cNvPicPr>
            <a:picLocks noChangeAspect="1"/>
          </p:cNvPicPr>
          <p:nvPr/>
        </p:nvPicPr>
        <p:blipFill>
          <a:blip r:embed="rId3"/>
          <a:stretch>
            <a:fillRect/>
          </a:stretch>
        </p:blipFill>
        <p:spPr>
          <a:xfrm>
            <a:off x="6629400" y="1243584"/>
            <a:ext cx="4663440" cy="2971800"/>
          </a:xfrm>
          <a:prstGeom prst="rect">
            <a:avLst/>
          </a:prstGeom>
        </p:spPr>
      </p:pic>
      <p:pic>
        <p:nvPicPr>
          <p:cNvPr id="20" name="Εικόνα 19">
            <a:extLst>
              <a:ext uri="{FF2B5EF4-FFF2-40B4-BE49-F238E27FC236}">
                <a16:creationId xmlns:a16="http://schemas.microsoft.com/office/drawing/2014/main" id="{A7F6D66F-1FCC-4D03-3725-CFECDB51B497}"/>
              </a:ext>
            </a:extLst>
          </p:cNvPr>
          <p:cNvPicPr>
            <a:picLocks noChangeAspect="1"/>
          </p:cNvPicPr>
          <p:nvPr/>
        </p:nvPicPr>
        <p:blipFill>
          <a:blip r:embed="rId4"/>
          <a:stretch>
            <a:fillRect/>
          </a:stretch>
        </p:blipFill>
        <p:spPr>
          <a:xfrm>
            <a:off x="-65532" y="6192821"/>
            <a:ext cx="12192000" cy="70069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Εικόνα 8">
            <a:extLst>
              <a:ext uri="{FF2B5EF4-FFF2-40B4-BE49-F238E27FC236}">
                <a16:creationId xmlns:a16="http://schemas.microsoft.com/office/drawing/2014/main" id="{3BB9527C-F750-A842-AE82-D1F5C2456970}"/>
              </a:ext>
            </a:extLst>
          </p:cNvPr>
          <p:cNvPicPr>
            <a:picLocks noChangeAspect="1"/>
          </p:cNvPicPr>
          <p:nvPr/>
        </p:nvPicPr>
        <p:blipFill>
          <a:blip r:embed="rId2"/>
          <a:stretch>
            <a:fillRect/>
          </a:stretch>
        </p:blipFill>
        <p:spPr>
          <a:xfrm>
            <a:off x="4691062" y="2227602"/>
            <a:ext cx="2505075" cy="542925"/>
          </a:xfrm>
          <a:prstGeom prst="rect">
            <a:avLst/>
          </a:prstGeom>
        </p:spPr>
      </p:pic>
      <p:sp>
        <p:nvSpPr>
          <p:cNvPr id="11" name="TextBox 10">
            <a:extLst>
              <a:ext uri="{FF2B5EF4-FFF2-40B4-BE49-F238E27FC236}">
                <a16:creationId xmlns:a16="http://schemas.microsoft.com/office/drawing/2014/main" id="{60F75253-7E20-9C10-3AE5-7E9B458C02AB}"/>
              </a:ext>
            </a:extLst>
          </p:cNvPr>
          <p:cNvSpPr txBox="1"/>
          <p:nvPr/>
        </p:nvSpPr>
        <p:spPr>
          <a:xfrm>
            <a:off x="3061362" y="3210311"/>
            <a:ext cx="6094520" cy="1754326"/>
          </a:xfrm>
          <a:prstGeom prst="rect">
            <a:avLst/>
          </a:prstGeom>
          <a:noFill/>
        </p:spPr>
        <p:txBody>
          <a:bodyPr wrap="square">
            <a:spAutoFit/>
          </a:bodyPr>
          <a:lstStyle/>
          <a:p>
            <a:pPr algn="just"/>
            <a:r>
              <a:rPr lang="en-US" dirty="0"/>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l-GR" dirty="0"/>
          </a:p>
        </p:txBody>
      </p:sp>
    </p:spTree>
    <p:extLst>
      <p:ext uri="{BB962C8B-B14F-4D97-AF65-F5344CB8AC3E}">
        <p14:creationId xmlns:p14="http://schemas.microsoft.com/office/powerpoint/2010/main" val="256331810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TotalTime>
  <Words>1077</Words>
  <Application>Microsoft Office PowerPoint</Application>
  <PresentationFormat>Ευρεία οθόνη</PresentationFormat>
  <Paragraphs>154</Paragraphs>
  <Slides>12</Slides>
  <Notes>10</Notes>
  <HiddenSlides>0</HiddenSlides>
  <MMClips>0</MMClips>
  <ScaleCrop>false</ScaleCrop>
  <HeadingPairs>
    <vt:vector size="6" baseType="variant">
      <vt:variant>
        <vt:lpstr>Γραμματοσειρές που χρησιμοποιούνται</vt:lpstr>
      </vt:variant>
      <vt:variant>
        <vt:i4>1</vt:i4>
      </vt:variant>
      <vt:variant>
        <vt:lpstr>Θέμα</vt:lpstr>
      </vt:variant>
      <vt:variant>
        <vt:i4>1</vt:i4>
      </vt:variant>
      <vt:variant>
        <vt:lpstr>Τίτλοι διαφανειών</vt:lpstr>
      </vt:variant>
      <vt:variant>
        <vt:i4>12</vt:i4>
      </vt:variant>
    </vt:vector>
  </HeadingPairs>
  <TitlesOfParts>
    <vt:vector size="14" baseType="lpstr">
      <vt:lpstr>Arial</vt:lpstr>
      <vt:lpstr>Office Theme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CoViS – Combating Violence in Sport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CoViS Module 1: Recognising Harassment in Sport</dc:title>
  <dc:subject>Module 1: Recognising Harassment in Sport</dc:subject>
  <dc:creator>CoViS Project Consortium</dc:creator>
  <cp:lastModifiedBy>Vasileios Barkoukis</cp:lastModifiedBy>
  <cp:revision>7</cp:revision>
  <dcterms:created xsi:type="dcterms:W3CDTF">2026-08-08T12:19:18Z</dcterms:created>
  <dcterms:modified xsi:type="dcterms:W3CDTF">2026-09-19T15:28:00Z</dcterms:modified>
</cp:coreProperties>
</file>